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80" r:id="rId4"/>
    <p:sldId id="266" r:id="rId5"/>
    <p:sldId id="260" r:id="rId6"/>
    <p:sldId id="261" r:id="rId7"/>
    <p:sldId id="262" r:id="rId8"/>
    <p:sldId id="259" r:id="rId9"/>
    <p:sldId id="275" r:id="rId10"/>
    <p:sldId id="264" r:id="rId11"/>
    <p:sldId id="265" r:id="rId12"/>
    <p:sldId id="270" r:id="rId13"/>
    <p:sldId id="276" r:id="rId14"/>
    <p:sldId id="268" r:id="rId15"/>
    <p:sldId id="271" r:id="rId16"/>
    <p:sldId id="281" r:id="rId17"/>
    <p:sldId id="263" r:id="rId18"/>
  </p:sldIdLst>
  <p:sldSz cx="9326563" cy="6400800"/>
  <p:notesSz cx="6858000" cy="9144000"/>
  <p:defaultTextStyle>
    <a:defPPr>
      <a:defRPr lang="en-US"/>
    </a:defPPr>
    <a:lvl1pPr marL="0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24924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49848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74770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99692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24618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49540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74464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99388" algn="l" defTabSz="8498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FF54"/>
    <a:srgbClr val="49DC25"/>
    <a:srgbClr val="EA36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656" y="-300"/>
      </p:cViewPr>
      <p:guideLst>
        <p:guide orient="horz" pos="2016"/>
        <p:guide pos="29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492" y="1988403"/>
            <a:ext cx="7927579" cy="1372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985" y="3627120"/>
            <a:ext cx="6528594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7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6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5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4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3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EF1DD-A543-443B-9AB1-95A9BE0FDFDB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ADE0-F2CE-4ECE-B384-D0C806E68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4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C6F8-7BE4-49AB-A824-A104DC2C9F4C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BB56-938E-40E2-88DF-14F54B2E6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21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758" y="256337"/>
            <a:ext cx="2098477" cy="5461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28" y="256337"/>
            <a:ext cx="6139987" cy="54614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86FC1-E301-478E-9935-AE57C9759B73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253E-3BF0-4145-A04E-4A6F236B5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34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9492" y="1988397"/>
            <a:ext cx="7927579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8985" y="3627120"/>
            <a:ext cx="6528594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3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77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34" y="4113107"/>
            <a:ext cx="7927579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734" y="2712932"/>
            <a:ext cx="7927579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9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28" y="1493521"/>
            <a:ext cx="4119232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003" y="1493521"/>
            <a:ext cx="4119232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73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8" y="1432772"/>
            <a:ext cx="4120852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" y="2029883"/>
            <a:ext cx="4120852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765" y="1432772"/>
            <a:ext cx="412247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765" y="2029883"/>
            <a:ext cx="412247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6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4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95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29" y="254847"/>
            <a:ext cx="3068375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27" y="254847"/>
            <a:ext cx="521380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29" y="1339427"/>
            <a:ext cx="3068375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7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7DF63-C50D-4A01-96C6-8582362B1A8A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3078-241A-4E8A-A2D9-2FBE9567A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3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072" y="4480560"/>
            <a:ext cx="5595938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072" y="571923"/>
            <a:ext cx="5595938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072" y="5009515"/>
            <a:ext cx="5595938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808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910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1758" y="256329"/>
            <a:ext cx="2098477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6328" y="256329"/>
            <a:ext cx="6139987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8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35" y="4113109"/>
            <a:ext cx="7927579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735" y="2712938"/>
            <a:ext cx="7927579" cy="1400175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4920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984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476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681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0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52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4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36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236D-4A6E-4446-B94B-07214E6094C4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17226-9FD5-436D-9B51-E728A08D2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15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328" y="1493520"/>
            <a:ext cx="4119232" cy="4224234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1003" y="1493520"/>
            <a:ext cx="4119232" cy="4224234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33B09-6BD7-486F-A38E-D56F5DCD1D69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6985B-8319-4B7E-86D9-FDF45921D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1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9" y="1432774"/>
            <a:ext cx="4120853" cy="59711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202" indent="0">
              <a:buNone/>
              <a:defRPr sz="1900" b="1"/>
            </a:lvl2pPr>
            <a:lvl3pPr marL="898405" indent="0">
              <a:buNone/>
              <a:defRPr sz="1700" b="1"/>
            </a:lvl3pPr>
            <a:lvl4pPr marL="1347608" indent="0">
              <a:buNone/>
              <a:defRPr sz="1500" b="1"/>
            </a:lvl4pPr>
            <a:lvl5pPr marL="1796811" indent="0">
              <a:buNone/>
              <a:defRPr sz="1500" b="1"/>
            </a:lvl5pPr>
            <a:lvl6pPr marL="2246013" indent="0">
              <a:buNone/>
              <a:defRPr sz="1500" b="1"/>
            </a:lvl6pPr>
            <a:lvl7pPr marL="2695216" indent="0">
              <a:buNone/>
              <a:defRPr sz="1500" b="1"/>
            </a:lvl7pPr>
            <a:lvl8pPr marL="3144418" indent="0">
              <a:buNone/>
              <a:defRPr sz="1500" b="1"/>
            </a:lvl8pPr>
            <a:lvl9pPr marL="359362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9" y="2029888"/>
            <a:ext cx="4120853" cy="36878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7766" y="1432774"/>
            <a:ext cx="4122470" cy="59711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49202" indent="0">
              <a:buNone/>
              <a:defRPr sz="1900" b="1"/>
            </a:lvl2pPr>
            <a:lvl3pPr marL="898405" indent="0">
              <a:buNone/>
              <a:defRPr sz="1700" b="1"/>
            </a:lvl3pPr>
            <a:lvl4pPr marL="1347608" indent="0">
              <a:buNone/>
              <a:defRPr sz="1500" b="1"/>
            </a:lvl4pPr>
            <a:lvl5pPr marL="1796811" indent="0">
              <a:buNone/>
              <a:defRPr sz="1500" b="1"/>
            </a:lvl5pPr>
            <a:lvl6pPr marL="2246013" indent="0">
              <a:buNone/>
              <a:defRPr sz="1500" b="1"/>
            </a:lvl6pPr>
            <a:lvl7pPr marL="2695216" indent="0">
              <a:buNone/>
              <a:defRPr sz="1500" b="1"/>
            </a:lvl7pPr>
            <a:lvl8pPr marL="3144418" indent="0">
              <a:buNone/>
              <a:defRPr sz="1500" b="1"/>
            </a:lvl8pPr>
            <a:lvl9pPr marL="359362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7766" y="2029888"/>
            <a:ext cx="4122470" cy="368786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BC0FD-77EB-4330-8513-B926FC47077E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1C912-EF9A-4D16-8421-5D0CDB2E4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14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230DA-3729-49CE-A6B8-A5E5A6A97430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0603C-64F2-403C-B609-6AECCF08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39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6EB74-C27C-4865-BB69-A92213B4FBE0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07EA-CA97-4938-B96E-8B0B50FA3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71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30" y="254849"/>
            <a:ext cx="3068376" cy="108458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6427" y="254853"/>
            <a:ext cx="5213808" cy="546290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6330" y="1339433"/>
            <a:ext cx="3068376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49202" indent="0">
              <a:buNone/>
              <a:defRPr sz="1100"/>
            </a:lvl2pPr>
            <a:lvl3pPr marL="898405" indent="0">
              <a:buNone/>
              <a:defRPr sz="1000"/>
            </a:lvl3pPr>
            <a:lvl4pPr marL="1347608" indent="0">
              <a:buNone/>
              <a:defRPr sz="1000"/>
            </a:lvl4pPr>
            <a:lvl5pPr marL="1796811" indent="0">
              <a:buNone/>
              <a:defRPr sz="1000"/>
            </a:lvl5pPr>
            <a:lvl6pPr marL="2246013" indent="0">
              <a:buNone/>
              <a:defRPr sz="1000"/>
            </a:lvl6pPr>
            <a:lvl7pPr marL="2695216" indent="0">
              <a:buNone/>
              <a:defRPr sz="1000"/>
            </a:lvl7pPr>
            <a:lvl8pPr marL="3144418" indent="0">
              <a:buNone/>
              <a:defRPr sz="1000"/>
            </a:lvl8pPr>
            <a:lvl9pPr marL="359362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40D77-8DD9-4643-AA81-6182D82DFF8A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E6CC-5FB4-4250-ABC4-D6FA4E242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02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072" y="4480564"/>
            <a:ext cx="5595938" cy="52895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072" y="571921"/>
            <a:ext cx="5595938" cy="384048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49202" indent="0">
              <a:buNone/>
              <a:defRPr sz="2600"/>
            </a:lvl2pPr>
            <a:lvl3pPr marL="898405" indent="0">
              <a:buNone/>
              <a:defRPr sz="2300"/>
            </a:lvl3pPr>
            <a:lvl4pPr marL="1347608" indent="0">
              <a:buNone/>
              <a:defRPr sz="1900"/>
            </a:lvl4pPr>
            <a:lvl5pPr marL="1796811" indent="0">
              <a:buNone/>
              <a:defRPr sz="1900"/>
            </a:lvl5pPr>
            <a:lvl6pPr marL="2246013" indent="0">
              <a:buNone/>
              <a:defRPr sz="1900"/>
            </a:lvl6pPr>
            <a:lvl7pPr marL="2695216" indent="0">
              <a:buNone/>
              <a:defRPr sz="1900"/>
            </a:lvl7pPr>
            <a:lvl8pPr marL="3144418" indent="0">
              <a:buNone/>
              <a:defRPr sz="1900"/>
            </a:lvl8pPr>
            <a:lvl9pPr marL="3593620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072" y="5009519"/>
            <a:ext cx="5595938" cy="751205"/>
          </a:xfrm>
        </p:spPr>
        <p:txBody>
          <a:bodyPr/>
          <a:lstStyle>
            <a:lvl1pPr marL="0" indent="0">
              <a:buNone/>
              <a:defRPr sz="1400"/>
            </a:lvl1pPr>
            <a:lvl2pPr marL="449202" indent="0">
              <a:buNone/>
              <a:defRPr sz="1100"/>
            </a:lvl2pPr>
            <a:lvl3pPr marL="898405" indent="0">
              <a:buNone/>
              <a:defRPr sz="1000"/>
            </a:lvl3pPr>
            <a:lvl4pPr marL="1347608" indent="0">
              <a:buNone/>
              <a:defRPr sz="1000"/>
            </a:lvl4pPr>
            <a:lvl5pPr marL="1796811" indent="0">
              <a:buNone/>
              <a:defRPr sz="1000"/>
            </a:lvl5pPr>
            <a:lvl6pPr marL="2246013" indent="0">
              <a:buNone/>
              <a:defRPr sz="1000"/>
            </a:lvl6pPr>
            <a:lvl7pPr marL="2695216" indent="0">
              <a:buNone/>
              <a:defRPr sz="1000"/>
            </a:lvl7pPr>
            <a:lvl8pPr marL="3144418" indent="0">
              <a:buNone/>
              <a:defRPr sz="1000"/>
            </a:lvl8pPr>
            <a:lvl9pPr marL="359362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E6E35-A9A3-4464-B7C1-3985AE711F97}" type="datetimeFigureOut">
              <a:rPr lang="en-US"/>
              <a:pPr>
                <a:defRPr/>
              </a:pPr>
              <a:t>22-Aug-20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6B992-C775-49C1-B279-B92AF16E9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3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66328" y="256326"/>
            <a:ext cx="839390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42" tIns="44921" rIns="89842" bIns="449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6328" y="1493520"/>
            <a:ext cx="8393907" cy="422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842" tIns="44921" rIns="89842" bIns="449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328" y="5932602"/>
            <a:ext cx="2176198" cy="340781"/>
          </a:xfrm>
          <a:prstGeom prst="rect">
            <a:avLst/>
          </a:prstGeom>
        </p:spPr>
        <p:txBody>
          <a:bodyPr vert="horz" lIns="89842" tIns="44921" rIns="89842" bIns="4492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731304">
              <a:defRPr/>
            </a:pPr>
            <a:fld id="{E65F2AED-CB0E-4512-8228-B54F29FCDB89}" type="datetimeFigureOut">
              <a:rPr lang="en-US" smtClean="0"/>
              <a:pPr defTabSz="731304">
                <a:defRPr/>
              </a:pPr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6576" y="5932602"/>
            <a:ext cx="2953412" cy="340781"/>
          </a:xfrm>
          <a:prstGeom prst="rect">
            <a:avLst/>
          </a:prstGeom>
        </p:spPr>
        <p:txBody>
          <a:bodyPr vert="horz" lIns="89842" tIns="44921" rIns="89842" bIns="4492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731304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4037" y="5932602"/>
            <a:ext cx="2176198" cy="340781"/>
          </a:xfrm>
          <a:prstGeom prst="rect">
            <a:avLst/>
          </a:prstGeom>
        </p:spPr>
        <p:txBody>
          <a:bodyPr vert="horz" lIns="89842" tIns="44921" rIns="89842" bIns="4492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 defTabSz="731304">
              <a:defRPr/>
            </a:pPr>
            <a:fld id="{631253C1-E11C-458C-9E9C-FE6CA3165907}" type="slidenum">
              <a:rPr lang="en-US" smtClean="0"/>
              <a:pPr defTabSz="731304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2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4920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89840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4760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796811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36903" indent="-33690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9954" indent="-2807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007" indent="-2246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72209" indent="-2246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21411" indent="-22460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0614" indent="-224602" algn="l" defTabSz="8984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9817" indent="-224602" algn="l" defTabSz="8984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9021" indent="-224602" algn="l" defTabSz="8984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18222" indent="-224602" algn="l" defTabSz="89840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02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98405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608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6811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013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216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44418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93620" algn="l" defTabSz="89840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328" y="256329"/>
            <a:ext cx="8393907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28" y="1493521"/>
            <a:ext cx="8393907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6328" y="5932594"/>
            <a:ext cx="2176198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6576" y="5932594"/>
            <a:ext cx="2953412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84037" y="5932594"/>
            <a:ext cx="2176198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4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ictur\flower\Picture\Flower\indeawq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079" y="1113650"/>
            <a:ext cx="7482681" cy="509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ictur\animal\1ButterfliesColourfulFlapping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14" y="4667250"/>
            <a:ext cx="1532647" cy="89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640334" y="18322"/>
            <a:ext cx="4720852" cy="109532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en-US" sz="6000" b="1" dirty="0" smtClean="0">
                <a:solidFill>
                  <a:srgbClr val="FFFF00"/>
                </a:solidFill>
                <a:latin typeface="NikoshBAN"/>
                <a:cs typeface="SutonnyMJ" pitchFamily="2" charset="0"/>
              </a:rPr>
              <a:t>  </a:t>
            </a:r>
            <a:r>
              <a:rPr lang="bn-BD" sz="8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Image all\new image\Bhawal+National+Prk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697" y="99295"/>
            <a:ext cx="4548139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Image all\new image\Travel20140628152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00" y="99295"/>
            <a:ext cx="4369298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43786" y="4333879"/>
            <a:ext cx="5008709" cy="14001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500" b="1" dirty="0">
                <a:solidFill>
                  <a:schemeClr val="tx1"/>
                </a:solidFill>
                <a:latin typeface="NikoshBAN"/>
              </a:rPr>
              <a:t>তাঁর পুণ্যের জ্যোতি পড়ে যে ছড়ায়ে</a:t>
            </a:r>
          </a:p>
          <a:p>
            <a:pPr algn="ctr"/>
            <a:r>
              <a:rPr lang="bn-BD" sz="2500" b="1" dirty="0">
                <a:solidFill>
                  <a:schemeClr val="tx1"/>
                </a:solidFill>
                <a:latin typeface="NikoshBAN"/>
              </a:rPr>
              <a:t>গিরি দরী বন ভুবন ভরায়ে</a:t>
            </a:r>
            <a:endParaRPr lang="en-US" sz="2500" b="1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3857" y="3333754"/>
            <a:ext cx="7772136" cy="4667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685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jobaydul\Camera\IMG_20151224_1429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4" r="30090"/>
          <a:stretch/>
        </p:blipFill>
        <p:spPr bwMode="auto">
          <a:xfrm>
            <a:off x="3330451" y="4"/>
            <a:ext cx="3068666" cy="326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51428" y="3496696"/>
            <a:ext cx="7426708" cy="3662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73130" tIns="36565" rIns="73130" bIns="36565">
            <a:spAutoFit/>
          </a:bodyPr>
          <a:lstStyle/>
          <a:p>
            <a:pPr algn="ctr"/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9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611999" y="4333875"/>
            <a:ext cx="6505566" cy="17335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33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হেসে ওঠে যত পাপী-তাপী আর</a:t>
            </a:r>
          </a:p>
          <a:p>
            <a:pPr algn="ctr"/>
            <a:r>
              <a:rPr lang="bn-BD" sz="33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সন্তাপী উম্মত\</a:t>
            </a:r>
            <a:endParaRPr lang="en-US" sz="33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8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93289" y="446672"/>
            <a:ext cx="4408392" cy="176312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7000" b="1" dirty="0">
                <a:solidFill>
                  <a:prstClr val="black"/>
                </a:solidFill>
                <a:latin typeface="NikoshBAN"/>
                <a:cs typeface="SutonnyMJ" pitchFamily="2" charset="0"/>
              </a:rPr>
              <a:t>সরব পাঠ</a:t>
            </a:r>
            <a:endParaRPr lang="en-US" sz="7000" b="1" dirty="0">
              <a:solidFill>
                <a:prstClr val="black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481" y="2571875"/>
            <a:ext cx="4800600" cy="34625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396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48428" y="666750"/>
            <a:ext cx="2072570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রওশন</a:t>
            </a:r>
            <a:endParaRPr lang="en-US" sz="4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681" y="4993226"/>
            <a:ext cx="2583376" cy="78801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কোকনদ</a:t>
            </a:r>
            <a:endParaRPr lang="en-US" sz="40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25399" y="3600450"/>
            <a:ext cx="2072570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সন্তাপী</a:t>
            </a:r>
            <a:endParaRPr lang="en-US" sz="4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47543" y="2266950"/>
            <a:ext cx="2072570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দরী</a:t>
            </a:r>
            <a:endParaRPr lang="en-US" sz="4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37279" y="4981137"/>
            <a:ext cx="2517001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রক্তপদ্ম</a:t>
            </a:r>
            <a:endParaRPr lang="en-US" sz="48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98308" y="3600450"/>
            <a:ext cx="2072570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দুঃখী</a:t>
            </a:r>
            <a:endParaRPr lang="en-US" sz="4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54994" y="2266950"/>
            <a:ext cx="2072570" cy="8001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গুহা</a:t>
            </a:r>
            <a:endParaRPr lang="en-US" sz="48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37279" y="666750"/>
            <a:ext cx="2517002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5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জ্যোতি/আলো</a:t>
            </a:r>
            <a:endParaRPr lang="en-US" sz="25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1026" name="Picture 2" descr="D:\Image all\new image\3cd6a668f3399dd2142b618c590240f6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83" y="641746"/>
            <a:ext cx="2302855" cy="111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Image all\new image\Travel201406281527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83" y="2114438"/>
            <a:ext cx="2302855" cy="110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Image all\new image\nymphaea_pygmaea_rubr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83" y="4867275"/>
            <a:ext cx="2302855" cy="100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672681" y="-12822"/>
            <a:ext cx="3718598" cy="4667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শব্দার্থ গুলো জেনে নিই</a:t>
            </a:r>
            <a:endParaRPr lang="en-US" sz="23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2050" name="Picture 2" descr="D:\Image all\new image\Eid-Poor201507151622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83" y="3303752"/>
            <a:ext cx="2302855" cy="139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78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1399" y="200025"/>
            <a:ext cx="4202710" cy="8001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9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১। হৃদয় ভরে ওঠে কি বলে?</a:t>
            </a:r>
            <a:endParaRPr lang="en-US" sz="29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42386" y="2774188"/>
            <a:ext cx="2763427" cy="7334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en-US" sz="2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bn-BD" sz="2300" b="1" dirty="0">
                <a:solidFill>
                  <a:schemeClr val="tx1"/>
                </a:solidFill>
                <a:latin typeface="NikoshBAN"/>
                <a:cs typeface="Times New Roman" pitchFamily="18" charset="0"/>
              </a:rPr>
              <a:t> আল্লাহু আকবার বলে</a:t>
            </a:r>
            <a:endParaRPr lang="en-US" sz="23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68753" y="2746478"/>
            <a:ext cx="2748812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en-US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bn-BD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900" b="1" dirty="0">
                <a:solidFill>
                  <a:schemeClr val="tx1"/>
                </a:solidFill>
                <a:latin typeface="NikoshBAN"/>
                <a:cs typeface="Times New Roman" pitchFamily="18" charset="0"/>
              </a:rPr>
              <a:t>জিকির করে</a:t>
            </a:r>
            <a:endParaRPr lang="en-US" sz="29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30292" y="3824065"/>
            <a:ext cx="2587613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en-US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</a:t>
            </a:r>
            <a:r>
              <a:rPr lang="bn-BD" sz="1900" b="1" dirty="0">
                <a:solidFill>
                  <a:schemeClr val="tx1"/>
                </a:solidFill>
                <a:latin typeface="NikoshBAN"/>
                <a:cs typeface="Times New Roman" pitchFamily="18" charset="0"/>
              </a:rPr>
              <a:t>সাল্লাল্লাহু মোস্তফা বলে</a:t>
            </a:r>
            <a:endParaRPr lang="en-US" sz="19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368753" y="3918439"/>
            <a:ext cx="3485528" cy="8001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</a:t>
            </a:r>
            <a:r>
              <a:rPr lang="bn-BD" sz="3200" b="1" dirty="0">
                <a:solidFill>
                  <a:schemeClr val="tx1"/>
                </a:solidFill>
                <a:latin typeface="NikoshBAN"/>
                <a:cs typeface="Times New Roman" pitchFamily="18" charset="0"/>
              </a:rPr>
              <a:t> মুহাম্মদ বলে</a:t>
            </a:r>
            <a:endParaRPr lang="en-US" sz="3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666804" y="1200153"/>
            <a:ext cx="2539009" cy="1133475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19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উত্তর ভুল হয়েছে</a:t>
            </a:r>
            <a:endParaRPr lang="en-US" sz="19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26322" y="1207336"/>
            <a:ext cx="2633671" cy="1133475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5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উত্তর সঠিক হয়েছে</a:t>
            </a:r>
            <a:endParaRPr lang="en-US" sz="25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45284" y="5200650"/>
            <a:ext cx="5999397" cy="666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19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সঠিক উত্তরের জন্য উপরের অপশনে ক্লিক করুন</a:t>
            </a:r>
            <a:endParaRPr lang="en-US" sz="19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57714" y="1173991"/>
            <a:ext cx="2539009" cy="1200150"/>
          </a:xfrm>
          <a:prstGeom prst="ellipse">
            <a:avLst/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19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উত্তর ভুল হয়েছে</a:t>
            </a:r>
            <a:endParaRPr lang="en-US" sz="19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666804" y="1151024"/>
            <a:ext cx="2539009" cy="120015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19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উত্তর ভুল হয়েছে</a:t>
            </a:r>
            <a:endParaRPr lang="en-US" sz="19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173" y="4"/>
            <a:ext cx="839108" cy="354657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800" dirty="0">
                <a:latin typeface="NikoshBAN"/>
                <a:cs typeface="SutonnyMJ" pitchFamily="2" charset="0"/>
              </a:rPr>
              <a:t>মূল্যায়ন</a:t>
            </a:r>
            <a:endParaRPr lang="en-US" sz="4800" dirty="0"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8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51" y="0"/>
            <a:ext cx="9326563" cy="6400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3130" tIns="36565" rIns="73130" bIns="36565" spcCol="0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17998" y="46606"/>
            <a:ext cx="4156653" cy="921716"/>
          </a:xfrm>
          <a:prstGeom prst="rect">
            <a:avLst/>
          </a:prstGeom>
          <a:noFill/>
          <a:ln w="76200">
            <a:solidFill>
              <a:sysClr val="windowText" lastClr="000000"/>
            </a:solidFill>
          </a:ln>
        </p:spPr>
        <p:txBody>
          <a:bodyPr wrap="square" lIns="89842" tIns="44921" rIns="89842" bIns="44921" rtlCol="0">
            <a:spAutoFit/>
          </a:bodyPr>
          <a:lstStyle/>
          <a:p>
            <a:pPr algn="ctr" defTabSz="898405">
              <a:defRPr/>
            </a:pPr>
            <a:r>
              <a:rPr lang="en-US" sz="54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kern="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kern="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5400" kern="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2949" y="2362200"/>
            <a:ext cx="7230965" cy="1371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40" tIns="36569" rIns="73140" bIns="36569" rtlCol="0" anchor="ctr"/>
          <a:lstStyle/>
          <a:p>
            <a:pPr algn="ctr"/>
            <a:r>
              <a:rPr lang="bn-BD" sz="2400" b="1" dirty="0">
                <a:solidFill>
                  <a:schemeClr val="tx1"/>
                </a:solidFill>
                <a:latin typeface="NikoshBAN"/>
              </a:rPr>
              <a:t>‘এলো যে মুহম্মদ’ কবিতার মূলভাব লিখে আনবে।</a:t>
            </a:r>
            <a:endParaRPr lang="en-US" sz="24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1699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pictur\flower\camomile_PNG6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081" y="1488996"/>
            <a:ext cx="4872013" cy="395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1081" y="381000"/>
            <a:ext cx="4800600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 smtClean="0"/>
              <a:t>ধন্যবাদ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67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n-BD" sz="66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ClrTx/>
              <a:buSzTx/>
              <a:buNone/>
            </a:pP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শ্রেণিঃ- ষষ্ঠ</a:t>
            </a:r>
            <a:r>
              <a:rPr lang="bn-IN" sz="3400" b="1" dirty="0" smtClean="0">
                <a:latin typeface="NikoshBAN" pitchFamily="2" charset="0"/>
                <a:cs typeface="NikoshBAN" pitchFamily="2" charset="0"/>
              </a:rPr>
              <a:t>                                         মোঃ আবুল হাসান </a:t>
            </a:r>
            <a:endParaRPr lang="bn-BD" sz="3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ClrTx/>
              <a:buSzTx/>
              <a:buNone/>
            </a:pPr>
            <a:r>
              <a:rPr lang="bn-BD" sz="3400" b="1" dirty="0">
                <a:latin typeface="NikoshBAN" pitchFamily="2" charset="0"/>
                <a:cs typeface="NikoshBAN" pitchFamily="2" charset="0"/>
              </a:rPr>
              <a:t>বিষয়ঃ- </a:t>
            </a: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bn-IN" sz="3400" b="1" dirty="0" smtClean="0">
                <a:latin typeface="NikoshBAN" pitchFamily="2" charset="0"/>
                <a:cs typeface="NikoshBAN" pitchFamily="2" charset="0"/>
              </a:rPr>
              <a:t>                                        সহকারী শিক্ষক</a:t>
            </a:r>
            <a:endParaRPr lang="bn-BD" sz="3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ClrTx/>
              <a:buSzTx/>
              <a:buNone/>
            </a:pPr>
            <a:r>
              <a:rPr lang="bn-BD" sz="3400" b="1" dirty="0">
                <a:latin typeface="NikoshBAN" pitchFamily="2" charset="0"/>
                <a:cs typeface="NikoshBAN" pitchFamily="2" charset="0"/>
              </a:rPr>
              <a:t>বিষয়বস্তুঃ- </a:t>
            </a: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bn-IN" sz="3400" b="1" dirty="0" smtClean="0">
                <a:latin typeface="NikoshBAN" pitchFamily="2" charset="0"/>
                <a:cs typeface="NikoshBAN" pitchFamily="2" charset="0"/>
              </a:rPr>
              <a:t>            হরিণবেড় শাহজাহান উচ্চ বিদ্যালয়</a:t>
            </a:r>
            <a:endParaRPr lang="bn-BD" sz="3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ClrTx/>
              <a:buSzTx/>
              <a:buNone/>
            </a:pPr>
            <a:r>
              <a:rPr lang="bn-BD" sz="3400" b="1" dirty="0">
                <a:latin typeface="NikoshBAN" pitchFamily="2" charset="0"/>
                <a:cs typeface="NikoshBAN" pitchFamily="2" charset="0"/>
              </a:rPr>
              <a:t>সময়ঃ – ৪৫ </a:t>
            </a: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bn-IN" sz="3400" b="1" dirty="0" smtClean="0">
                <a:latin typeface="NikoshBAN" pitchFamily="2" charset="0"/>
                <a:cs typeface="NikoshBAN" pitchFamily="2" charset="0"/>
              </a:rPr>
              <a:t>                     নাসিরনগর, ব্রাহ্মণবাড়িয়া। </a:t>
            </a:r>
            <a:endParaRPr lang="bn-BD" sz="34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3400" b="1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০২/০৮/২০</a:t>
            </a:r>
            <a:r>
              <a:rPr lang="bn-IN" sz="3400" b="1" dirty="0" smtClean="0">
                <a:latin typeface="NikoshBAN" pitchFamily="2" charset="0"/>
                <a:cs typeface="NikoshBAN" pitchFamily="2" charset="0"/>
              </a:rPr>
              <a:t>২০</a:t>
            </a:r>
            <a:r>
              <a:rPr lang="bn-BD" sz="3400" b="1" dirty="0" smtClean="0">
                <a:latin typeface="NikoshBAN" pitchFamily="2" charset="0"/>
                <a:cs typeface="NikoshBAN" pitchFamily="2" charset="0"/>
              </a:rPr>
              <a:t>ইং</a:t>
            </a:r>
            <a:endParaRPr lang="bn-BD" sz="3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17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62881" y="5067300"/>
            <a:ext cx="7010400" cy="9663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73130" tIns="36565" rIns="73130" bIns="36565">
            <a:spAutoFit/>
          </a:bodyPr>
          <a:lstStyle/>
          <a:p>
            <a:pPr algn="ctr"/>
            <a:r>
              <a:rPr lang="bn-BD" sz="2900" b="1" dirty="0">
                <a:latin typeface="NikoshBAN"/>
                <a:cs typeface="SutonnyMJ" pitchFamily="2" charset="0"/>
              </a:rPr>
              <a:t>উপরের ছবিতে তোমরা কি দেখতে পাচ্ছ।</a:t>
            </a:r>
            <a:endParaRPr lang="en-US" sz="2900" b="1" dirty="0">
              <a:latin typeface="NikoshBAN"/>
              <a:cs typeface="SutonnyMJ" pitchFamily="2" charset="0"/>
            </a:endParaRPr>
          </a:p>
        </p:txBody>
      </p:sp>
      <p:pic>
        <p:nvPicPr>
          <p:cNvPr id="1027" name="Picture 3" descr="D:\Image all\new image\masjid-nabawi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152" y="627274"/>
            <a:ext cx="4394033" cy="321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051283" y="4222064"/>
            <a:ext cx="3735902" cy="6547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3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মসজিদে নববী</a:t>
            </a:r>
            <a:endParaRPr lang="en-US" sz="3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5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Image all\new image\8c70481be04f676ca74658cb29559f81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570" y="691026"/>
            <a:ext cx="4490567" cy="310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0881" y="5000624"/>
            <a:ext cx="7973925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3400" b="1" dirty="0">
                <a:latin typeface="NikoshBAN"/>
                <a:cs typeface="SutonnyMJ" pitchFamily="2" charset="0"/>
              </a:rPr>
              <a:t>উপরের ছবিতে তোমরা কি দেখতে পাচ্ছ।</a:t>
            </a:r>
            <a:endParaRPr lang="en-US" sz="3400" b="1" dirty="0">
              <a:latin typeface="NikoshBAN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75569" y="4000500"/>
            <a:ext cx="5159512" cy="724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দোয়া দরুদ পড়চ্ছেন</a:t>
            </a:r>
            <a:endParaRPr lang="en-US" sz="4400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4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36287" y="0"/>
            <a:ext cx="7360794" cy="1752600"/>
          </a:xfrm>
          <a:prstGeom prst="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3130" tIns="36565" rIns="73130" bIns="36565" rtlCol="0" anchor="ctr"/>
          <a:lstStyle/>
          <a:p>
            <a:pPr algn="ctr" defTabSz="731304">
              <a:defRPr/>
            </a:pPr>
            <a:r>
              <a:rPr lang="bn-BD" sz="7200" b="1" kern="0" dirty="0">
                <a:solidFill>
                  <a:schemeClr val="bg1">
                    <a:lumMod val="95000"/>
                  </a:schemeClr>
                </a:solidFill>
                <a:latin typeface="NikoshBAN"/>
                <a:cs typeface="SutonnyMJ" pitchFamily="2" charset="0"/>
              </a:rPr>
              <a:t>আজকের পাঠ</a:t>
            </a:r>
            <a:endParaRPr lang="en-US" sz="7200" b="1" kern="0" dirty="0">
              <a:solidFill>
                <a:schemeClr val="bg1">
                  <a:lumMod val="95000"/>
                </a:schemeClr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9016" y="2000249"/>
            <a:ext cx="8022865" cy="1986219"/>
          </a:xfrm>
          <a:prstGeom prst="roundRect">
            <a:avLst/>
          </a:prstGeom>
          <a:noFill/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lIns="73130" tIns="36565" rIns="73130" bIns="36565" rtlCol="0" anchor="ctr"/>
          <a:lstStyle/>
          <a:p>
            <a:pPr algn="ctr" defTabSz="731304">
              <a:defRPr/>
            </a:pPr>
            <a:r>
              <a:rPr lang="bn-BD" sz="7700" b="1" kern="0" dirty="0">
                <a:latin typeface="NikoshBAN"/>
                <a:cs typeface="SutonnyMJ" pitchFamily="2" charset="0"/>
              </a:rPr>
              <a:t>এলো যে মুহম্মদ</a:t>
            </a:r>
            <a:endParaRPr lang="en-US" sz="7700" b="1" kern="0" dirty="0">
              <a:latin typeface="NikoshBAN"/>
              <a:cs typeface="SutonnyMJ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396085" y="4291265"/>
            <a:ext cx="5238996" cy="8141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40" tIns="36569" rIns="73140" bIns="36569" rtlCol="0" anchor="ctr"/>
          <a:lstStyle/>
          <a:p>
            <a:pPr algn="ctr"/>
            <a:r>
              <a:rPr lang="bn-BD" sz="2800" b="1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/>
              </a:rPr>
              <a:t>মোহাম্মদ মুনিরুজ্জামান</a:t>
            </a:r>
            <a:endParaRPr lang="en-US" sz="2800" b="1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08778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2569" y="1"/>
            <a:ext cx="5469281" cy="10668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কবি পরিচিতি</a:t>
            </a:r>
            <a:endParaRPr lang="en-US" sz="5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447996" y="1600204"/>
            <a:ext cx="1669570" cy="100012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জন্মঃ ৬ এপ্রিল, ১৯৩৯ সালে</a:t>
            </a:r>
            <a:endParaRPr lang="en-US" sz="20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75282" y="2933704"/>
            <a:ext cx="2936139" cy="16668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19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শিক্ষা জীবনঃ ঢাকা বিশ্ববিদ্যালয় থেকে বি. এ. (অনার্স), এম. এ পাশসহ ১৯৬৯ সালে পি. এইচ. ডি. ডিগ্রি লাভ করেন।</a:t>
            </a:r>
            <a:endParaRPr lang="en-US" sz="19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684480" y="4933950"/>
            <a:ext cx="2590712" cy="1333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গবেষণাঃ লন্ডন বিশ্ববিদ্যালয়ে তিনি গবেষণা করেন।</a:t>
            </a:r>
            <a:endParaRPr lang="en-US" sz="23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63428" y="4919586"/>
            <a:ext cx="3511854" cy="1347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3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কর্ম জীবনঃ তিনি ঢাকা বিশ্ববিদ্যালয় এর প্রফেসর ও প্রাক্তন চেয়ারম্যান ছিলেন। </a:t>
            </a:r>
            <a:endParaRPr lang="en-US" sz="23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51655" y="1398124"/>
            <a:ext cx="2588939" cy="25336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প্রকাশিত প্রন্থঃ ১৫টি কাব্যগ্রন্থ, ৭টি প্রবন্ধ, ৪টি নাটক ও বেশ কয়েকটি সম্পাদিত গ্রন্থ।ছোটদের জন্য লেখাঃ কবি আলাওল ইচ্ছেমতি।</a:t>
            </a:r>
            <a:endParaRPr lang="en-US" sz="20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19354" y="1570972"/>
            <a:ext cx="1755928" cy="10293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19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মৃত্যুঃ ৩রা সেপ্টেম্বর ২০০৮সাল </a:t>
            </a:r>
            <a:endParaRPr lang="en-US" sz="19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2050" name="Picture 2" descr="D:\pictur\kobi\IMG_20160730_122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76105" y="2939162"/>
            <a:ext cx="1833566" cy="14892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5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5481" y="228600"/>
            <a:ext cx="2533141" cy="1004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4400" dirty="0" smtClean="0">
                <a:latin typeface="NikoshBAN"/>
                <a:cs typeface="SutonnyMJ" pitchFamily="2" charset="0"/>
              </a:rPr>
              <a:t>শিখনফল</a:t>
            </a:r>
            <a:endParaRPr lang="en-US" sz="4400" dirty="0">
              <a:latin typeface="NikoshBAN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481" y="1524000"/>
            <a:ext cx="8669547" cy="381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lvl="0"/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lvl="0"/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BD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 করে আবৃতি করতে </a:t>
            </a:r>
            <a:r>
              <a:rPr lang="bn-BD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lvl="0"/>
            <a:r>
              <a:rPr lang="bn-IN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</a:t>
            </a:r>
            <a:r>
              <a:rPr lang="bn-BD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শব্দার্থ </a:t>
            </a:r>
            <a:r>
              <a:rPr lang="bn-IN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lvl="0"/>
            <a:r>
              <a:rPr lang="bn-IN" sz="400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4000" dirty="0" smtClean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BD" sz="4000" dirty="0">
                <a:ln w="17780" cmpd="sng">
                  <a:solidFill>
                    <a:srgbClr val="4F81BD">
                      <a:tint val="3000"/>
                    </a:srgb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মূলভাব ব্যাখ্যা করতে পারবে।</a:t>
            </a:r>
            <a:endParaRPr lang="en-US" sz="4000" dirty="0">
              <a:ln w="17780" cmpd="sng">
                <a:solidFill>
                  <a:srgbClr val="4F81BD">
                    <a:tint val="3000"/>
                  </a:srgb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400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endParaRPr lang="en-US" sz="2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SutonnyMJ" pitchFamily="2" charset="0"/>
            </a:endParaRPr>
          </a:p>
          <a:p>
            <a:pPr algn="ctr"/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66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07140" y="466725"/>
            <a:ext cx="4624426" cy="12001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63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আদর্শ পাঠ</a:t>
            </a:r>
            <a:endParaRPr lang="en-US" sz="63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81" y="2266949"/>
            <a:ext cx="5946425" cy="34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4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Image all\new image\521deb2c99972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6328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68" y="0"/>
            <a:ext cx="441351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53214" y="3228481"/>
            <a:ext cx="8002421" cy="4667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9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3214" y="3800479"/>
            <a:ext cx="8002421" cy="24669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3130" tIns="36565" rIns="73130" bIns="36565" rtlCol="0" anchor="ctr"/>
          <a:lstStyle/>
          <a:p>
            <a:pPr algn="ctr"/>
            <a:r>
              <a:rPr lang="bn-BD" sz="3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কুল মাখলুকাতের জুলমত ভেদি</a:t>
            </a:r>
          </a:p>
          <a:p>
            <a:pPr algn="ctr"/>
            <a:r>
              <a:rPr lang="bn-BD" sz="3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এলো যে মুহম্মদ</a:t>
            </a:r>
          </a:p>
          <a:p>
            <a:pPr algn="ctr"/>
            <a:r>
              <a:rPr lang="bn-BD" sz="3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বেহেশতি রওশন ছড়ায়ে</a:t>
            </a:r>
          </a:p>
          <a:p>
            <a:pPr algn="ctr"/>
            <a:r>
              <a:rPr lang="bn-BD" sz="3400" b="1" dirty="0">
                <a:solidFill>
                  <a:schemeClr val="tx1"/>
                </a:solidFill>
                <a:latin typeface="NikoshBAN"/>
                <a:cs typeface="SutonnyMJ" pitchFamily="2" charset="0"/>
              </a:rPr>
              <a:t>মোস্তফা আহমদ\</a:t>
            </a:r>
            <a:endParaRPr lang="en-US" sz="3400" b="1" dirty="0">
              <a:solidFill>
                <a:schemeClr val="tx1"/>
              </a:solidFill>
              <a:latin typeface="NikoshBAN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40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ime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838</TotalTime>
  <Words>322</Words>
  <Application>Microsoft Office PowerPoint</Application>
  <PresentationFormat>Custom</PresentationFormat>
  <Paragraphs>63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animeson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Jobaydul Haque</dc:creator>
  <cp:lastModifiedBy>Acer</cp:lastModifiedBy>
  <cp:revision>169</cp:revision>
  <dcterms:created xsi:type="dcterms:W3CDTF">2006-08-16T00:00:00Z</dcterms:created>
  <dcterms:modified xsi:type="dcterms:W3CDTF">2020-08-22T17:58:19Z</dcterms:modified>
</cp:coreProperties>
</file>