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8/19/2020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8/19/2020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8/19/2020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8/19/2020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8/19/2020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8/19/2020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8/19/2020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8/19/2020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malaybkg0202@gmail.com"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কদম ফুল.jpg"/>
          <p:cNvPicPr>
            <a:picLocks noChangeAspect="1"/>
          </p:cNvPicPr>
          <p:nvPr/>
        </p:nvPicPr>
        <p:blipFill>
          <a:blip r:embed="rId3"/>
          <a:stretch>
            <a:fillRect/>
          </a:stretch>
        </p:blipFill>
        <p:spPr>
          <a:xfrm>
            <a:off x="1676400" y="2624137"/>
            <a:ext cx="5334000" cy="2786063"/>
          </a:xfrm>
          <a:prstGeom prst="rect">
            <a:avLst/>
          </a:prstGeom>
          <a:ln w="57150">
            <a:solidFill>
              <a:srgbClr val="C00000"/>
            </a:solidFill>
          </a:ln>
        </p:spPr>
      </p:pic>
      <p:sp>
        <p:nvSpPr>
          <p:cNvPr id="3" name="Rounded Rectangle 2"/>
          <p:cNvSpPr/>
          <p:nvPr/>
        </p:nvSpPr>
        <p:spPr>
          <a:xfrm>
            <a:off x="2133600" y="685800"/>
            <a:ext cx="4572000" cy="12192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solidFill>
                  <a:schemeClr val="tx1"/>
                </a:solidFill>
                <a:latin typeface="Nikosh" pitchFamily="2" charset="0"/>
                <a:cs typeface="Nikosh" pitchFamily="2" charset="0"/>
              </a:rPr>
              <a:t>স্বাগতম</a:t>
            </a:r>
            <a:endParaRPr lang="en-US" sz="8000" dirty="0">
              <a:solidFill>
                <a:schemeClr val="tx1"/>
              </a:solidFill>
              <a:latin typeface="Nikosh" pitchFamily="2" charset="0"/>
              <a:cs typeface="Nikosh" pitchFamily="2" charset="0"/>
            </a:endParaRPr>
          </a:p>
        </p:txBody>
      </p:sp>
    </p:spTree>
  </p:cSld>
  <p:clrMapOvr>
    <a:masterClrMapping/>
  </p:clrMapOvr>
  <p:transition spd="slow">
    <p:zoom/>
    <p:sndAc>
      <p:stSnd>
        <p:snd r:embed="rId2" name="applause.wav" builtIn="1"/>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88384"/>
            <a:ext cx="8001000" cy="4401205"/>
          </a:xfrm>
          <a:prstGeom prst="rect">
            <a:avLst/>
          </a:prstGeom>
          <a:blipFill>
            <a:blip r:embed="rId2"/>
            <a:tile tx="0" ty="0" sx="100000" sy="100000" flip="none" algn="tl"/>
          </a:blipFill>
          <a:ln w="38100">
            <a:solidFill>
              <a:schemeClr val="tx1"/>
            </a:solidFill>
          </a:ln>
        </p:spPr>
        <p:txBody>
          <a:bodyPr wrap="square" rtlCol="0">
            <a:spAutoFit/>
          </a:bodyPr>
          <a:lstStyle/>
          <a:p>
            <a:pPr algn="just"/>
            <a:r>
              <a:rPr lang="bn-BD" sz="2800" dirty="0" smtClean="0">
                <a:latin typeface="Nikosh" pitchFamily="2" charset="0"/>
                <a:cs typeface="Nikosh" pitchFamily="2" charset="0"/>
              </a:rPr>
              <a:t>২. সুইচ (</a:t>
            </a:r>
            <a:r>
              <a:rPr lang="en-US" sz="2800" dirty="0" smtClean="0">
                <a:latin typeface="Nikosh" pitchFamily="2" charset="0"/>
                <a:cs typeface="Nikosh" pitchFamily="2" charset="0"/>
              </a:rPr>
              <a:t>Switch</a:t>
            </a:r>
            <a:r>
              <a:rPr lang="bn-BD" sz="2800" dirty="0" smtClean="0">
                <a:latin typeface="Nikosh" pitchFamily="2" charset="0"/>
                <a:cs typeface="Nikosh" pitchFamily="2" charset="0"/>
              </a:rPr>
              <a:t>)</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এটিও হাবের মতো একটি ক্ষুদ্র আইসিটি যন্ত্র। হাবের সাথে সুইচের প্রধান পার্থক্য সুইচ (</a:t>
            </a:r>
            <a:r>
              <a:rPr lang="en-US" sz="2800" dirty="0" smtClean="0">
                <a:latin typeface="Nikosh" pitchFamily="2" charset="0"/>
                <a:cs typeface="Nikosh" pitchFamily="2" charset="0"/>
              </a:rPr>
              <a:t>Switch</a:t>
            </a:r>
            <a:r>
              <a:rPr lang="bn-BD" sz="2800" dirty="0" smtClean="0">
                <a:latin typeface="Nikosh" pitchFamily="2" charset="0"/>
                <a:cs typeface="Nikosh" pitchFamily="2" charset="0"/>
              </a:rPr>
              <a:t>)</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তারের সাথে যুক্ত প্রত্যেকটি আইসিটি যন্ত্রকে পৃথকভাবে সনাক্ত করতে পারে কিন্তু হাব (</a:t>
            </a:r>
            <a:r>
              <a:rPr lang="en-US" sz="2800" dirty="0" smtClean="0">
                <a:latin typeface="Nikosh" pitchFamily="2" charset="0"/>
                <a:cs typeface="Nikosh" pitchFamily="2" charset="0"/>
              </a:rPr>
              <a:t>Hub</a:t>
            </a:r>
            <a:r>
              <a:rPr lang="bn-BD" sz="2800" dirty="0" smtClean="0">
                <a:latin typeface="Nikosh" pitchFamily="2" charset="0"/>
                <a:cs typeface="Nikosh" pitchFamily="2" charset="0"/>
              </a:rPr>
              <a:t>)</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তা পারে না। ফলে সুইচের সাথে যুক্ত যন্ত্রগুলো যাকে ডেটা বা উপাত্ত পাঠাতে চায় তকেই উপাত্ত পাঠায়। সুইচ ঠিকানা অনুযায়ী তথ্যের আদান প্রদান করে। অর্থাৎ একটি ঠিকানা থেকে অন্য কোন ঠিকানায় উপাত্ত বা ডেটা পৌঁছে দেয়। তথ্য ও যোগাযোগ প্রযুক্তির ভাষায় </a:t>
            </a:r>
            <a:r>
              <a:rPr lang="en-US" sz="2800" dirty="0" smtClean="0">
                <a:latin typeface="Nikosh" pitchFamily="2" charset="0"/>
                <a:cs typeface="Nikosh" pitchFamily="2" charset="0"/>
              </a:rPr>
              <a:t>MAC (Media Access Control address) </a:t>
            </a:r>
            <a:r>
              <a:rPr lang="bn-BD" sz="2800" dirty="0" smtClean="0">
                <a:latin typeface="Nikosh" pitchFamily="2" charset="0"/>
                <a:cs typeface="Nikosh" pitchFamily="2" charset="0"/>
              </a:rPr>
              <a:t>নামে ডাকা হয়। আলাদা আলাদা ঠিকানা ব্যবহারের কারনে সুইচ হাবের চেয়ে দ্রুত গতিতে কাজ করতে পারে। এজন্য নেটওয়ার্ক তৈরিতে সুইচ সবার পছন্ন। </a:t>
            </a:r>
            <a:endParaRPr lang="en-US" sz="2800" dirty="0">
              <a:latin typeface="Nikosh" pitchFamily="2" charset="0"/>
              <a:cs typeface="Nikosh" pitchFamily="2" charset="0"/>
            </a:endParaRPr>
          </a:p>
        </p:txBody>
      </p:sp>
      <p:pic>
        <p:nvPicPr>
          <p:cNvPr id="3" name="Picture 2" descr="হাব-২.jpg"/>
          <p:cNvPicPr>
            <a:picLocks noChangeAspect="1"/>
          </p:cNvPicPr>
          <p:nvPr/>
        </p:nvPicPr>
        <p:blipFill>
          <a:blip r:embed="rId3"/>
          <a:stretch>
            <a:fillRect/>
          </a:stretch>
        </p:blipFill>
        <p:spPr>
          <a:xfrm>
            <a:off x="1676400" y="4972928"/>
            <a:ext cx="5791200" cy="161925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strips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8077200" cy="2677656"/>
          </a:xfrm>
          <a:prstGeom prst="rect">
            <a:avLst/>
          </a:prstGeom>
          <a:blipFill>
            <a:blip r:embed="rId2"/>
            <a:tile tx="0" ty="0" sx="100000" sy="100000" flip="none" algn="tl"/>
          </a:blipFill>
          <a:ln w="38100">
            <a:solidFill>
              <a:schemeClr val="tx1"/>
            </a:solidFill>
          </a:ln>
        </p:spPr>
        <p:txBody>
          <a:bodyPr wrap="square" rtlCol="0">
            <a:spAutoFit/>
          </a:bodyPr>
          <a:lstStyle/>
          <a:p>
            <a:pPr algn="just"/>
            <a:r>
              <a:rPr lang="bn-BD" sz="2800" dirty="0" smtClean="0">
                <a:latin typeface="Nikosh" pitchFamily="2" charset="0"/>
                <a:cs typeface="Nikosh" pitchFamily="2" charset="0"/>
              </a:rPr>
              <a:t>৩. রাউটার (</a:t>
            </a:r>
            <a:r>
              <a:rPr lang="en-US" sz="2800" dirty="0" smtClean="0">
                <a:latin typeface="Nikosh" pitchFamily="2" charset="0"/>
                <a:cs typeface="Nikosh" pitchFamily="2" charset="0"/>
              </a:rPr>
              <a:t>Router</a:t>
            </a:r>
            <a:r>
              <a:rPr lang="bn-BD" sz="2800" dirty="0" smtClean="0">
                <a:latin typeface="Nikosh" pitchFamily="2" charset="0"/>
                <a:cs typeface="Nikosh" pitchFamily="2" charset="0"/>
              </a:rPr>
              <a:t>)</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রাউটার হার্ডওয়ার ও সফটওয়্যারের সমন্বয়ে তৈরি। দুটি নেটওয়ার্কে সংযুক্ত করার জন্য রাউটার ব্যবহৃত হয়। বর্তমানে ইন্টারনেটে অসংখ্য রাউটার বয়েছে। রাউতারের প্রধান কাজ ডেটা বা উপাত্তকে পথ নির্দেশনা দেওয়া। একটি ডেটা প্যাকেট কোন একটি রাউটার-এ পৌছালে পরবর্তী কোন পথে অগ্রসর হলে ডেটা সহজে এবং দ্রুত গন্তব্যে পৌঁছাবে তার পথ নির্দেশ দেয় ঐ রাউটার। </a:t>
            </a:r>
            <a:endParaRPr lang="en-US" sz="2800" dirty="0">
              <a:latin typeface="Nikosh" pitchFamily="2" charset="0"/>
              <a:cs typeface="Nikosh" pitchFamily="2" charset="0"/>
            </a:endParaRPr>
          </a:p>
        </p:txBody>
      </p:sp>
      <p:pic>
        <p:nvPicPr>
          <p:cNvPr id="3" name="Picture 2" descr="রাউটার কাজের গতি বাড়ায়.jpg"/>
          <p:cNvPicPr>
            <a:picLocks noChangeAspect="1"/>
          </p:cNvPicPr>
          <p:nvPr/>
        </p:nvPicPr>
        <p:blipFill>
          <a:blip r:embed="rId3"/>
          <a:stretch>
            <a:fillRect/>
          </a:stretch>
        </p:blipFill>
        <p:spPr>
          <a:xfrm>
            <a:off x="1828800" y="4114800"/>
            <a:ext cx="5257800" cy="2133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905000"/>
            <a:ext cx="8001000" cy="2246769"/>
          </a:xfrm>
          <a:prstGeom prst="rect">
            <a:avLst/>
          </a:prstGeom>
          <a:blipFill>
            <a:blip r:embed="rId2"/>
            <a:tile tx="0" ty="0" sx="100000" sy="100000" flip="none" algn="tl"/>
          </a:blipFill>
          <a:ln w="38100">
            <a:solidFill>
              <a:schemeClr val="tx1"/>
            </a:solidFill>
          </a:ln>
        </p:spPr>
        <p:txBody>
          <a:bodyPr wrap="square" rtlCol="0">
            <a:spAutoFit/>
          </a:bodyPr>
          <a:lstStyle/>
          <a:p>
            <a:pPr algn="just"/>
            <a:r>
              <a:rPr lang="bn-BD" sz="2800" dirty="0" smtClean="0">
                <a:latin typeface="Nikosh" pitchFamily="2" charset="0"/>
                <a:cs typeface="Nikosh" pitchFamily="2" charset="0"/>
              </a:rPr>
              <a:t>উদাহরণঃ মনে কর তুমি বাংলাদেশ থেকে বিমানে এমন একটি দেশে যেতে চাও, যেখানে বাংলাদেশ থেকে সরাসরি বিমানে যাওয়া যায় না। তখন কী করবে? বিমান কোম্পানি প্রথমে সুবিধাজনক একটি গন্তব্যে নিয়ে যাবে; সেখান থেকে অন্য আরেকটি বিমান তোমার কাঙ্ক্ষিত দেশটিতে পৌঁছে দেবে। কি! বোঝা গেল রাউটারের কাজের ধরন? </a:t>
            </a:r>
            <a:endParaRPr lang="en-US" sz="2800" dirty="0">
              <a:latin typeface="Nikosh" pitchFamily="2" charset="0"/>
              <a:cs typeface="Nikosh" pitchFamily="2" charset="0"/>
            </a:endParaRPr>
          </a:p>
        </p:txBody>
      </p:sp>
    </p:spTree>
  </p:cSld>
  <p:clrMapOvr>
    <a:masterClrMapping/>
  </p:clrMapOvr>
  <p:transition spd="slow">
    <p:strip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1642168" y="1219200"/>
            <a:ext cx="5596832" cy="1905000"/>
          </a:xfrm>
          <a:prstGeom prst="downArrow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95400" y="3429000"/>
            <a:ext cx="6477000" cy="1384995"/>
          </a:xfrm>
          <a:prstGeom prst="rect">
            <a:avLst/>
          </a:prstGeom>
          <a:blipFill>
            <a:blip r:embed="rId3"/>
            <a:tile tx="0" ty="0" sx="100000" sy="100000" flip="none" algn="tl"/>
          </a:blipFill>
          <a:ln w="38100">
            <a:solidFill>
              <a:schemeClr val="tx1"/>
            </a:solidFill>
          </a:ln>
        </p:spPr>
        <p:txBody>
          <a:bodyPr wrap="square" rtlCol="0">
            <a:spAutoFit/>
          </a:bodyPr>
          <a:lstStyle/>
          <a:p>
            <a:pPr marL="514350" indent="-514350"/>
            <a:r>
              <a:rPr lang="bn-BD" sz="2800" dirty="0" smtClean="0">
                <a:latin typeface="Nikosh" pitchFamily="2" charset="0"/>
                <a:cs typeface="Nikosh" pitchFamily="2" charset="0"/>
              </a:rPr>
              <a:t>১. </a:t>
            </a:r>
            <a:r>
              <a:rPr lang="en-US" sz="2800" dirty="0" smtClean="0">
                <a:latin typeface="Nikosh" pitchFamily="2" charset="0"/>
                <a:cs typeface="Nikosh" pitchFamily="2" charset="0"/>
              </a:rPr>
              <a:t>USB </a:t>
            </a:r>
            <a:r>
              <a:rPr lang="bn-BD" sz="2800" dirty="0" smtClean="0">
                <a:latin typeface="Nikosh" pitchFamily="2" charset="0"/>
                <a:cs typeface="Nikosh" pitchFamily="2" charset="0"/>
              </a:rPr>
              <a:t>হাব কী?</a:t>
            </a:r>
          </a:p>
          <a:p>
            <a:pPr marL="514350" indent="-514350"/>
            <a:r>
              <a:rPr lang="bn-BD" sz="2800" dirty="0" smtClean="0">
                <a:latin typeface="Nikosh" pitchFamily="2" charset="0"/>
                <a:cs typeface="Nikosh" pitchFamily="2" charset="0"/>
              </a:rPr>
              <a:t>২. </a:t>
            </a:r>
            <a:r>
              <a:rPr lang="en-US" sz="2800" dirty="0" smtClean="0">
                <a:latin typeface="Nikosh" pitchFamily="2" charset="0"/>
                <a:cs typeface="Nikosh" pitchFamily="2" charset="0"/>
              </a:rPr>
              <a:t>MAC address </a:t>
            </a:r>
            <a:r>
              <a:rPr lang="bn-BD" sz="2800" dirty="0" smtClean="0">
                <a:latin typeface="Nikosh" pitchFamily="2" charset="0"/>
                <a:cs typeface="Nikosh" pitchFamily="2" charset="0"/>
              </a:rPr>
              <a:t>কী? </a:t>
            </a:r>
          </a:p>
          <a:p>
            <a:pPr marL="514350" indent="-514350"/>
            <a:r>
              <a:rPr lang="bn-BD" sz="2800" dirty="0" smtClean="0">
                <a:latin typeface="Nikosh" pitchFamily="2" charset="0"/>
                <a:cs typeface="Nikosh" pitchFamily="2" charset="0"/>
              </a:rPr>
              <a:t>৩. </a:t>
            </a:r>
            <a:r>
              <a:rPr lang="en-US" sz="2800" dirty="0" smtClean="0">
                <a:latin typeface="Nikosh" pitchFamily="2" charset="0"/>
                <a:cs typeface="Nikosh" pitchFamily="2" charset="0"/>
              </a:rPr>
              <a:t>Router</a:t>
            </a:r>
            <a:r>
              <a:rPr lang="bn-BD" sz="2800" dirty="0" smtClean="0">
                <a:latin typeface="Nikosh" pitchFamily="2" charset="0"/>
                <a:cs typeface="Nikosh" pitchFamily="2" charset="0"/>
              </a:rPr>
              <a:t> কীভাবে কাজ করে?  </a:t>
            </a:r>
            <a:endParaRPr lang="en-US" sz="2800" dirty="0">
              <a:latin typeface="Nikosh" pitchFamily="2" charset="0"/>
              <a:cs typeface="Nikosh" pitchFamily="2" charset="0"/>
            </a:endParaRPr>
          </a:p>
        </p:txBody>
      </p:sp>
      <p:sp>
        <p:nvSpPr>
          <p:cNvPr id="4" name="TextBox 3"/>
          <p:cNvSpPr txBox="1"/>
          <p:nvPr/>
        </p:nvSpPr>
        <p:spPr>
          <a:xfrm>
            <a:off x="2644491" y="1371600"/>
            <a:ext cx="3680109" cy="1015663"/>
          </a:xfrm>
          <a:prstGeom prst="rect">
            <a:avLst/>
          </a:prstGeom>
          <a:noFill/>
        </p:spPr>
        <p:txBody>
          <a:bodyPr wrap="square" rtlCol="0">
            <a:spAutoFit/>
          </a:bodyPr>
          <a:lstStyle/>
          <a:p>
            <a:pPr algn="ctr"/>
            <a:r>
              <a:rPr lang="bn-BD" sz="6000" dirty="0" smtClean="0">
                <a:latin typeface="Nikosh" pitchFamily="2" charset="0"/>
                <a:cs typeface="Nikosh" pitchFamily="2" charset="0"/>
              </a:rPr>
              <a:t>একক কাজ </a:t>
            </a:r>
            <a:endParaRPr lang="en-US" sz="6000" dirty="0">
              <a:latin typeface="Nikosh" pitchFamily="2" charset="0"/>
              <a:cs typeface="Nikosh" pitchFamily="2" charset="0"/>
            </a:endParaRPr>
          </a:p>
        </p:txBody>
      </p:sp>
    </p:spTree>
  </p:cSld>
  <p:clrMapOvr>
    <a:masterClrMapping/>
  </p:clrMapOvr>
  <p:transition spd="slow">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077200" cy="5693866"/>
          </a:xfrm>
          <a:prstGeom prst="rect">
            <a:avLst/>
          </a:prstGeom>
          <a:blipFill>
            <a:blip r:embed="rId2"/>
            <a:tile tx="0" ty="0" sx="100000" sy="100000" flip="none" algn="tl"/>
          </a:blipFill>
          <a:ln w="38100">
            <a:solidFill>
              <a:schemeClr val="tx1"/>
            </a:solidFill>
          </a:ln>
        </p:spPr>
        <p:txBody>
          <a:bodyPr wrap="square" rtlCol="0">
            <a:spAutoFit/>
          </a:bodyPr>
          <a:lstStyle/>
          <a:p>
            <a:pPr algn="ctr"/>
            <a:r>
              <a:rPr lang="bn-BD" sz="2800" dirty="0" smtClean="0">
                <a:latin typeface="Nikosh" pitchFamily="2" charset="0"/>
                <a:cs typeface="Nikosh" pitchFamily="2" charset="0"/>
              </a:rPr>
              <a:t>মূল্যায়ণঃ </a:t>
            </a:r>
          </a:p>
          <a:p>
            <a:pPr marL="342900" indent="-342900"/>
            <a:r>
              <a:rPr lang="bn-BD" sz="2800" dirty="0" smtClean="0">
                <a:latin typeface="Nikosh" pitchFamily="2" charset="0"/>
                <a:cs typeface="Nikosh" pitchFamily="2" charset="0"/>
              </a:rPr>
              <a:t>১. রাউটার কী কাজে ব্যবহার করা হয়? </a:t>
            </a:r>
          </a:p>
          <a:p>
            <a:pPr marL="342900" indent="-342900"/>
            <a:r>
              <a:rPr lang="bn-BD" sz="2800" dirty="0" smtClean="0">
                <a:latin typeface="Nikosh" pitchFamily="2" charset="0"/>
                <a:cs typeface="Nikosh" pitchFamily="2" charset="0"/>
              </a:rPr>
              <a:t>(ক) নেটওয়ার্ক তৈরিতে 			(খ) কম্পিউটার চালনায় </a:t>
            </a:r>
          </a:p>
          <a:p>
            <a:pPr marL="342900" indent="-342900"/>
            <a:r>
              <a:rPr lang="bn-BD" sz="2800" dirty="0" smtClean="0">
                <a:latin typeface="Nikosh" pitchFamily="2" charset="0"/>
                <a:cs typeface="Nikosh" pitchFamily="2" charset="0"/>
              </a:rPr>
              <a:t>(গ) ইন্টারনেটের গতি রাড়াতে 		(ঘ) ই-মেইল পাঠানোর জন্য</a:t>
            </a:r>
          </a:p>
          <a:p>
            <a:pPr marL="342900" indent="-342900"/>
            <a:r>
              <a:rPr lang="bn-BD" sz="2800" dirty="0" smtClean="0">
                <a:latin typeface="Nikosh" pitchFamily="2" charset="0"/>
                <a:cs typeface="Nikosh" pitchFamily="2" charset="0"/>
              </a:rPr>
              <a:t>২. ডাটা ও উপাত্তকে পথ নির্দেশনা দেয় কে? </a:t>
            </a:r>
          </a:p>
          <a:p>
            <a:pPr marL="342900" indent="-342900"/>
            <a:r>
              <a:rPr lang="bn-BD" sz="2800" dirty="0" smtClean="0">
                <a:latin typeface="Nikosh" pitchFamily="2" charset="0"/>
                <a:cs typeface="Nikosh" pitchFamily="2" charset="0"/>
              </a:rPr>
              <a:t>(ক) রাউটার </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(খ) প্রিন্টার </a:t>
            </a:r>
          </a:p>
          <a:p>
            <a:pPr marL="342900" indent="-342900"/>
            <a:r>
              <a:rPr lang="bn-BD" sz="2800" dirty="0" smtClean="0">
                <a:latin typeface="Nikosh" pitchFamily="2" charset="0"/>
                <a:cs typeface="Nikosh" pitchFamily="2" charset="0"/>
              </a:rPr>
              <a:t>(গ) রাডার </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(ঘ) </a:t>
            </a:r>
            <a:r>
              <a:rPr lang="en-US" sz="2800" dirty="0" smtClean="0">
                <a:latin typeface="Nikosh" pitchFamily="2" charset="0"/>
                <a:cs typeface="Nikosh" pitchFamily="2" charset="0"/>
              </a:rPr>
              <a:t>OHP </a:t>
            </a:r>
          </a:p>
          <a:p>
            <a:pPr marL="342900" indent="-342900"/>
            <a:r>
              <a:rPr lang="bn-BD" sz="2800" dirty="0" smtClean="0">
                <a:latin typeface="Nikosh" pitchFamily="2" charset="0"/>
                <a:cs typeface="Nikosh" pitchFamily="2" charset="0"/>
              </a:rPr>
              <a:t>৩. এক যন্ত্রের সাথে আরেক যন্ত্র যুক্ত করার জন্য কী প্রয়োজন? </a:t>
            </a:r>
          </a:p>
          <a:p>
            <a:pPr marL="342900" indent="-342900"/>
            <a:r>
              <a:rPr lang="bn-BD" sz="2800" dirty="0" smtClean="0">
                <a:latin typeface="Nikosh" pitchFamily="2" charset="0"/>
                <a:cs typeface="Nikosh" pitchFamily="2" charset="0"/>
              </a:rPr>
              <a:t>(ক) হাব 				(খ) মডেম </a:t>
            </a:r>
          </a:p>
          <a:p>
            <a:pPr marL="342900" indent="-342900"/>
            <a:r>
              <a:rPr lang="bn-BD" sz="2800" dirty="0" smtClean="0">
                <a:latin typeface="Nikosh" pitchFamily="2" charset="0"/>
                <a:cs typeface="Nikosh" pitchFamily="2" charset="0"/>
              </a:rPr>
              <a:t>(গ) পেনড্রাইভ 				(ঘ) টেলিভিশন </a:t>
            </a:r>
          </a:p>
          <a:p>
            <a:pPr marL="342900" indent="-342900"/>
            <a:r>
              <a:rPr lang="bn-BD" sz="2800" dirty="0" smtClean="0">
                <a:latin typeface="Nikosh" pitchFamily="2" charset="0"/>
                <a:cs typeface="Nikosh" pitchFamily="2" charset="0"/>
              </a:rPr>
              <a:t>৪. সুইচ কীভাবে কাজ করে? </a:t>
            </a:r>
          </a:p>
          <a:p>
            <a:pPr marL="342900" indent="-342900"/>
            <a:r>
              <a:rPr lang="bn-BD" sz="2800" dirty="0" smtClean="0">
                <a:latin typeface="Nikosh" pitchFamily="2" charset="0"/>
                <a:cs typeface="Nikosh" pitchFamily="2" charset="0"/>
              </a:rPr>
              <a:t>(ক) </a:t>
            </a:r>
            <a:r>
              <a:rPr lang="en-US" sz="2800" dirty="0" smtClean="0">
                <a:latin typeface="Nikosh" pitchFamily="2" charset="0"/>
                <a:cs typeface="Nikosh" pitchFamily="2" charset="0"/>
              </a:rPr>
              <a:t>MAC Address </a:t>
            </a:r>
            <a:r>
              <a:rPr lang="bn-BD" sz="2800" dirty="0" smtClean="0">
                <a:latin typeface="Nikosh" pitchFamily="2" charset="0"/>
                <a:cs typeface="Nikosh" pitchFamily="2" charset="0"/>
              </a:rPr>
              <a:t>ব্যবহার করে 	(খ) হাব ব্যবহার করে </a:t>
            </a:r>
          </a:p>
          <a:p>
            <a:pPr marL="342900" indent="-342900"/>
            <a:r>
              <a:rPr lang="bn-BD" sz="2800" dirty="0" smtClean="0">
                <a:latin typeface="Nikosh" pitchFamily="2" charset="0"/>
                <a:cs typeface="Nikosh" pitchFamily="2" charset="0"/>
              </a:rPr>
              <a:t>(গ) তার ব্যবহার করে 			(ঘ) মোবাইল ব্যবহার করে  </a:t>
            </a:r>
            <a:endParaRPr lang="en-US" sz="2800" dirty="0">
              <a:latin typeface="Nikosh" pitchFamily="2" charset="0"/>
              <a:cs typeface="Nikosh" pitchFamily="2" charset="0"/>
            </a:endParaRPr>
          </a:p>
        </p:txBody>
      </p:sp>
      <p:sp>
        <p:nvSpPr>
          <p:cNvPr id="3" name="Rectangle 2"/>
          <p:cNvSpPr/>
          <p:nvPr/>
        </p:nvSpPr>
        <p:spPr>
          <a:xfrm>
            <a:off x="609600" y="2881532"/>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09600" y="1552136"/>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09600" y="4128868"/>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9600" y="5410200"/>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800" decel="100000"/>
                                        <p:tgtEl>
                                          <p:spTgt spid="3"/>
                                        </p:tgtEl>
                                      </p:cBhvr>
                                    </p:animEffect>
                                    <p:anim calcmode="lin" valueType="num">
                                      <p:cBhvr>
                                        <p:cTn id="18" dur="800" decel="100000" fill="hold"/>
                                        <p:tgtEl>
                                          <p:spTgt spid="3"/>
                                        </p:tgtEl>
                                        <p:attrNameLst>
                                          <p:attrName>style.rotation</p:attrName>
                                        </p:attrNameLst>
                                      </p:cBhvr>
                                      <p:tavLst>
                                        <p:tav tm="0">
                                          <p:val>
                                            <p:fltVal val="-90"/>
                                          </p:val>
                                        </p:tav>
                                        <p:tav tm="100000">
                                          <p:val>
                                            <p:fltVal val="0"/>
                                          </p:val>
                                        </p:tav>
                                      </p:tavLst>
                                    </p:anim>
                                    <p:anim calcmode="lin" valueType="num">
                                      <p:cBhvr>
                                        <p:cTn id="19" dur="800" decel="100000" fill="hold"/>
                                        <p:tgtEl>
                                          <p:spTgt spid="3"/>
                                        </p:tgtEl>
                                        <p:attrNameLst>
                                          <p:attrName>ppt_x</p:attrName>
                                        </p:attrNameLst>
                                      </p:cBhvr>
                                      <p:tavLst>
                                        <p:tav tm="0">
                                          <p:val>
                                            <p:strVal val="#ppt_x+0.4"/>
                                          </p:val>
                                        </p:tav>
                                        <p:tav tm="100000">
                                          <p:val>
                                            <p:strVal val="#ppt_x-0.05"/>
                                          </p:val>
                                        </p:tav>
                                      </p:tavLst>
                                    </p:anim>
                                    <p:anim calcmode="lin" valueType="num">
                                      <p:cBhvr>
                                        <p:cTn id="20" dur="800" decel="100000" fill="hold"/>
                                        <p:tgtEl>
                                          <p:spTgt spid="3"/>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800" decel="100000"/>
                                        <p:tgtEl>
                                          <p:spTgt spid="5"/>
                                        </p:tgtEl>
                                      </p:cBhvr>
                                    </p:animEffect>
                                    <p:anim calcmode="lin" valueType="num">
                                      <p:cBhvr>
                                        <p:cTn id="28" dur="800" decel="100000" fill="hold"/>
                                        <p:tgtEl>
                                          <p:spTgt spid="5"/>
                                        </p:tgtEl>
                                        <p:attrNameLst>
                                          <p:attrName>style.rotation</p:attrName>
                                        </p:attrNameLst>
                                      </p:cBhvr>
                                      <p:tavLst>
                                        <p:tav tm="0">
                                          <p:val>
                                            <p:fltVal val="-90"/>
                                          </p:val>
                                        </p:tav>
                                        <p:tav tm="100000">
                                          <p:val>
                                            <p:fltVal val="0"/>
                                          </p:val>
                                        </p:tav>
                                      </p:tavLst>
                                    </p:anim>
                                    <p:anim calcmode="lin" valueType="num">
                                      <p:cBhvr>
                                        <p:cTn id="29" dur="800" decel="100000" fill="hold"/>
                                        <p:tgtEl>
                                          <p:spTgt spid="5"/>
                                        </p:tgtEl>
                                        <p:attrNameLst>
                                          <p:attrName>ppt_x</p:attrName>
                                        </p:attrNameLst>
                                      </p:cBhvr>
                                      <p:tavLst>
                                        <p:tav tm="0">
                                          <p:val>
                                            <p:strVal val="#ppt_x+0.4"/>
                                          </p:val>
                                        </p:tav>
                                        <p:tav tm="100000">
                                          <p:val>
                                            <p:strVal val="#ppt_x-0.05"/>
                                          </p:val>
                                        </p:tav>
                                      </p:tavLst>
                                    </p:anim>
                                    <p:anim calcmode="lin" valueType="num">
                                      <p:cBhvr>
                                        <p:cTn id="30" dur="800" decel="100000" fill="hold"/>
                                        <p:tgtEl>
                                          <p:spTgt spid="5"/>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800" decel="100000"/>
                                        <p:tgtEl>
                                          <p:spTgt spid="6"/>
                                        </p:tgtEl>
                                      </p:cBhvr>
                                    </p:animEffect>
                                    <p:anim calcmode="lin" valueType="num">
                                      <p:cBhvr>
                                        <p:cTn id="38" dur="800" decel="100000" fill="hold"/>
                                        <p:tgtEl>
                                          <p:spTgt spid="6"/>
                                        </p:tgtEl>
                                        <p:attrNameLst>
                                          <p:attrName>style.rotation</p:attrName>
                                        </p:attrNameLst>
                                      </p:cBhvr>
                                      <p:tavLst>
                                        <p:tav tm="0">
                                          <p:val>
                                            <p:fltVal val="-90"/>
                                          </p:val>
                                        </p:tav>
                                        <p:tav tm="100000">
                                          <p:val>
                                            <p:fltVal val="0"/>
                                          </p:val>
                                        </p:tav>
                                      </p:tavLst>
                                    </p:anim>
                                    <p:anim calcmode="lin" valueType="num">
                                      <p:cBhvr>
                                        <p:cTn id="39" dur="800" decel="100000" fill="hold"/>
                                        <p:tgtEl>
                                          <p:spTgt spid="6"/>
                                        </p:tgtEl>
                                        <p:attrNameLst>
                                          <p:attrName>ppt_x</p:attrName>
                                        </p:attrNameLst>
                                      </p:cBhvr>
                                      <p:tavLst>
                                        <p:tav tm="0">
                                          <p:val>
                                            <p:strVal val="#ppt_x+0.4"/>
                                          </p:val>
                                        </p:tav>
                                        <p:tav tm="100000">
                                          <p:val>
                                            <p:strVal val="#ppt_x-0.05"/>
                                          </p:val>
                                        </p:tav>
                                      </p:tavLst>
                                    </p:anim>
                                    <p:anim calcmode="lin" valueType="num">
                                      <p:cBhvr>
                                        <p:cTn id="40" dur="800" decel="100000" fill="hold"/>
                                        <p:tgtEl>
                                          <p:spTgt spid="6"/>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14400"/>
            <a:ext cx="8001000" cy="5262979"/>
          </a:xfrm>
          <a:prstGeom prst="rect">
            <a:avLst/>
          </a:prstGeom>
          <a:blipFill>
            <a:blip r:embed="rId2"/>
            <a:tile tx="0" ty="0" sx="100000" sy="100000" flip="none" algn="tl"/>
          </a:blipFill>
          <a:ln w="38100">
            <a:solidFill>
              <a:schemeClr val="tx1"/>
            </a:solidFill>
          </a:ln>
        </p:spPr>
        <p:txBody>
          <a:bodyPr wrap="square" rtlCol="0">
            <a:spAutoFit/>
          </a:bodyPr>
          <a:lstStyle/>
          <a:p>
            <a:r>
              <a:rPr lang="bn-BD" sz="2800" dirty="0" smtClean="0">
                <a:latin typeface="Nikosh" pitchFamily="2" charset="0"/>
                <a:cs typeface="Nikosh" pitchFamily="2" charset="0"/>
              </a:rPr>
              <a:t>৫. একই প্রটোকল বিশিষ্ট কয়েকটি নেটওয়ার্ক যুক্ত করে কোনটি?</a:t>
            </a:r>
          </a:p>
          <a:p>
            <a:r>
              <a:rPr lang="bn-BD" sz="2800" dirty="0" smtClean="0">
                <a:latin typeface="Nikosh" pitchFamily="2" charset="0"/>
                <a:cs typeface="Nikosh" pitchFamily="2" charset="0"/>
              </a:rPr>
              <a:t>(ক) সুইচ 				(খ) রাউটার </a:t>
            </a:r>
          </a:p>
          <a:p>
            <a:r>
              <a:rPr lang="bn-BD" sz="2800" dirty="0" smtClean="0">
                <a:latin typeface="Nikosh" pitchFamily="2" charset="0"/>
                <a:cs typeface="Nikosh" pitchFamily="2" charset="0"/>
              </a:rPr>
              <a:t>(গ) হাব 				(ঘ) লক</a:t>
            </a:r>
          </a:p>
          <a:p>
            <a:r>
              <a:rPr lang="bn-BD" sz="2800" dirty="0" smtClean="0">
                <a:latin typeface="Nikosh" pitchFamily="2" charset="0"/>
                <a:cs typeface="Nikosh" pitchFamily="2" charset="0"/>
              </a:rPr>
              <a:t>৬. হাবের পরিবর্তে কোনটি ব্যবহার করা যায়? </a:t>
            </a:r>
          </a:p>
          <a:p>
            <a:r>
              <a:rPr lang="bn-BD" sz="2800" dirty="0" smtClean="0">
                <a:latin typeface="Nikosh" pitchFamily="2" charset="0"/>
                <a:cs typeface="Nikosh" pitchFamily="2" charset="0"/>
              </a:rPr>
              <a:t>(ক) মডেম 				(খ) রাউটার </a:t>
            </a:r>
          </a:p>
          <a:p>
            <a:r>
              <a:rPr lang="bn-BD" sz="2800" dirty="0" smtClean="0">
                <a:latin typeface="Nikosh" pitchFamily="2" charset="0"/>
                <a:cs typeface="Nikosh" pitchFamily="2" charset="0"/>
              </a:rPr>
              <a:t>(গ) মোবাইল 				(ঘ) সুইচ </a:t>
            </a:r>
          </a:p>
          <a:p>
            <a:r>
              <a:rPr lang="bn-BD" sz="2800" dirty="0" smtClean="0">
                <a:latin typeface="Nikosh" pitchFamily="2" charset="0"/>
                <a:cs typeface="Nikosh" pitchFamily="2" charset="0"/>
              </a:rPr>
              <a:t>৭. ডেটা সহজ ও দ্রুত গন্তব্যে পৌঁছানোর পথনির্দেশক কোনটি? </a:t>
            </a:r>
          </a:p>
          <a:p>
            <a:r>
              <a:rPr lang="bn-BD" sz="2800" dirty="0" smtClean="0">
                <a:latin typeface="Nikosh" pitchFamily="2" charset="0"/>
                <a:cs typeface="Nikosh" pitchFamily="2" charset="0"/>
              </a:rPr>
              <a:t>(ক) হাব 				(খ) রাউটার </a:t>
            </a:r>
          </a:p>
          <a:p>
            <a:r>
              <a:rPr lang="bn-BD" sz="2800" dirty="0" smtClean="0">
                <a:latin typeface="Nikosh" pitchFamily="2" charset="0"/>
                <a:cs typeface="Nikosh" pitchFamily="2" charset="0"/>
              </a:rPr>
              <a:t>(গ) সুইচ 				(ঘ) রিপিটার </a:t>
            </a:r>
          </a:p>
          <a:p>
            <a:r>
              <a:rPr lang="bn-BD" sz="2800" dirty="0" smtClean="0">
                <a:latin typeface="Nikosh" pitchFamily="2" charset="0"/>
                <a:cs typeface="Nikosh" pitchFamily="2" charset="0"/>
              </a:rPr>
              <a:t>৮. বিভিন্ন মিডিয়াকে সংযুক্ত করে কোন যন্ত্রটি? </a:t>
            </a:r>
          </a:p>
          <a:p>
            <a:r>
              <a:rPr lang="bn-BD" sz="2800" dirty="0" smtClean="0">
                <a:latin typeface="Nikosh" pitchFamily="2" charset="0"/>
                <a:cs typeface="Nikosh" pitchFamily="2" charset="0"/>
              </a:rPr>
              <a:t>(ক) ইন্টারনেট 				(খ) টেলিফোন </a:t>
            </a:r>
          </a:p>
          <a:p>
            <a:r>
              <a:rPr lang="bn-BD" sz="2800" dirty="0" smtClean="0">
                <a:latin typeface="Nikosh" pitchFamily="2" charset="0"/>
                <a:cs typeface="Nikosh" pitchFamily="2" charset="0"/>
              </a:rPr>
              <a:t>(গ) ইন্টারকম 				(ঘ) হাব  </a:t>
            </a:r>
            <a:endParaRPr lang="en-US" sz="2800" dirty="0">
              <a:latin typeface="Nikosh" pitchFamily="2" charset="0"/>
              <a:cs typeface="Nikosh" pitchFamily="2" charset="0"/>
            </a:endParaRPr>
          </a:p>
        </p:txBody>
      </p:sp>
      <p:sp>
        <p:nvSpPr>
          <p:cNvPr id="3" name="Rectangle 2"/>
          <p:cNvSpPr/>
          <p:nvPr/>
        </p:nvSpPr>
        <p:spPr>
          <a:xfrm>
            <a:off x="5181600" y="1447800"/>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181600" y="3152336"/>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181600" y="3990536"/>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181600" y="5715000"/>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800" decel="100000"/>
                                        <p:tgtEl>
                                          <p:spTgt spid="4"/>
                                        </p:tgtEl>
                                      </p:cBhvr>
                                    </p:animEffect>
                                    <p:anim calcmode="lin" valueType="num">
                                      <p:cBhvr>
                                        <p:cTn id="18" dur="800" decel="100000" fill="hold"/>
                                        <p:tgtEl>
                                          <p:spTgt spid="4"/>
                                        </p:tgtEl>
                                        <p:attrNameLst>
                                          <p:attrName>style.rotation</p:attrName>
                                        </p:attrNameLst>
                                      </p:cBhvr>
                                      <p:tavLst>
                                        <p:tav tm="0">
                                          <p:val>
                                            <p:fltVal val="-90"/>
                                          </p:val>
                                        </p:tav>
                                        <p:tav tm="100000">
                                          <p:val>
                                            <p:fltVal val="0"/>
                                          </p:val>
                                        </p:tav>
                                      </p:tavLst>
                                    </p:anim>
                                    <p:anim calcmode="lin" valueType="num">
                                      <p:cBhvr>
                                        <p:cTn id="19" dur="800" decel="100000" fill="hold"/>
                                        <p:tgtEl>
                                          <p:spTgt spid="4"/>
                                        </p:tgtEl>
                                        <p:attrNameLst>
                                          <p:attrName>ppt_x</p:attrName>
                                        </p:attrNameLst>
                                      </p:cBhvr>
                                      <p:tavLst>
                                        <p:tav tm="0">
                                          <p:val>
                                            <p:strVal val="#ppt_x+0.4"/>
                                          </p:val>
                                        </p:tav>
                                        <p:tav tm="100000">
                                          <p:val>
                                            <p:strVal val="#ppt_x-0.05"/>
                                          </p:val>
                                        </p:tav>
                                      </p:tavLst>
                                    </p:anim>
                                    <p:anim calcmode="lin" valueType="num">
                                      <p:cBhvr>
                                        <p:cTn id="20" dur="800" decel="100000" fill="hold"/>
                                        <p:tgtEl>
                                          <p:spTgt spid="4"/>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800" decel="100000"/>
                                        <p:tgtEl>
                                          <p:spTgt spid="5"/>
                                        </p:tgtEl>
                                      </p:cBhvr>
                                    </p:animEffect>
                                    <p:anim calcmode="lin" valueType="num">
                                      <p:cBhvr>
                                        <p:cTn id="28" dur="800" decel="100000" fill="hold"/>
                                        <p:tgtEl>
                                          <p:spTgt spid="5"/>
                                        </p:tgtEl>
                                        <p:attrNameLst>
                                          <p:attrName>style.rotation</p:attrName>
                                        </p:attrNameLst>
                                      </p:cBhvr>
                                      <p:tavLst>
                                        <p:tav tm="0">
                                          <p:val>
                                            <p:fltVal val="-90"/>
                                          </p:val>
                                        </p:tav>
                                        <p:tav tm="100000">
                                          <p:val>
                                            <p:fltVal val="0"/>
                                          </p:val>
                                        </p:tav>
                                      </p:tavLst>
                                    </p:anim>
                                    <p:anim calcmode="lin" valueType="num">
                                      <p:cBhvr>
                                        <p:cTn id="29" dur="800" decel="100000" fill="hold"/>
                                        <p:tgtEl>
                                          <p:spTgt spid="5"/>
                                        </p:tgtEl>
                                        <p:attrNameLst>
                                          <p:attrName>ppt_x</p:attrName>
                                        </p:attrNameLst>
                                      </p:cBhvr>
                                      <p:tavLst>
                                        <p:tav tm="0">
                                          <p:val>
                                            <p:strVal val="#ppt_x+0.4"/>
                                          </p:val>
                                        </p:tav>
                                        <p:tav tm="100000">
                                          <p:val>
                                            <p:strVal val="#ppt_x-0.05"/>
                                          </p:val>
                                        </p:tav>
                                      </p:tavLst>
                                    </p:anim>
                                    <p:anim calcmode="lin" valueType="num">
                                      <p:cBhvr>
                                        <p:cTn id="30" dur="800" decel="100000" fill="hold"/>
                                        <p:tgtEl>
                                          <p:spTgt spid="5"/>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800" decel="100000"/>
                                        <p:tgtEl>
                                          <p:spTgt spid="6"/>
                                        </p:tgtEl>
                                      </p:cBhvr>
                                    </p:animEffect>
                                    <p:anim calcmode="lin" valueType="num">
                                      <p:cBhvr>
                                        <p:cTn id="38" dur="800" decel="100000" fill="hold"/>
                                        <p:tgtEl>
                                          <p:spTgt spid="6"/>
                                        </p:tgtEl>
                                        <p:attrNameLst>
                                          <p:attrName>style.rotation</p:attrName>
                                        </p:attrNameLst>
                                      </p:cBhvr>
                                      <p:tavLst>
                                        <p:tav tm="0">
                                          <p:val>
                                            <p:fltVal val="-90"/>
                                          </p:val>
                                        </p:tav>
                                        <p:tav tm="100000">
                                          <p:val>
                                            <p:fltVal val="0"/>
                                          </p:val>
                                        </p:tav>
                                      </p:tavLst>
                                    </p:anim>
                                    <p:anim calcmode="lin" valueType="num">
                                      <p:cBhvr>
                                        <p:cTn id="39" dur="800" decel="100000" fill="hold"/>
                                        <p:tgtEl>
                                          <p:spTgt spid="6"/>
                                        </p:tgtEl>
                                        <p:attrNameLst>
                                          <p:attrName>ppt_x</p:attrName>
                                        </p:attrNameLst>
                                      </p:cBhvr>
                                      <p:tavLst>
                                        <p:tav tm="0">
                                          <p:val>
                                            <p:strVal val="#ppt_x+0.4"/>
                                          </p:val>
                                        </p:tav>
                                        <p:tav tm="100000">
                                          <p:val>
                                            <p:strVal val="#ppt_x-0.05"/>
                                          </p:val>
                                        </p:tav>
                                      </p:tavLst>
                                    </p:anim>
                                    <p:anim calcmode="lin" valueType="num">
                                      <p:cBhvr>
                                        <p:cTn id="40" dur="800" decel="100000" fill="hold"/>
                                        <p:tgtEl>
                                          <p:spTgt spid="6"/>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1642168" y="1219200"/>
            <a:ext cx="5596832" cy="1905000"/>
          </a:xfrm>
          <a:prstGeom prst="downArrow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95400" y="3429000"/>
            <a:ext cx="6477000" cy="1323439"/>
          </a:xfrm>
          <a:prstGeom prst="rect">
            <a:avLst/>
          </a:prstGeom>
          <a:blipFill>
            <a:blip r:embed="rId3"/>
            <a:tile tx="0" ty="0" sx="100000" sy="100000" flip="none" algn="tl"/>
          </a:blipFill>
          <a:ln w="38100">
            <a:solidFill>
              <a:schemeClr val="tx1"/>
            </a:solidFill>
          </a:ln>
        </p:spPr>
        <p:txBody>
          <a:bodyPr wrap="square" rtlCol="0">
            <a:spAutoFit/>
          </a:bodyPr>
          <a:lstStyle/>
          <a:p>
            <a:pPr marL="514350" indent="-514350" algn="just">
              <a:buFont typeface="Wingdings" pitchFamily="2" charset="2"/>
              <a:buChar char="§"/>
            </a:pPr>
            <a:r>
              <a:rPr lang="bn-BD" sz="4000" dirty="0" smtClean="0">
                <a:latin typeface="Nikosh" pitchFamily="2" charset="0"/>
                <a:cs typeface="Nikosh" pitchFamily="2" charset="0"/>
              </a:rPr>
              <a:t> হাব, সুইচ ও রাউটারের পার্থক্য নির্ধারন করে উপস্থাপন করে আনবে। </a:t>
            </a:r>
            <a:endParaRPr lang="en-US" sz="4000" dirty="0">
              <a:latin typeface="Nikosh" pitchFamily="2" charset="0"/>
              <a:cs typeface="Nikosh" pitchFamily="2" charset="0"/>
            </a:endParaRPr>
          </a:p>
        </p:txBody>
      </p:sp>
      <p:sp>
        <p:nvSpPr>
          <p:cNvPr id="4" name="TextBox 3"/>
          <p:cNvSpPr txBox="1"/>
          <p:nvPr/>
        </p:nvSpPr>
        <p:spPr>
          <a:xfrm>
            <a:off x="2644491" y="1371600"/>
            <a:ext cx="3680109" cy="1015663"/>
          </a:xfrm>
          <a:prstGeom prst="rect">
            <a:avLst/>
          </a:prstGeom>
          <a:noFill/>
        </p:spPr>
        <p:txBody>
          <a:bodyPr wrap="square" rtlCol="0">
            <a:spAutoFit/>
          </a:bodyPr>
          <a:lstStyle/>
          <a:p>
            <a:pPr algn="ctr"/>
            <a:r>
              <a:rPr lang="bn-BD" sz="6000" dirty="0" smtClean="0">
                <a:latin typeface="Nikosh" pitchFamily="2" charset="0"/>
                <a:cs typeface="Nikosh" pitchFamily="2" charset="0"/>
              </a:rPr>
              <a:t>বাড়ির কাজ </a:t>
            </a:r>
            <a:endParaRPr lang="en-US" sz="6000" dirty="0">
              <a:latin typeface="Nikosh" pitchFamily="2" charset="0"/>
              <a:cs typeface="Nikosh" pitchFamily="2" charset="0"/>
            </a:endParaRPr>
          </a:p>
        </p:txBody>
      </p:sp>
    </p:spTree>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2438400"/>
            <a:ext cx="4724400" cy="1107996"/>
          </a:xfrm>
          <a:prstGeom prst="rect">
            <a:avLst/>
          </a:prstGeom>
          <a:blipFill>
            <a:blip r:embed="rId2"/>
            <a:tile tx="0" ty="0" sx="100000" sy="100000" flip="none" algn="tl"/>
          </a:blipFill>
          <a:ln w="38100">
            <a:solidFill>
              <a:schemeClr val="tx1"/>
            </a:solidFill>
          </a:ln>
        </p:spPr>
        <p:txBody>
          <a:bodyPr wrap="square" rtlCol="0">
            <a:spAutoFit/>
          </a:bodyPr>
          <a:lstStyle/>
          <a:p>
            <a:r>
              <a:rPr lang="bn-BD" sz="6600" dirty="0" smtClean="0">
                <a:latin typeface="Nikosh" pitchFamily="2" charset="0"/>
                <a:cs typeface="Nikosh" pitchFamily="2" charset="0"/>
              </a:rPr>
              <a:t>সবাইকে ধন্যবাদ</a:t>
            </a:r>
            <a:endParaRPr lang="en-US" sz="6600" dirty="0">
              <a:latin typeface="Nikosh" pitchFamily="2" charset="0"/>
              <a:cs typeface="Nikosh" pitchFamily="2" charset="0"/>
            </a:endParaRPr>
          </a:p>
        </p:txBody>
      </p:sp>
    </p:spTree>
  </p:cSld>
  <p:clrMapOvr>
    <a:masterClrMapping/>
  </p:clrMapOvr>
  <p:transition spd="slow">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0" y="457200"/>
            <a:ext cx="3810000" cy="9144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 pitchFamily="2" charset="0"/>
                <a:cs typeface="Nikosh" pitchFamily="2" charset="0"/>
              </a:rPr>
              <a:t>শিক্ষক পরিচিতি</a:t>
            </a:r>
            <a:endParaRPr lang="bn-BD" dirty="0" smtClean="0">
              <a:solidFill>
                <a:schemeClr val="tx1"/>
              </a:solidFill>
              <a:latin typeface="Nikosh" pitchFamily="2" charset="0"/>
              <a:cs typeface="Nikosh" pitchFamily="2" charset="0"/>
            </a:endParaRPr>
          </a:p>
          <a:p>
            <a:pPr algn="ctr"/>
            <a:endParaRPr lang="en-US" dirty="0">
              <a:latin typeface="Nikosh" pitchFamily="2" charset="0"/>
              <a:cs typeface="Nikosh" pitchFamily="2" charset="0"/>
            </a:endParaRPr>
          </a:p>
        </p:txBody>
      </p:sp>
      <p:sp>
        <p:nvSpPr>
          <p:cNvPr id="3" name="TextBox 2"/>
          <p:cNvSpPr txBox="1"/>
          <p:nvPr/>
        </p:nvSpPr>
        <p:spPr>
          <a:xfrm>
            <a:off x="838200" y="1752600"/>
            <a:ext cx="7086600" cy="4524315"/>
          </a:xfrm>
          <a:prstGeom prst="rect">
            <a:avLst/>
          </a:prstGeom>
          <a:blipFill>
            <a:blip r:embed="rId2"/>
            <a:tile tx="0" ty="0" sx="100000" sy="100000" flip="none" algn="tl"/>
          </a:blipFill>
          <a:ln w="57150">
            <a:solidFill>
              <a:srgbClr val="C00000"/>
            </a:solidFill>
          </a:ln>
        </p:spPr>
        <p:txBody>
          <a:bodyPr wrap="square" rtlCol="0">
            <a:spAutoFit/>
          </a:bodyPr>
          <a:lstStyle/>
          <a:p>
            <a:pPr algn="ctr"/>
            <a:r>
              <a:rPr lang="bn-BD" sz="6000" dirty="0" smtClean="0">
                <a:latin typeface="Nikosh" pitchFamily="2" charset="0"/>
                <a:cs typeface="Nikosh" pitchFamily="2" charset="0"/>
              </a:rPr>
              <a:t>মলয় বল্লভ</a:t>
            </a:r>
          </a:p>
          <a:p>
            <a:pPr algn="ctr"/>
            <a:r>
              <a:rPr lang="bn-BD" sz="4800" dirty="0" smtClean="0">
                <a:latin typeface="Nikosh" pitchFamily="2" charset="0"/>
                <a:cs typeface="Nikosh" pitchFamily="2" charset="0"/>
              </a:rPr>
              <a:t>সহকারী শিক্ষক (কম্পিউটার শিক্ষা)</a:t>
            </a:r>
          </a:p>
          <a:p>
            <a:pPr algn="ctr"/>
            <a:r>
              <a:rPr lang="bn-BD" sz="4800" dirty="0" smtClean="0">
                <a:latin typeface="Nikosh" pitchFamily="2" charset="0"/>
                <a:cs typeface="Nikosh" pitchFamily="2" charset="0"/>
              </a:rPr>
              <a:t>বি,ডি,সি,এইচ,মাধ্যমিক বিদ্যালয়</a:t>
            </a:r>
          </a:p>
          <a:p>
            <a:pPr algn="ctr"/>
            <a:r>
              <a:rPr lang="bn-BD" sz="4800" dirty="0" smtClean="0">
                <a:latin typeface="Nikosh" pitchFamily="2" charset="0"/>
                <a:cs typeface="Nikosh" pitchFamily="2" charset="0"/>
              </a:rPr>
              <a:t>মুলাদী,বরিশাল।</a:t>
            </a:r>
          </a:p>
          <a:p>
            <a:pPr algn="ctr"/>
            <a:r>
              <a:rPr lang="en-US" sz="2800" dirty="0" smtClean="0">
                <a:solidFill>
                  <a:srgbClr val="00B0F0"/>
                </a:solidFill>
                <a:latin typeface="Nikosh" pitchFamily="2" charset="0"/>
                <a:cs typeface="Nikosh" pitchFamily="2" charset="0"/>
              </a:rPr>
              <a:t>Email Address</a:t>
            </a:r>
            <a:r>
              <a:rPr lang="en-US" sz="2800" smtClean="0">
                <a:solidFill>
                  <a:srgbClr val="00B0F0"/>
                </a:solidFill>
                <a:latin typeface="Nikosh" pitchFamily="2" charset="0"/>
                <a:cs typeface="Nikosh" pitchFamily="2" charset="0"/>
              </a:rPr>
              <a:t>: </a:t>
            </a:r>
            <a:r>
              <a:rPr lang="en-US" sz="2800" smtClean="0">
                <a:solidFill>
                  <a:srgbClr val="33CC33"/>
                </a:solidFill>
                <a:latin typeface="Nikosh" pitchFamily="2" charset="0"/>
                <a:cs typeface="Nikosh" pitchFamily="2" charset="0"/>
              </a:rPr>
              <a:t>malayballav1981</a:t>
            </a:r>
            <a:r>
              <a:rPr lang="en-US" sz="2800" smtClean="0">
                <a:solidFill>
                  <a:srgbClr val="33CC33"/>
                </a:solidFill>
                <a:latin typeface="Nikosh" pitchFamily="2" charset="0"/>
                <a:cs typeface="Nikosh" pitchFamily="2" charset="0"/>
                <a:hlinkClick r:id="rId3"/>
              </a:rPr>
              <a:t>@gmail.com</a:t>
            </a:r>
            <a:endParaRPr lang="en-US" sz="2800" dirty="0" smtClean="0">
              <a:solidFill>
                <a:srgbClr val="33CC33"/>
              </a:solidFill>
              <a:latin typeface="Nikosh" pitchFamily="2" charset="0"/>
              <a:cs typeface="Nikosh" pitchFamily="2" charset="0"/>
            </a:endParaRPr>
          </a:p>
          <a:p>
            <a:pPr algn="ctr"/>
            <a:r>
              <a:rPr lang="en-US" sz="2800" dirty="0" smtClean="0">
                <a:solidFill>
                  <a:srgbClr val="00B0F0"/>
                </a:solidFill>
                <a:latin typeface="Times New Roman" pitchFamily="18" charset="0"/>
                <a:cs typeface="Times New Roman" pitchFamily="18" charset="0"/>
              </a:rPr>
              <a:t>Cell No. 01725671171.</a:t>
            </a:r>
          </a:p>
        </p:txBody>
      </p:sp>
      <p:pic>
        <p:nvPicPr>
          <p:cNvPr id="4" name="Picture 3" descr="01725671171.jpg"/>
          <p:cNvPicPr>
            <a:picLocks noChangeAspect="1"/>
          </p:cNvPicPr>
          <p:nvPr/>
        </p:nvPicPr>
        <p:blipFill>
          <a:blip r:embed="rId4"/>
          <a:stretch>
            <a:fillRect/>
          </a:stretch>
        </p:blipFill>
        <p:spPr>
          <a:xfrm>
            <a:off x="6553200" y="304800"/>
            <a:ext cx="2057400" cy="2286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770" decel="100000"/>
                                        <p:tgtEl>
                                          <p:spTgt spid="3"/>
                                        </p:tgtEl>
                                      </p:cBhvr>
                                    </p:animEffect>
                                    <p:animScale>
                                      <p:cBhvr>
                                        <p:cTn id="14" dur="770" decel="100000"/>
                                        <p:tgtEl>
                                          <p:spTgt spid="3"/>
                                        </p:tgtEl>
                                      </p:cBhvr>
                                      <p:from x="10000" y="10000"/>
                                      <p:to x="200000" y="450000"/>
                                    </p:animScale>
                                    <p:animScale>
                                      <p:cBhvr>
                                        <p:cTn id="15" dur="1230" accel="100000" fill="hold">
                                          <p:stCondLst>
                                            <p:cond delay="770"/>
                                          </p:stCondLst>
                                        </p:cTn>
                                        <p:tgtEl>
                                          <p:spTgt spid="3"/>
                                        </p:tgtEl>
                                      </p:cBhvr>
                                      <p:from x="200000" y="450000"/>
                                      <p:to x="100000" y="100000"/>
                                    </p:animScale>
                                    <p:set>
                                      <p:cBhvr>
                                        <p:cTn id="16" dur="770" fill="hold"/>
                                        <p:tgtEl>
                                          <p:spTgt spid="3"/>
                                        </p:tgtEl>
                                        <p:attrNameLst>
                                          <p:attrName>ppt_x</p:attrName>
                                        </p:attrNameLst>
                                      </p:cBhvr>
                                      <p:to>
                                        <p:strVal val="(0.5)"/>
                                      </p:to>
                                    </p:set>
                                    <p:anim from="(0.5)" to="(#ppt_x)" calcmode="lin" valueType="num">
                                      <p:cBhvr>
                                        <p:cTn id="17" dur="1230" accel="100000" fill="hold">
                                          <p:stCondLst>
                                            <p:cond delay="770"/>
                                          </p:stCondLst>
                                        </p:cTn>
                                        <p:tgtEl>
                                          <p:spTgt spid="3"/>
                                        </p:tgtEl>
                                        <p:attrNameLst>
                                          <p:attrName>ppt_x</p:attrName>
                                        </p:attrNameLst>
                                      </p:cBhvr>
                                    </p:anim>
                                    <p:set>
                                      <p:cBhvr>
                                        <p:cTn id="18" dur="770" fill="hold"/>
                                        <p:tgtEl>
                                          <p:spTgt spid="3"/>
                                        </p:tgtEl>
                                        <p:attrNameLst>
                                          <p:attrName>ppt_y</p:attrName>
                                        </p:attrNameLst>
                                      </p:cBhvr>
                                      <p:to>
                                        <p:strVal val="(#ppt_y+0.4)"/>
                                      </p:to>
                                    </p:set>
                                    <p:anim from="(#ppt_y+0.4)" to="(#ppt_y)" calcmode="lin" valueType="num">
                                      <p:cBhvr>
                                        <p:cTn id="19" dur="1230" accel="100000" fill="hold">
                                          <p:stCondLst>
                                            <p:cond delay="770"/>
                                          </p:stCondLst>
                                        </p:cTn>
                                        <p:tgtEl>
                                          <p:spTgt spid="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43200" y="990600"/>
            <a:ext cx="3810000" cy="9906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 pitchFamily="2" charset="0"/>
                <a:cs typeface="Nikosh" pitchFamily="2" charset="0"/>
              </a:rPr>
              <a:t>পাঠ পরিচিতি</a:t>
            </a:r>
            <a:endParaRPr lang="bn-BD" dirty="0" smtClean="0">
              <a:solidFill>
                <a:schemeClr val="tx1"/>
              </a:solidFill>
              <a:latin typeface="Nikosh" pitchFamily="2" charset="0"/>
              <a:cs typeface="Nikosh" pitchFamily="2" charset="0"/>
            </a:endParaRPr>
          </a:p>
          <a:p>
            <a:pPr algn="ctr"/>
            <a:endParaRPr lang="en-US" dirty="0">
              <a:latin typeface="Nikosh" pitchFamily="2" charset="0"/>
              <a:cs typeface="Nikosh" pitchFamily="2" charset="0"/>
            </a:endParaRPr>
          </a:p>
        </p:txBody>
      </p:sp>
      <p:sp>
        <p:nvSpPr>
          <p:cNvPr id="3" name="TextBox 2"/>
          <p:cNvSpPr txBox="1"/>
          <p:nvPr/>
        </p:nvSpPr>
        <p:spPr>
          <a:xfrm>
            <a:off x="1066800" y="2895600"/>
            <a:ext cx="7086600" cy="1938992"/>
          </a:xfrm>
          <a:prstGeom prst="rect">
            <a:avLst/>
          </a:prstGeom>
          <a:blipFill>
            <a:blip r:embed="rId2"/>
            <a:tile tx="0" ty="0" sx="100000" sy="100000" flip="none" algn="tl"/>
          </a:blipFill>
          <a:ln w="57150">
            <a:solidFill>
              <a:srgbClr val="C00000"/>
            </a:solidFill>
          </a:ln>
        </p:spPr>
        <p:txBody>
          <a:bodyPr wrap="square" rtlCol="0">
            <a:spAutoFit/>
          </a:bodyPr>
          <a:lstStyle/>
          <a:p>
            <a:pPr algn="ctr"/>
            <a:r>
              <a:rPr lang="bn-BD" sz="4000" dirty="0" smtClean="0">
                <a:latin typeface="Nikosh" pitchFamily="2" charset="0"/>
                <a:cs typeface="Nikosh" pitchFamily="2" charset="0"/>
              </a:rPr>
              <a:t>বিষয়ঃ তথ্য ও যোগাযোগ প্রযুক্তি </a:t>
            </a:r>
          </a:p>
          <a:p>
            <a:pPr algn="ctr"/>
            <a:r>
              <a:rPr lang="bn-BD" sz="4000" dirty="0" smtClean="0">
                <a:latin typeface="Nikosh" pitchFamily="2" charset="0"/>
                <a:cs typeface="Nikosh" pitchFamily="2" charset="0"/>
              </a:rPr>
              <a:t>শ্রেণীঃ আষ্টম </a:t>
            </a:r>
          </a:p>
          <a:p>
            <a:pPr algn="ctr"/>
            <a:r>
              <a:rPr lang="bn-BD" sz="4000" dirty="0" smtClean="0">
                <a:latin typeface="Nikosh" pitchFamily="2" charset="0"/>
                <a:cs typeface="Nikosh" pitchFamily="2" charset="0"/>
              </a:rPr>
              <a:t>অধ্যায়ঃ ০২ </a:t>
            </a:r>
            <a:endParaRPr lang="en-US" sz="4000" dirty="0" smtClean="0">
              <a:latin typeface="Times New Roman" pitchFamily="18" charset="0"/>
              <a:cs typeface="Times New Roman" pitchFamily="18" charset="0"/>
            </a:endParaRPr>
          </a:p>
        </p:txBody>
      </p:sp>
    </p:spTree>
  </p:cSld>
  <p:clrMapOvr>
    <a:masterClrMapping/>
  </p:clrMapOvr>
  <p:transition spd="slow">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990600"/>
            <a:ext cx="3886200" cy="707886"/>
          </a:xfrm>
          <a:prstGeom prst="rect">
            <a:avLst/>
          </a:prstGeom>
          <a:blipFill>
            <a:blip r:embed="rId2"/>
            <a:tile tx="0" ty="0" sx="100000" sy="100000" flip="none" algn="tl"/>
          </a:blipFill>
          <a:ln w="57150">
            <a:solidFill>
              <a:schemeClr val="tx1"/>
            </a:solidFill>
          </a:ln>
        </p:spPr>
        <p:txBody>
          <a:bodyPr wrap="square" rtlCol="0">
            <a:spAutoFit/>
          </a:bodyPr>
          <a:lstStyle/>
          <a:p>
            <a:pPr algn="ctr"/>
            <a:r>
              <a:rPr lang="bn-BD" sz="4000" dirty="0" smtClean="0">
                <a:latin typeface="Nikosh" pitchFamily="2" charset="0"/>
                <a:cs typeface="Nikosh" pitchFamily="2" charset="0"/>
              </a:rPr>
              <a:t>ছবিটি লক্ষ কর </a:t>
            </a:r>
            <a:endParaRPr lang="en-US" sz="4000" dirty="0">
              <a:latin typeface="Nikosh" pitchFamily="2" charset="0"/>
              <a:cs typeface="Nikosh" pitchFamily="2" charset="0"/>
            </a:endParaRPr>
          </a:p>
        </p:txBody>
      </p:sp>
      <p:pic>
        <p:nvPicPr>
          <p:cNvPr id="3" name="Picture 2" descr="নেটওয়ার্ক সংশ্লিষ্ট যন্ত্রপাতি.png"/>
          <p:cNvPicPr>
            <a:picLocks noChangeAspect="1"/>
          </p:cNvPicPr>
          <p:nvPr/>
        </p:nvPicPr>
        <p:blipFill>
          <a:blip r:embed="rId3"/>
          <a:stretch>
            <a:fillRect/>
          </a:stretch>
        </p:blipFill>
        <p:spPr>
          <a:xfrm>
            <a:off x="1295400" y="2133600"/>
            <a:ext cx="6781800" cy="3657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1642168" y="1219200"/>
            <a:ext cx="5596832" cy="1905000"/>
          </a:xfrm>
          <a:prstGeom prst="downArrow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95400" y="3429000"/>
            <a:ext cx="6477000" cy="1754326"/>
          </a:xfrm>
          <a:prstGeom prst="rect">
            <a:avLst/>
          </a:prstGeom>
          <a:blipFill>
            <a:blip r:embed="rId3"/>
            <a:tile tx="0" ty="0" sx="100000" sy="100000" flip="none" algn="tl"/>
          </a:blipFill>
          <a:ln w="38100">
            <a:solidFill>
              <a:schemeClr val="tx1"/>
            </a:solidFill>
          </a:ln>
        </p:spPr>
        <p:txBody>
          <a:bodyPr wrap="square" rtlCol="0">
            <a:spAutoFit/>
          </a:bodyPr>
          <a:lstStyle/>
          <a:p>
            <a:pPr algn="ctr"/>
            <a:r>
              <a:rPr lang="bn-BD" sz="5400" dirty="0" smtClean="0">
                <a:latin typeface="Nikosh" pitchFamily="2" charset="0"/>
                <a:cs typeface="Nikosh" pitchFamily="2" charset="0"/>
              </a:rPr>
              <a:t>নেটওয়ার্ক-সংশ্লিষ্ট যন্ত্রপাতি পাঠঃ ১২</a:t>
            </a:r>
            <a:endParaRPr lang="en-US" sz="5400" dirty="0">
              <a:latin typeface="Nikosh" pitchFamily="2" charset="0"/>
              <a:cs typeface="Nikosh" pitchFamily="2" charset="0"/>
            </a:endParaRPr>
          </a:p>
        </p:txBody>
      </p:sp>
      <p:sp>
        <p:nvSpPr>
          <p:cNvPr id="4" name="TextBox 3"/>
          <p:cNvSpPr txBox="1"/>
          <p:nvPr/>
        </p:nvSpPr>
        <p:spPr>
          <a:xfrm>
            <a:off x="2644491" y="1371600"/>
            <a:ext cx="3680109" cy="1015663"/>
          </a:xfrm>
          <a:prstGeom prst="rect">
            <a:avLst/>
          </a:prstGeom>
          <a:noFill/>
        </p:spPr>
        <p:txBody>
          <a:bodyPr wrap="square" rtlCol="0">
            <a:spAutoFit/>
          </a:bodyPr>
          <a:lstStyle/>
          <a:p>
            <a:pPr algn="ctr"/>
            <a:r>
              <a:rPr lang="bn-BD" sz="6000" dirty="0" smtClean="0">
                <a:latin typeface="Nikosh" pitchFamily="2" charset="0"/>
                <a:cs typeface="Nikosh" pitchFamily="2" charset="0"/>
              </a:rPr>
              <a:t>আজকের পাঠ </a:t>
            </a:r>
            <a:endParaRPr lang="en-US" sz="6000" dirty="0">
              <a:latin typeface="Nikosh" pitchFamily="2" charset="0"/>
              <a:cs typeface="Nikosh" pitchFamily="2" charset="0"/>
            </a:endParaRPr>
          </a:p>
        </p:txBody>
      </p: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304800"/>
            <a:ext cx="3200400" cy="769441"/>
          </a:xfrm>
          <a:prstGeom prst="rect">
            <a:avLst/>
          </a:prstGeom>
          <a:blipFill>
            <a:blip r:embed="rId2"/>
            <a:tile tx="0" ty="0" sx="100000" sy="100000" flip="none" algn="tl"/>
          </a:blipFill>
          <a:ln w="38100">
            <a:solidFill>
              <a:schemeClr val="tx1"/>
            </a:solidFill>
          </a:ln>
        </p:spPr>
        <p:txBody>
          <a:bodyPr wrap="square" rtlCol="0">
            <a:spAutoFit/>
          </a:bodyPr>
          <a:lstStyle/>
          <a:p>
            <a:r>
              <a:rPr lang="bn-BD" sz="4400" dirty="0" smtClean="0">
                <a:latin typeface="Nikosh" pitchFamily="2" charset="0"/>
                <a:cs typeface="Nikosh" pitchFamily="2" charset="0"/>
              </a:rPr>
              <a:t>ছবিগুলো লক্ষকর </a:t>
            </a:r>
            <a:endParaRPr lang="en-US" sz="4400" dirty="0">
              <a:latin typeface="Nikosh" pitchFamily="2" charset="0"/>
              <a:cs typeface="Nikosh" pitchFamily="2" charset="0"/>
            </a:endParaRPr>
          </a:p>
        </p:txBody>
      </p:sp>
      <p:pic>
        <p:nvPicPr>
          <p:cNvPr id="6" name="Picture 5" descr="USB হাব.jpg"/>
          <p:cNvPicPr>
            <a:picLocks noChangeAspect="1"/>
          </p:cNvPicPr>
          <p:nvPr/>
        </p:nvPicPr>
        <p:blipFill>
          <a:blip r:embed="rId3"/>
          <a:stretch>
            <a:fillRect/>
          </a:stretch>
        </p:blipFill>
        <p:spPr>
          <a:xfrm>
            <a:off x="1295400" y="1295400"/>
            <a:ext cx="7086600" cy="2238375"/>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descr="হাব-২.jpg"/>
          <p:cNvPicPr>
            <a:picLocks noChangeAspect="1"/>
          </p:cNvPicPr>
          <p:nvPr/>
        </p:nvPicPr>
        <p:blipFill>
          <a:blip r:embed="rId4"/>
          <a:stretch>
            <a:fillRect/>
          </a:stretch>
        </p:blipFill>
        <p:spPr>
          <a:xfrm>
            <a:off x="1676400" y="4724400"/>
            <a:ext cx="5791200" cy="1619250"/>
          </a:xfrm>
          <a:prstGeom prst="rect">
            <a:avLst/>
          </a:prstGeom>
          <a:ln w="88900" cap="sq" cmpd="thickThin">
            <a:solidFill>
              <a:srgbClr val="000000"/>
            </a:solidFill>
            <a:prstDash val="solid"/>
            <a:miter lim="800000"/>
          </a:ln>
          <a:effectLst>
            <a:innerShdw blurRad="76200">
              <a:srgbClr val="000000"/>
            </a:innerShdw>
          </a:effectLst>
        </p:spPr>
      </p:pic>
      <p:sp>
        <p:nvSpPr>
          <p:cNvPr id="10" name="TextBox 9"/>
          <p:cNvSpPr txBox="1"/>
          <p:nvPr/>
        </p:nvSpPr>
        <p:spPr>
          <a:xfrm>
            <a:off x="2667000" y="3810000"/>
            <a:ext cx="3200400" cy="646331"/>
          </a:xfrm>
          <a:prstGeom prst="rect">
            <a:avLst/>
          </a:prstGeom>
          <a:blipFill>
            <a:blip r:embed="rId5"/>
            <a:tile tx="0" ty="0" sx="100000" sy="100000" flip="none" algn="tl"/>
          </a:blipFill>
          <a:ln w="28575">
            <a:solidFill>
              <a:schemeClr val="tx1"/>
            </a:solidFill>
          </a:ln>
        </p:spPr>
        <p:txBody>
          <a:bodyPr wrap="square" rtlCol="0">
            <a:spAutoFit/>
          </a:bodyPr>
          <a:lstStyle/>
          <a:p>
            <a:r>
              <a:rPr lang="bn-BD" sz="3600" dirty="0" smtClean="0">
                <a:latin typeface="Nikosh" pitchFamily="2" charset="0"/>
                <a:cs typeface="Nikosh" pitchFamily="2" charset="0"/>
              </a:rPr>
              <a:t>হাব ও </a:t>
            </a:r>
            <a:r>
              <a:rPr lang="en-US" sz="3600" dirty="0" smtClean="0">
                <a:latin typeface="Nikosh" pitchFamily="2" charset="0"/>
                <a:cs typeface="Nikosh" pitchFamily="2" charset="0"/>
              </a:rPr>
              <a:t>USB </a:t>
            </a:r>
            <a:r>
              <a:rPr lang="bn-BD" sz="3600" dirty="0" smtClean="0">
                <a:latin typeface="Nikosh" pitchFamily="2" charset="0"/>
                <a:cs typeface="Nikosh" pitchFamily="2" charset="0"/>
              </a:rPr>
              <a:t>হাব </a:t>
            </a:r>
            <a:endParaRPr lang="en-US" sz="3600" dirty="0">
              <a:latin typeface="Nikosh" pitchFamily="2" charset="0"/>
              <a:cs typeface="Nikosh" pitchFamily="2" charset="0"/>
            </a:endParaRPr>
          </a:p>
        </p:txBody>
      </p:sp>
      <p:sp>
        <p:nvSpPr>
          <p:cNvPr id="11" name="TextBox 10"/>
          <p:cNvSpPr txBox="1"/>
          <p:nvPr/>
        </p:nvSpPr>
        <p:spPr>
          <a:xfrm>
            <a:off x="381000" y="5181600"/>
            <a:ext cx="1066800" cy="646331"/>
          </a:xfrm>
          <a:prstGeom prst="rect">
            <a:avLst/>
          </a:prstGeom>
          <a:blipFill>
            <a:blip r:embed="rId5"/>
            <a:tile tx="0" ty="0" sx="100000" sy="100000" flip="none" algn="tl"/>
          </a:blipFill>
          <a:ln w="28575">
            <a:solidFill>
              <a:schemeClr val="tx1"/>
            </a:solidFill>
          </a:ln>
        </p:spPr>
        <p:txBody>
          <a:bodyPr wrap="square" rtlCol="0">
            <a:spAutoFit/>
          </a:bodyPr>
          <a:lstStyle/>
          <a:p>
            <a:r>
              <a:rPr lang="bn-BD" sz="3600" dirty="0" smtClean="0">
                <a:latin typeface="Nikosh" pitchFamily="2" charset="0"/>
                <a:cs typeface="Nikosh" pitchFamily="2" charset="0"/>
              </a:rPr>
              <a:t>সুইচ </a:t>
            </a:r>
            <a:endParaRPr lang="en-US" sz="3600" dirty="0">
              <a:latin typeface="Nikosh" pitchFamily="2" charset="0"/>
              <a:cs typeface="Nikosh" pitchFamily="2" charset="0"/>
            </a:endParaRPr>
          </a:p>
        </p:txBody>
      </p:sp>
    </p:spTree>
  </p:cSld>
  <p:clrMapOvr>
    <a:masterClrMapping/>
  </p:clrMapOvr>
  <p:transition spd="slow">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রাউটার কাজের গতি বাড়ায়.jpg"/>
          <p:cNvPicPr>
            <a:picLocks noChangeAspect="1"/>
          </p:cNvPicPr>
          <p:nvPr/>
        </p:nvPicPr>
        <p:blipFill>
          <a:blip r:embed="rId2"/>
          <a:stretch>
            <a:fillRect/>
          </a:stretch>
        </p:blipFill>
        <p:spPr>
          <a:xfrm>
            <a:off x="4800600" y="2133600"/>
            <a:ext cx="3429000" cy="1743075"/>
          </a:xfrm>
          <a:prstGeom prst="rect">
            <a:avLst/>
          </a:prstGeom>
          <a:ln w="88900" cap="sq" cmpd="thickThin">
            <a:solidFill>
              <a:srgbClr val="000000"/>
            </a:solidFill>
            <a:prstDash val="solid"/>
            <a:miter lim="800000"/>
          </a:ln>
          <a:effectLst>
            <a:innerShdw blurRad="76200">
              <a:srgbClr val="000000"/>
            </a:innerShdw>
          </a:effectLst>
        </p:spPr>
      </p:pic>
      <p:pic>
        <p:nvPicPr>
          <p:cNvPr id="3" name="Picture 2" descr="হাব-৪.jpg"/>
          <p:cNvPicPr>
            <a:picLocks noChangeAspect="1"/>
          </p:cNvPicPr>
          <p:nvPr/>
        </p:nvPicPr>
        <p:blipFill>
          <a:blip r:embed="rId3"/>
          <a:stretch>
            <a:fillRect/>
          </a:stretch>
        </p:blipFill>
        <p:spPr>
          <a:xfrm>
            <a:off x="762000" y="2133600"/>
            <a:ext cx="3352800" cy="1847850"/>
          </a:xfrm>
          <a:prstGeom prst="rect">
            <a:avLst/>
          </a:prstGeom>
          <a:ln w="88900" cap="sq" cmpd="thickThin">
            <a:solidFill>
              <a:srgbClr val="000000"/>
            </a:solidFill>
            <a:prstDash val="solid"/>
            <a:miter lim="800000"/>
          </a:ln>
          <a:effectLst>
            <a:innerShdw blurRad="76200">
              <a:srgbClr val="000000"/>
            </a:innerShdw>
          </a:effectLst>
        </p:spPr>
      </p:pic>
      <p:sp>
        <p:nvSpPr>
          <p:cNvPr id="4" name="TextBox 3"/>
          <p:cNvSpPr txBox="1"/>
          <p:nvPr/>
        </p:nvSpPr>
        <p:spPr>
          <a:xfrm>
            <a:off x="5486400" y="4114800"/>
            <a:ext cx="1981200" cy="707886"/>
          </a:xfrm>
          <a:prstGeom prst="rect">
            <a:avLst/>
          </a:prstGeom>
          <a:blipFill>
            <a:blip r:embed="rId4"/>
            <a:tile tx="0" ty="0" sx="100000" sy="100000" flip="none" algn="tl"/>
          </a:blipFill>
          <a:ln w="28575">
            <a:solidFill>
              <a:schemeClr val="tx1"/>
            </a:solidFill>
          </a:ln>
        </p:spPr>
        <p:txBody>
          <a:bodyPr wrap="square" rtlCol="0">
            <a:spAutoFit/>
          </a:bodyPr>
          <a:lstStyle/>
          <a:p>
            <a:pPr algn="ctr"/>
            <a:r>
              <a:rPr lang="bn-BD" sz="4000" dirty="0" smtClean="0">
                <a:latin typeface="Nikosh" pitchFamily="2" charset="0"/>
                <a:cs typeface="Nikosh" pitchFamily="2" charset="0"/>
              </a:rPr>
              <a:t>রাউটার </a:t>
            </a:r>
            <a:endParaRPr lang="en-US" sz="4000" dirty="0">
              <a:latin typeface="Nikosh" pitchFamily="2" charset="0"/>
              <a:cs typeface="Nikosh" pitchFamily="2" charset="0"/>
            </a:endParaRPr>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057400"/>
            <a:ext cx="7315200" cy="2985433"/>
          </a:xfrm>
          <a:prstGeom prst="rect">
            <a:avLst/>
          </a:prstGeom>
          <a:blipFill>
            <a:blip r:embed="rId2"/>
            <a:tile tx="0" ty="0" sx="100000" sy="100000" flip="none" algn="tl"/>
          </a:blipFill>
          <a:ln w="38100">
            <a:solidFill>
              <a:schemeClr val="tx1"/>
            </a:solidFill>
          </a:ln>
        </p:spPr>
        <p:txBody>
          <a:bodyPr wrap="square" rtlCol="0">
            <a:spAutoFit/>
          </a:bodyPr>
          <a:lstStyle/>
          <a:p>
            <a:pPr algn="just"/>
            <a:r>
              <a:rPr lang="bn-BD" sz="4400" dirty="0" smtClean="0">
                <a:latin typeface="Nikosh" pitchFamily="2" charset="0"/>
                <a:cs typeface="Nikosh" pitchFamily="2" charset="0"/>
              </a:rPr>
              <a:t>শিক্ষণফলঃ এই পাঠ শেষে শিক্ষার্থীরা-----</a:t>
            </a:r>
          </a:p>
          <a:p>
            <a:pPr marL="742950" indent="-742950" algn="just"/>
            <a:r>
              <a:rPr lang="bn-BD" sz="3600" dirty="0" smtClean="0">
                <a:latin typeface="Nikosh" pitchFamily="2" charset="0"/>
                <a:cs typeface="Nikosh" pitchFamily="2" charset="0"/>
              </a:rPr>
              <a:t>১. নেটওয়ার্ক সম্পর্কিত যন্ত্রপাতি শনাক্ত করতে পারবে।</a:t>
            </a:r>
          </a:p>
          <a:p>
            <a:pPr marL="742950" indent="-742950" algn="just"/>
            <a:r>
              <a:rPr lang="bn-BD" sz="3600" dirty="0" smtClean="0">
                <a:latin typeface="Nikosh" pitchFamily="2" charset="0"/>
                <a:cs typeface="Nikosh" pitchFamily="2" charset="0"/>
              </a:rPr>
              <a:t>২. নেটওয়ার্ক সম্পর্কিত যন্ত্রপাতিগুলোর কাজ ব্যাখ্যা করতে পারবে। </a:t>
            </a:r>
          </a:p>
        </p:txBody>
      </p:sp>
    </p:spTree>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153400" cy="3416320"/>
          </a:xfrm>
          <a:prstGeom prst="rect">
            <a:avLst/>
          </a:prstGeom>
          <a:blipFill>
            <a:blip r:embed="rId2"/>
            <a:tile tx="0" ty="0" sx="100000" sy="100000" flip="none" algn="tl"/>
          </a:blipFill>
          <a:ln w="38100">
            <a:solidFill>
              <a:schemeClr val="tx1"/>
            </a:solidFill>
          </a:ln>
        </p:spPr>
        <p:txBody>
          <a:bodyPr wrap="square" rtlCol="0">
            <a:spAutoFit/>
          </a:bodyPr>
          <a:lstStyle/>
          <a:p>
            <a:pPr algn="just"/>
            <a:r>
              <a:rPr lang="bn-BD" sz="2400" dirty="0" smtClean="0">
                <a:latin typeface="Nikosh" pitchFamily="2" charset="0"/>
                <a:cs typeface="Nikosh" pitchFamily="2" charset="0"/>
              </a:rPr>
              <a:t>তোমরা ৬ষ্ঠ ও ৭ম শ্রেণীতে তথ্য ও যোগাযোগ প্রযুক্তি ব্যবহৃত অনেক যন্ত্রপাতি সম্পর্কে জেনেছ। এবার আরওকিছু যন্ত্রপাতি সম্পর্কে জানবে। </a:t>
            </a:r>
          </a:p>
          <a:p>
            <a:pPr algn="just"/>
            <a:r>
              <a:rPr lang="bn-BD" sz="2400" dirty="0" smtClean="0">
                <a:latin typeface="Nikosh" pitchFamily="2" charset="0"/>
                <a:cs typeface="Nikosh" pitchFamily="2" charset="0"/>
              </a:rPr>
              <a:t>১. হাব (</a:t>
            </a:r>
            <a:r>
              <a:rPr lang="en-US" sz="2400" dirty="0" smtClean="0">
                <a:latin typeface="Nikosh" pitchFamily="2" charset="0"/>
                <a:cs typeface="Nikosh" pitchFamily="2" charset="0"/>
              </a:rPr>
              <a:t>Hub</a:t>
            </a:r>
            <a:r>
              <a:rPr lang="bn-BD" sz="2400" dirty="0" smtClean="0">
                <a:latin typeface="Nikosh" pitchFamily="2" charset="0"/>
                <a:cs typeface="Nikosh" pitchFamily="2" charset="0"/>
              </a:rPr>
              <a:t>)</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সাধারনত তারযুক্ত নেটওয়ার্কে অনেকগুলো আইসিটি যন্ত্র তথা কম্পিউটার, প্রিন্টার ইত্যাদি একসাথে যুক্ত করতে হাব ব্যবহার করা হয়। হাব বললেই আমরা ইন্টারনেট বা নেটওয়ার্ক হাবকেই বুঝে থাকি। ইদানিং আমরা </a:t>
            </a:r>
            <a:r>
              <a:rPr lang="en-US" sz="2400" dirty="0" smtClean="0">
                <a:latin typeface="Nikosh" pitchFamily="2" charset="0"/>
                <a:cs typeface="Nikosh" pitchFamily="2" charset="0"/>
              </a:rPr>
              <a:t>USB </a:t>
            </a:r>
            <a:r>
              <a:rPr lang="bn-BD" sz="2400" dirty="0" smtClean="0">
                <a:latin typeface="Nikosh" pitchFamily="2" charset="0"/>
                <a:cs typeface="Nikosh" pitchFamily="2" charset="0"/>
              </a:rPr>
              <a:t>হাবও দেখে থাকি। হাবের মধ্য দিয়ে এক যন্ত্র থেকে অন্য যন্ত্রে তথ্য বা উপাত্ত যায়, হাব সেগুলো পড়তে পারে না। এমনকি যে কম্পিউটার থেকে তথ্য পাঠানো হলো তাকেও হাব আবার ঐ তথ্য পাঠিয়ে দেয়। অর্থাৎ হাব নির্দিষ্ট ঠিকানা অনুযায়ী তথ্য পাঠাতে পারে না। কম গতি ও সুবিধা বেশি নয় বলে হাবের ব্যবহার কমে গেছে।  </a:t>
            </a:r>
            <a:endParaRPr lang="en-US" sz="2400" dirty="0">
              <a:latin typeface="Nikosh" pitchFamily="2" charset="0"/>
              <a:cs typeface="Nikosh" pitchFamily="2" charset="0"/>
            </a:endParaRPr>
          </a:p>
        </p:txBody>
      </p:sp>
      <p:pic>
        <p:nvPicPr>
          <p:cNvPr id="3" name="Picture 2" descr="USB হাব.jpg"/>
          <p:cNvPicPr>
            <a:picLocks noChangeAspect="1"/>
          </p:cNvPicPr>
          <p:nvPr/>
        </p:nvPicPr>
        <p:blipFill>
          <a:blip r:embed="rId3"/>
          <a:stretch>
            <a:fillRect/>
          </a:stretch>
        </p:blipFill>
        <p:spPr>
          <a:xfrm>
            <a:off x="990600" y="4267200"/>
            <a:ext cx="7086600" cy="2238375"/>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push/>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106</TotalTime>
  <Words>499</Words>
  <Application>Microsoft Office PowerPoint</Application>
  <PresentationFormat>On-screen Show (4:3)</PresentationFormat>
  <Paragraphs>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40</cp:revision>
  <dcterms:created xsi:type="dcterms:W3CDTF">2006-08-16T00:00:00Z</dcterms:created>
  <dcterms:modified xsi:type="dcterms:W3CDTF">2020-08-19T11:47:45Z</dcterms:modified>
</cp:coreProperties>
</file>