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7" r:id="rId2"/>
    <p:sldId id="256" r:id="rId3"/>
    <p:sldId id="308" r:id="rId4"/>
    <p:sldId id="336" r:id="rId5"/>
    <p:sldId id="335" r:id="rId6"/>
    <p:sldId id="309" r:id="rId7"/>
    <p:sldId id="310" r:id="rId8"/>
    <p:sldId id="311" r:id="rId9"/>
    <p:sldId id="327" r:id="rId10"/>
    <p:sldId id="328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9" r:id="rId22"/>
    <p:sldId id="326" r:id="rId23"/>
    <p:sldId id="330" r:id="rId24"/>
    <p:sldId id="331" r:id="rId25"/>
    <p:sldId id="332" r:id="rId26"/>
    <p:sldId id="333" r:id="rId27"/>
    <p:sldId id="33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3" autoAdjust="0"/>
  </p:normalViewPr>
  <p:slideViewPr>
    <p:cSldViewPr snapToGrid="0">
      <p:cViewPr varScale="1">
        <p:scale>
          <a:sx n="51" d="100"/>
          <a:sy n="51" d="100"/>
        </p:scale>
        <p:origin x="75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995F73-E58E-44D2-9899-5EBEE06E337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70E045B4-523B-4E5C-A741-88ECDC72023B}">
      <dgm:prSet phldrT="[Text]" phldr="1"/>
      <dgm:spPr/>
      <dgm:t>
        <a:bodyPr/>
        <a:lstStyle/>
        <a:p>
          <a:endParaRPr lang="en-US" dirty="0"/>
        </a:p>
      </dgm:t>
    </dgm:pt>
    <dgm:pt modelId="{8AE7483B-920E-4063-B356-74FE6FB55F7D}" type="parTrans" cxnId="{E8582699-6885-4D18-821E-27B6AF22B839}">
      <dgm:prSet/>
      <dgm:spPr/>
      <dgm:t>
        <a:bodyPr/>
        <a:lstStyle/>
        <a:p>
          <a:endParaRPr lang="en-US"/>
        </a:p>
      </dgm:t>
    </dgm:pt>
    <dgm:pt modelId="{2F6C5B9B-09ED-4DFE-8674-8AB660911900}" type="sibTrans" cxnId="{E8582699-6885-4D18-821E-27B6AF22B839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en-US"/>
        </a:p>
      </dgm:t>
    </dgm:pt>
    <dgm:pt modelId="{B4ACE5E4-794B-442A-B838-90DEE689632C}" type="pres">
      <dgm:prSet presAssocID="{45995F73-E58E-44D2-9899-5EBEE06E337D}" presName="Name0" presStyleCnt="0">
        <dgm:presLayoutVars>
          <dgm:chMax val="7"/>
          <dgm:chPref val="7"/>
          <dgm:dir/>
        </dgm:presLayoutVars>
      </dgm:prSet>
      <dgm:spPr/>
    </dgm:pt>
    <dgm:pt modelId="{13EF7130-F18E-4790-8B7F-B7F7EAB77651}" type="pres">
      <dgm:prSet presAssocID="{45995F73-E58E-44D2-9899-5EBEE06E337D}" presName="Name1" presStyleCnt="0"/>
      <dgm:spPr/>
    </dgm:pt>
    <dgm:pt modelId="{33E6668E-F411-4102-9168-820A4D9B946B}" type="pres">
      <dgm:prSet presAssocID="{2F6C5B9B-09ED-4DFE-8674-8AB660911900}" presName="picture_1" presStyleCnt="0"/>
      <dgm:spPr/>
    </dgm:pt>
    <dgm:pt modelId="{5D9E6D71-957A-4BEC-9783-597D6434DD75}" type="pres">
      <dgm:prSet presAssocID="{2F6C5B9B-09ED-4DFE-8674-8AB660911900}" presName="pictureRepeatNode" presStyleLbl="alignImgPlace1" presStyleIdx="0" presStyleCnt="1" custScaleX="145238" custScaleY="144643" custLinFactNeighborX="-12505" custLinFactNeighborY="-9083"/>
      <dgm:spPr/>
      <dgm:t>
        <a:bodyPr/>
        <a:lstStyle/>
        <a:p>
          <a:endParaRPr lang="en-US"/>
        </a:p>
      </dgm:t>
    </dgm:pt>
    <dgm:pt modelId="{CF2963EF-C842-4F4A-A8C5-46D1F0E1A231}" type="pres">
      <dgm:prSet presAssocID="{70E045B4-523B-4E5C-A741-88ECDC72023B}" presName="text_1" presStyleLbl="node1" presStyleIdx="0" presStyleCnt="0" custFlipVert="1" custFlipHor="0" custScaleX="7440" custScaleY="662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6DFA8AC-F13B-4F61-9BA7-1E1B3B7B9F16}" type="presOf" srcId="{45995F73-E58E-44D2-9899-5EBEE06E337D}" destId="{B4ACE5E4-794B-442A-B838-90DEE689632C}" srcOrd="0" destOrd="0" presId="urn:microsoft.com/office/officeart/2008/layout/CircularPictureCallout"/>
    <dgm:cxn modelId="{E8582699-6885-4D18-821E-27B6AF22B839}" srcId="{45995F73-E58E-44D2-9899-5EBEE06E337D}" destId="{70E045B4-523B-4E5C-A741-88ECDC72023B}" srcOrd="0" destOrd="0" parTransId="{8AE7483B-920E-4063-B356-74FE6FB55F7D}" sibTransId="{2F6C5B9B-09ED-4DFE-8674-8AB660911900}"/>
    <dgm:cxn modelId="{CE1A9290-66BE-428C-B192-B9A449942AC7}" type="presOf" srcId="{70E045B4-523B-4E5C-A741-88ECDC72023B}" destId="{CF2963EF-C842-4F4A-A8C5-46D1F0E1A231}" srcOrd="0" destOrd="0" presId="urn:microsoft.com/office/officeart/2008/layout/CircularPictureCallout"/>
    <dgm:cxn modelId="{096BD381-8B28-45EC-ADB3-C0F5206B9F99}" type="presOf" srcId="{2F6C5B9B-09ED-4DFE-8674-8AB660911900}" destId="{5D9E6D71-957A-4BEC-9783-597D6434DD75}" srcOrd="0" destOrd="0" presId="urn:microsoft.com/office/officeart/2008/layout/CircularPictureCallout"/>
    <dgm:cxn modelId="{3BF82A1E-AB30-463C-B916-919D92AA3FDB}" type="presParOf" srcId="{B4ACE5E4-794B-442A-B838-90DEE689632C}" destId="{13EF7130-F18E-4790-8B7F-B7F7EAB77651}" srcOrd="0" destOrd="0" presId="urn:microsoft.com/office/officeart/2008/layout/CircularPictureCallout"/>
    <dgm:cxn modelId="{86C392A5-AE03-4C16-8FF3-B982728383B9}" type="presParOf" srcId="{13EF7130-F18E-4790-8B7F-B7F7EAB77651}" destId="{33E6668E-F411-4102-9168-820A4D9B946B}" srcOrd="0" destOrd="0" presId="urn:microsoft.com/office/officeart/2008/layout/CircularPictureCallout"/>
    <dgm:cxn modelId="{BE021E3D-EA5E-4E9F-AE70-26662FC9B5C3}" type="presParOf" srcId="{33E6668E-F411-4102-9168-820A4D9B946B}" destId="{5D9E6D71-957A-4BEC-9783-597D6434DD75}" srcOrd="0" destOrd="0" presId="urn:microsoft.com/office/officeart/2008/layout/CircularPictureCallout"/>
    <dgm:cxn modelId="{6E85BFA9-9592-4713-BB1D-D9FF5BACB805}" type="presParOf" srcId="{13EF7130-F18E-4790-8B7F-B7F7EAB77651}" destId="{CF2963EF-C842-4F4A-A8C5-46D1F0E1A231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5DED08-0BCE-4457-92E6-F8F99B85381D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852BC105-AFBA-4322-86C4-65C44162A3C4}">
      <dgm:prSet phldrT="[Text]" phldr="1"/>
      <dgm:spPr/>
      <dgm:t>
        <a:bodyPr/>
        <a:lstStyle/>
        <a:p>
          <a:endParaRPr lang="en-US" dirty="0"/>
        </a:p>
      </dgm:t>
    </dgm:pt>
    <dgm:pt modelId="{F0C096A4-7705-4A17-B980-73398F08B32C}" type="parTrans" cxnId="{FDDCF96D-7130-44E8-A428-B7F82F50649A}">
      <dgm:prSet/>
      <dgm:spPr/>
      <dgm:t>
        <a:bodyPr/>
        <a:lstStyle/>
        <a:p>
          <a:endParaRPr lang="en-US"/>
        </a:p>
      </dgm:t>
    </dgm:pt>
    <dgm:pt modelId="{F85D568B-912B-46FC-B8FD-5CACD68C7B1E}" type="sibTrans" cxnId="{FDDCF96D-7130-44E8-A428-B7F82F50649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36AD729-945E-4DA7-860B-460B547208F3}" type="pres">
      <dgm:prSet presAssocID="{7C5DED08-0BCE-4457-92E6-F8F99B85381D}" presName="Name0" presStyleCnt="0">
        <dgm:presLayoutVars>
          <dgm:chMax val="7"/>
          <dgm:chPref val="7"/>
          <dgm:dir/>
        </dgm:presLayoutVars>
      </dgm:prSet>
      <dgm:spPr/>
    </dgm:pt>
    <dgm:pt modelId="{93EDB35E-7148-42FC-BE1D-D93515C4263A}" type="pres">
      <dgm:prSet presAssocID="{7C5DED08-0BCE-4457-92E6-F8F99B85381D}" presName="Name1" presStyleCnt="0"/>
      <dgm:spPr/>
    </dgm:pt>
    <dgm:pt modelId="{FCE7B83F-AF4F-4015-82FC-5DB31A99AC09}" type="pres">
      <dgm:prSet presAssocID="{F85D568B-912B-46FC-B8FD-5CACD68C7B1E}" presName="picture_1" presStyleCnt="0"/>
      <dgm:spPr/>
    </dgm:pt>
    <dgm:pt modelId="{C2845C7D-71D2-4D53-BD51-8AC9F0A706F8}" type="pres">
      <dgm:prSet presAssocID="{F85D568B-912B-46FC-B8FD-5CACD68C7B1E}" presName="pictureRepeatNode" presStyleLbl="alignImgPlace1" presStyleIdx="0" presStyleCnt="1" custScaleX="135139" custScaleY="125905" custLinFactY="-25543" custLinFactNeighborX="-71369" custLinFactNeighborY="-100000"/>
      <dgm:spPr/>
      <dgm:t>
        <a:bodyPr/>
        <a:lstStyle/>
        <a:p>
          <a:endParaRPr lang="en-US"/>
        </a:p>
      </dgm:t>
    </dgm:pt>
    <dgm:pt modelId="{AA727A83-7277-44BA-94E8-5C98106376B4}" type="pres">
      <dgm:prSet presAssocID="{852BC105-AFBA-4322-86C4-65C44162A3C4}" presName="text_1" presStyleLbl="node1" presStyleIdx="0" presStyleCnt="0" custFlipHor="1" custScaleX="40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D408E9-A506-4ED0-A7A5-E44CD6D3CAEA}" type="presOf" srcId="{7C5DED08-0BCE-4457-92E6-F8F99B85381D}" destId="{936AD729-945E-4DA7-860B-460B547208F3}" srcOrd="0" destOrd="0" presId="urn:microsoft.com/office/officeart/2008/layout/CircularPictureCallout"/>
    <dgm:cxn modelId="{B0DECDAC-3E5F-4FC5-8EE7-1B45B46CE259}" type="presOf" srcId="{F85D568B-912B-46FC-B8FD-5CACD68C7B1E}" destId="{C2845C7D-71D2-4D53-BD51-8AC9F0A706F8}" srcOrd="0" destOrd="0" presId="urn:microsoft.com/office/officeart/2008/layout/CircularPictureCallout"/>
    <dgm:cxn modelId="{FDDCF96D-7130-44E8-A428-B7F82F50649A}" srcId="{7C5DED08-0BCE-4457-92E6-F8F99B85381D}" destId="{852BC105-AFBA-4322-86C4-65C44162A3C4}" srcOrd="0" destOrd="0" parTransId="{F0C096A4-7705-4A17-B980-73398F08B32C}" sibTransId="{F85D568B-912B-46FC-B8FD-5CACD68C7B1E}"/>
    <dgm:cxn modelId="{3B40832C-D192-459E-82C0-B64153282BCB}" type="presOf" srcId="{852BC105-AFBA-4322-86C4-65C44162A3C4}" destId="{AA727A83-7277-44BA-94E8-5C98106376B4}" srcOrd="0" destOrd="0" presId="urn:microsoft.com/office/officeart/2008/layout/CircularPictureCallout"/>
    <dgm:cxn modelId="{2285C762-D431-4FA6-9058-06B063062EA1}" type="presParOf" srcId="{936AD729-945E-4DA7-860B-460B547208F3}" destId="{93EDB35E-7148-42FC-BE1D-D93515C4263A}" srcOrd="0" destOrd="0" presId="urn:microsoft.com/office/officeart/2008/layout/CircularPictureCallout"/>
    <dgm:cxn modelId="{9E4E5BDC-39A4-44D8-9E17-D1A698E1317C}" type="presParOf" srcId="{93EDB35E-7148-42FC-BE1D-D93515C4263A}" destId="{FCE7B83F-AF4F-4015-82FC-5DB31A99AC09}" srcOrd="0" destOrd="0" presId="urn:microsoft.com/office/officeart/2008/layout/CircularPictureCallout"/>
    <dgm:cxn modelId="{5C75805E-8BEA-417B-B304-0E0F3DC99BD4}" type="presParOf" srcId="{FCE7B83F-AF4F-4015-82FC-5DB31A99AC09}" destId="{C2845C7D-71D2-4D53-BD51-8AC9F0A706F8}" srcOrd="0" destOrd="0" presId="urn:microsoft.com/office/officeart/2008/layout/CircularPictureCallout"/>
    <dgm:cxn modelId="{0D03BC4D-0F64-4330-B70E-5F85FED46492}" type="presParOf" srcId="{93EDB35E-7148-42FC-BE1D-D93515C4263A}" destId="{AA727A83-7277-44BA-94E8-5C98106376B4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E39835-8B4E-4565-B64D-10BEFC9BF704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E54B-976E-4D0D-97F4-9FA369F66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7E54B-976E-4D0D-97F4-9FA369F664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48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7E54B-976E-4D0D-97F4-9FA369F664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032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7E54B-976E-4D0D-97F4-9FA369F664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3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97E54B-976E-4D0D-97F4-9FA369F664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53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3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8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58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3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4800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5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3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1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8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8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555D-287F-49FF-9C72-AA96F2DE6C30}" type="datetimeFigureOut">
              <a:rPr lang="en-US" smtClean="0"/>
              <a:t>8/22/2020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3FABA70-8718-4D85-B644-7B291364B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59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11" Type="http://schemas.openxmlformats.org/officeDocument/2006/relationships/image" Target="../media/image29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13.jpg"/><Relationship Id="rId7" Type="http://schemas.openxmlformats.org/officeDocument/2006/relationships/image" Target="../media/image31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g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3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g"/><Relationship Id="rId5" Type="http://schemas.openxmlformats.org/officeDocument/2006/relationships/image" Target="../media/image15.jpg"/><Relationship Id="rId4" Type="http://schemas.openxmlformats.org/officeDocument/2006/relationships/image" Target="../media/image4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e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g"/><Relationship Id="rId4" Type="http://schemas.openxmlformats.org/officeDocument/2006/relationships/image" Target="../media/image5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12" Type="http://schemas.openxmlformats.org/officeDocument/2006/relationships/image" Target="../media/image15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2251530" y="483655"/>
            <a:ext cx="7097731" cy="1303581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16600" b="1" spc="50" dirty="0" smtClean="0">
                <a:ln w="0"/>
                <a:solidFill>
                  <a:srgbClr val="00B0F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16600" b="1" spc="50" dirty="0" smtClean="0">
                <a:ln w="0"/>
                <a:solidFill>
                  <a:srgbClr val="FFC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16600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16600" b="1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923082" y="1918741"/>
            <a:ext cx="5861154" cy="4706911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8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</a:t>
            </a:r>
            <a:r>
              <a:rPr lang="en-US" sz="138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</a:t>
            </a:r>
            <a:r>
              <a:rPr lang="en-US" sz="13800" b="1" dirty="0" err="1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চ্ছা</a:t>
            </a:r>
            <a:endParaRPr lang="en-US" sz="10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00" y="2480966"/>
            <a:ext cx="3986118" cy="358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0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4833" y="179883"/>
            <a:ext cx="9293902" cy="65207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এথেন্সঃ-</a:t>
            </a:r>
            <a:r>
              <a:rPr lang="bn-IN" sz="2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আট থেকে সাত শতকের মাঝামাঝি সময়ে গ্রিসে এথেন্স নামক নগর রাষ্ট্রের উদ্ভব ঘটে। প্রাচীনকালে এ রাজ্যেই প্রথম গণতন্ত্রের সুচনা হয়। এথেন্সের অধিবাসীরা তিন শ্রেণিতে বিভক্ত ছিল। যথাঃ- (ক)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অভিজাত সম্প্রদায়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দেমোস বা মধ্যবিত্ত শ্রেণি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(গ)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দেমোস এবং অভিজাত শ্রেণির মধ্যে পারস্পরিক প্রতিদ্বন্দ্বিতার ফলেই এখানে গণতন্ত্রের বিকাশ ঘটে।</a:t>
            </a:r>
          </a:p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 ৫৯৪অব্দে সোলোন এথেন্সের শাসনকর্তা নিযুক্ত হয়ে অর্থনৈতিক ও রাজনৈতিক ব্যবস্থার আমুল পরিবর্তন সাধন করেন।তিনি কৃষকদের কৃষি ঋণ মওকুফ করে দেন। পরবর্তীকালে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পেরিক্লিস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নামক একজন নেতার নেতৃত্বে শিক্ষা, সাহিত্য,শিল্পকলা প্রভৃতি ক্ষেত্রে ব্যাপক উন্নতি সাধিত হয়। তাঁর ৩০ বছরের সময়কালকে সমৃদ্ধির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স্বর্ণযুগ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 হয়। খ্রিষ্টপূর্ব পাঁচ শতকে স্পার্টা এথেন্স আক্রমণ করে তা দখল করে নেয়। ফলে এথেনিক সভ্যতার পতন ঘটে।   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265" y="1110209"/>
            <a:ext cx="2235876" cy="2628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02396" y="3852472"/>
            <a:ext cx="211361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পেরিক্লিস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707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173709" y="1080633"/>
            <a:ext cx="2060814" cy="764275"/>
          </a:xfrm>
          <a:prstGeom prst="wedgeRectCallou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সমাজব্যবস্থা</a:t>
            </a:r>
            <a:endParaRPr lang="en-US" b="1" dirty="0"/>
          </a:p>
        </p:txBody>
      </p:sp>
      <p:sp>
        <p:nvSpPr>
          <p:cNvPr id="3" name="Snip Diagonal Corner Rectangle 2"/>
          <p:cNvSpPr/>
          <p:nvPr/>
        </p:nvSpPr>
        <p:spPr>
          <a:xfrm>
            <a:off x="1173709" y="2100860"/>
            <a:ext cx="8789157" cy="3343702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গ্রীসের সমাজব্যবস্থা ছিল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পরিবারকেন্দ্রিক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কয়েকটি পরিবার মিলে একটি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কয়েকটি গোত্র মিলে একটি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এসময় সমাজব্যবস্থা ছিল আদিম গোষ্ঠিভিত্তিক। সর্দার,মোড়ল ও স্থানীয় অভিজাতগণ ক্ষমতা ও ধন-সম্পদের অধিকারী ছিল। সে সময়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কৃষিকাজ ও পশুপালন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 প্রধান পেশা। তাছাড়াও সমুদ্রপথে কাঠের জাহাজে তারা দূরদেশে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বানিজ্য এবং মৎস্য শিকার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করত।  </a:t>
            </a:r>
            <a:endParaRPr lang="en-US" sz="3200" dirty="0"/>
          </a:p>
        </p:txBody>
      </p:sp>
      <p:sp>
        <p:nvSpPr>
          <p:cNvPr id="4" name="Oval Callout 3"/>
          <p:cNvSpPr/>
          <p:nvPr/>
        </p:nvSpPr>
        <p:spPr>
          <a:xfrm>
            <a:off x="3732550" y="273405"/>
            <a:ext cx="3259802" cy="1132986"/>
          </a:xfrm>
          <a:prstGeom prst="wedgeEllipse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11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সভ্যতায় গ্রীকদের অবদান</a:t>
            </a:r>
            <a:endParaRPr lang="en-US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11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2209333" y="72357"/>
            <a:ext cx="1760561" cy="682388"/>
          </a:xfrm>
          <a:prstGeom prst="wedgeRoundRect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 ব্যবস্থা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8" r="21868"/>
          <a:stretch/>
        </p:blipFill>
        <p:spPr>
          <a:xfrm>
            <a:off x="10085873" y="339853"/>
            <a:ext cx="2009410" cy="1384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557" y="2121399"/>
            <a:ext cx="1990726" cy="1493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246" y="4215710"/>
            <a:ext cx="2051037" cy="2081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62786" y="1706575"/>
            <a:ext cx="1874269" cy="37475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 দেবতা </a:t>
            </a:r>
            <a:r>
              <a:rPr lang="en-US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জিউস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031431" y="3666266"/>
            <a:ext cx="2114367" cy="35008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যৌবনের দেবতা অ্যাপোলো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162786" y="6428938"/>
            <a:ext cx="1860513" cy="289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 দেবী এথিনা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488771" y="6433669"/>
            <a:ext cx="2412706" cy="3150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জিউস</a:t>
            </a:r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 স্ত্রী হেরা বাড়ির দেবী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557" y="4170492"/>
            <a:ext cx="2057933" cy="21063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20" y="4172178"/>
            <a:ext cx="2132729" cy="21247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74120" y="6428938"/>
            <a:ext cx="2086511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দেবতার দূত হার্মিস </a:t>
            </a:r>
            <a:endParaRPr lang="en-U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64" y="4307486"/>
            <a:ext cx="2137278" cy="19893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1583" y="6407514"/>
            <a:ext cx="1949751" cy="31507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শিকারের দেবী আর্তেমিস</a:t>
            </a: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56" y="4172178"/>
            <a:ext cx="2210046" cy="211475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85726" y="6411500"/>
            <a:ext cx="2141736" cy="3071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প্রেমের দেবী আফ্রোদিতি</a:t>
            </a:r>
            <a:endParaRPr lang="en-US" b="1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57" y="219170"/>
            <a:ext cx="1864470" cy="186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5819" y="2107535"/>
            <a:ext cx="1774530" cy="29290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পাতাল দেবতা হোডস</a:t>
            </a:r>
            <a:endParaRPr lang="en-US" b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83" y="2409929"/>
            <a:ext cx="1892886" cy="158877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20783" y="3968529"/>
            <a:ext cx="1937922" cy="3346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সমুদ্রের রাজা পাইসডন</a:t>
            </a:r>
            <a:endParaRPr lang="en-US" b="1" dirty="0"/>
          </a:p>
        </p:txBody>
      </p:sp>
      <p:sp>
        <p:nvSpPr>
          <p:cNvPr id="24" name="Rectangle 23"/>
          <p:cNvSpPr/>
          <p:nvPr/>
        </p:nvSpPr>
        <p:spPr>
          <a:xfrm>
            <a:off x="2117617" y="838486"/>
            <a:ext cx="7836126" cy="31428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গ্রীকরা বিভিন্ন দেব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বীর পূজা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প্রকৃতিকে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 করত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দেবতাদের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সর্বশ্রেষ্ঠ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সর্বশক্তিমান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জিউস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যিনি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রাষ্ট্র,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বিদ্যুত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বৃষ্টির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দেবতা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ও পুরোহিতদের প্রভাবে অনেকগুলো দৃষ্টিনন্দন মন্দির নির্মিত হয়। মন্দিরগুলোতে অনেকগুলো দৃষ্টিনন্দন মূর্তি ছিল। পরকাল সম্পর্কে তাদের কোন স্পষ্ট ধারণা ছিল না। মৃত্যুর তাদের দেহ পোড়ানো হত। 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275908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  <p:bldP spid="15" grpId="0"/>
      <p:bldP spid="17" grpId="0"/>
      <p:bldP spid="19" grpId="0"/>
      <p:bldP spid="21" grpId="0"/>
      <p:bldP spid="23" grpId="0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22707" y="179882"/>
            <a:ext cx="3447738" cy="1099248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জ্যামিতি, গণিতশাস্ত্র, পদার্থবিদ্যা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nip Same Side Corner Rectangle 2"/>
          <p:cNvSpPr/>
          <p:nvPr/>
        </p:nvSpPr>
        <p:spPr>
          <a:xfrm>
            <a:off x="1927739" y="1446081"/>
            <a:ext cx="8964118" cy="2778283"/>
          </a:xfrm>
          <a:prstGeom prst="snip2Same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গণিতশাস্ত্রের চেয়ে জ্যামিতিতে গ্রীকদের কৃতিত্ব অনেক বেশী। </a:t>
            </a:r>
            <a:r>
              <a:rPr lang="bn-IN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থেলস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ইউক্লিড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ঐ যুগের খ্যাতনামা জ্যামিতিশাস্ত্র  বিশারদ। ইউক্লিডের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‘ইলিমেন্টস’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উপর আধুনিক জ্যামিতিশাস্ত্র প্রতিষ্ঠিত। প্রাচীন ইতিহাসের সবচেয়ে খ্যাতনামা অংকশাস্ত্র বিশারদ </a:t>
            </a:r>
            <a:r>
              <a:rPr lang="bn-IN" sz="3200" b="1" dirty="0" smtClean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আর্কিমিডস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তিনি পদার্থ ও যন্ত্রবিদ্যায় সমান কৃতিত্বের পরিচয় দেন।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739" y="4341030"/>
            <a:ext cx="2762250" cy="165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6215" y="6151516"/>
            <a:ext cx="2703773" cy="33909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পীথাগোরাস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836" y="4341030"/>
            <a:ext cx="2649823" cy="16749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1835" y="6189766"/>
            <a:ext cx="2649823" cy="30084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ইউক্লিড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560" y="4391315"/>
            <a:ext cx="2645297" cy="16788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6560" y="6237165"/>
            <a:ext cx="2645297" cy="25344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আর্কিমিডস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657" y="235529"/>
            <a:ext cx="2752725" cy="10436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45" y="235529"/>
            <a:ext cx="2752725" cy="9855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932" y="235529"/>
            <a:ext cx="2521255" cy="104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7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150936" y="194871"/>
            <a:ext cx="3072984" cy="1034321"/>
          </a:xfrm>
          <a:prstGeom prst="wedgeRound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জ্যোতির্বিজ্ঞান</a:t>
            </a:r>
            <a:r>
              <a:rPr lang="en-US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b="1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2535684" y="1150141"/>
            <a:ext cx="7328394" cy="5628808"/>
          </a:xfrm>
          <a:prstGeom prst="snip1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জ্যোতির্বিজ্ঞানে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সৃষ্টিধর্মী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থেলসের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সম্বন্ধে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উৎকৃষ্ট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আবিস্টার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হিপার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সৌরবছ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রের দৈর্ঘ্য নির্ণয় করেন। টলেমীর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‘আল-মাজেস্ট’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জ্যোতির্বিজ্ঞানের অমূল্য গ্রন্থ। টলেমীর পদ্ধতি ষোড়শ শতাব্দীতে কপারনিকাসের যুগান্তকারী আবিস্কারের পূর্ব পর্যন্ত জ্যোতির্বিজ্ঞানের দিগদিশারীরুপে পরিগনিত হত।তারা ভূগোল শাস্ত্রেও তাৎপর্যপূর্ণ অবদান রেখে গেছেন। হরপালুস,টলেমী ও বৈজ্ঞানিক ভূগোলের স্রষ্টা হলেন এরাটুসথিনিস প্রমূখ বিজ্ঞানীরা গ্রীক ভূগোলেশাস্ত্রে অক্ষয় কীর্তি রেখে যান। 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24" y="1229192"/>
            <a:ext cx="1962150" cy="2333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0" y="1480858"/>
            <a:ext cx="2023422" cy="2593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410" y="4141517"/>
            <a:ext cx="215936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থেলস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44489" y="3595213"/>
            <a:ext cx="196215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টলেমী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24" y="4074517"/>
            <a:ext cx="2043569" cy="17266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48053" y="5943561"/>
            <a:ext cx="214751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ভূগোলের </a:t>
            </a:r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স্রষ্টা</a:t>
            </a:r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এরাটুসথিনিস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90" y="115173"/>
            <a:ext cx="1849838" cy="857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480" y="115173"/>
            <a:ext cx="1847850" cy="87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404738" y="854440"/>
            <a:ext cx="2398424" cy="644577"/>
          </a:xfrm>
          <a:prstGeom prst="wedgeRoundRect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বিজ্ঞান</a:t>
            </a:r>
            <a:endParaRPr lang="en-US" b="1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102966" y="2121580"/>
            <a:ext cx="8349520" cy="3597639"/>
          </a:xfrm>
          <a:prstGeom prst="round2Diag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বিজ্ঞানের বিভিন্ন শাখায় গ্রীকদের অবদান শ্রদ্ধাযোগ্য স্মরণীয়। প্রাচীন চিকিৎসা বিজ্ঞান, শরীর ব্যবচ্ছেদ ও শল্যবিদ্যার যাবতীয় জ্ঞান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গ্যালেন</a:t>
            </a:r>
            <a:r>
              <a:rPr lang="bn-IN" sz="3200" b="1" dirty="0" smtClean="0">
                <a:ln w="0"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বিশ্ববিখ্যাত পুস্তিকায় লিপিবদ্ধ করেন,যা আধুনিক যুগ পর্যন্ত অত্যুৎকৃষ্ট প্রামাণিক গ্রন্থ হিসেবে স্বীকৃতি লাভ করে আসছে। এছাড়া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ডায়স্করাইডস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bn-IN" sz="32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মেটেরিয়া মেডিকায়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ভেষজ প্রক্রিয়া সম্বন্ধে মূল্যবান তথ্য ও তত্ত্ব সম্পর্কে বিশাদ ধারণা প্রদান করেছেন।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75" y="1628621"/>
            <a:ext cx="2114550" cy="2162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723" y="3735734"/>
            <a:ext cx="2398424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চিকিৎসা </a:t>
            </a:r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বিজ্ঞানী গ্যালেন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3" y="4143016"/>
            <a:ext cx="2398424" cy="20691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5724" y="6212179"/>
            <a:ext cx="2398423" cy="2935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হিপাক্রেটিস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43" y="405202"/>
            <a:ext cx="2971800" cy="1500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565" y="405203"/>
            <a:ext cx="2962275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3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90956" y="134911"/>
            <a:ext cx="1978701" cy="1079292"/>
          </a:xfrm>
          <a:prstGeom prst="wedgeEllipseCallo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 শাস্ত্র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728210" y="1614610"/>
            <a:ext cx="6939898" cy="4641272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 রচনায় গ্রীকরা অপরিসীম দক্ষতা প্রদর্শন করেছে। গ্রীক ঐতিহাসিক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হেরোডাটাসকে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ইতিহাসের জনক বলা হয়।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বিখ্যাত গ্রন্থ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The Histories'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গ্রন্থে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গ্রিক-পারসিকদের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 কাহিনী 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বর্ণিত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ইতিহাসের জনক বলে খ্যাত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থুসিডাইডস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ছিলেন গ্রীক ইতিহাসবেত্তা। এছাড়াও এন্ডাডব প্লুটার্ক ছিলেন প্রাচীন বিশ্বের অন্যতম শ্রেষ্ঠ জীবন চরিত রচয়িতা। অপর বিখ্যাত গ্রীক ঐতিহাসিক ছিলেন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জেনোফার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40" y="1400643"/>
            <a:ext cx="2128606" cy="22197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34261" y="3620437"/>
            <a:ext cx="2100733" cy="90579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বৈজ্ঞানিক ইতিহাসের </a:t>
            </a:r>
            <a:endParaRPr lang="en-US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 থুসিডাইডস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4" r="14291"/>
          <a:stretch/>
        </p:blipFill>
        <p:spPr>
          <a:xfrm>
            <a:off x="90957" y="1579646"/>
            <a:ext cx="2517332" cy="22197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021" y="3935246"/>
            <a:ext cx="2471268" cy="110144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ইতিহাসের </a:t>
            </a:r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endParaRPr lang="en-US" b="1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হেরোডাটাস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0" y="178273"/>
            <a:ext cx="1742528" cy="122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8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Off-page Connector 1"/>
          <p:cNvSpPr/>
          <p:nvPr/>
        </p:nvSpPr>
        <p:spPr>
          <a:xfrm>
            <a:off x="539647" y="614596"/>
            <a:ext cx="2323473" cy="554637"/>
          </a:xfrm>
          <a:prstGeom prst="flowChartOffpageConnec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ও সাহিত্য </a:t>
            </a:r>
            <a:endParaRPr lang="en-US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072983" y="314792"/>
            <a:ext cx="8754254" cy="46319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 ও সাহিত্যে গ্রীকদের অবদান অবিস্মরণীয়। সভ্যতা ও কৃষ্টির ক্ষেত্রে যে সমস্ত মহৎ উপাদান গ্রীকরা অবদান হিসেবে রেখে গেছেন তম্মধ্যে ভাষা ছিল সর্বশ্রেষ্ঠ। চিন্তা ও বিবেকশক্তির জঠিলতম পর্যায়ের বিকাশ সাধনে এটি ছিল যথাযথ নমনীয় এবং স্বয়ংসম্পূর্ণ। গ্রীক ভাষার ন্যায় সাহিত্যও ছিল ইউরোপীয় সাহিত্যের উৎসস্বরুপ।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হোমারের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‘ইলিয়ড’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‘ওডেসি’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সাহিত্যের অমূল্য সম্পদ। হেসিয়ড, পিনভার প্রমূখ ছিলেন খ্যাতনামা সাহিত্যিক। মিলনাত্মক ও বিয়োগান্ত নাট্য সাহিত্যে গ্রীকদের অবদান অনন্য।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সোফোলস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ইউরিপাইডস,এরিস্টোফেনস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প্রমূখ ছিলেন প্রসিদ্ধ নাট্যকার।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6" y="4322319"/>
            <a:ext cx="2323475" cy="1983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071" y="6452076"/>
            <a:ext cx="232347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হোমার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6" t="15859"/>
          <a:stretch/>
        </p:blipFill>
        <p:spPr>
          <a:xfrm>
            <a:off x="7120325" y="5043479"/>
            <a:ext cx="2218544" cy="1440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2" r="21116"/>
          <a:stretch/>
        </p:blipFill>
        <p:spPr>
          <a:xfrm>
            <a:off x="9473782" y="5043479"/>
            <a:ext cx="2353455" cy="1408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058" y="5027358"/>
            <a:ext cx="2323475" cy="14408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82058" y="6468198"/>
            <a:ext cx="2323476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সোফোলস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20325" y="6452077"/>
            <a:ext cx="2218544" cy="36933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হেসিয়ড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473782" y="6452077"/>
            <a:ext cx="235345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নাট্যকার </a:t>
            </a:r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স্কাইলাস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74" y="1424066"/>
            <a:ext cx="2623277" cy="27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80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9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344774" y="224853"/>
            <a:ext cx="2473377" cy="1214203"/>
          </a:xfrm>
          <a:prstGeom prst="irregularSeal2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endParaRPr lang="en-US" b="1" dirty="0"/>
          </a:p>
        </p:txBody>
      </p:sp>
      <p:sp>
        <p:nvSpPr>
          <p:cNvPr id="3" name="Round Single Corner Rectangle 2"/>
          <p:cNvSpPr/>
          <p:nvPr/>
        </p:nvSpPr>
        <p:spPr>
          <a:xfrm>
            <a:off x="659567" y="1439056"/>
            <a:ext cx="11257613" cy="4849318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 ইতিহাসে গ্রীকরাই একমাত্র  প্রাচীন জাতি যারা দর্শনশাস্ত্রে অমূল্য অবদান রেখে গেছেন।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গভীর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প্রজ্ঞা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মুক্তা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চিন্তার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ধর্মবিশ্বাসের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বিবাদ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খ্রিষ্টপূর্ব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মাইনরের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উপকূলে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মিলেটাস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মিলেশিয়ান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স্কুলেই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উৎপত্তি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দার্শ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জগতের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রহস্য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বির্বতনের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গিয়েই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গ্রিসে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চর্চার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সূত্রপাত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প্রথমদিকের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দার্শনিক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থেলস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ডিমোক্রিটাস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জেনোফোন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পরবর্তীকালে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শাস্ত্রকে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মনুষ্য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বিবেচনা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91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134911" y="164488"/>
            <a:ext cx="11812250" cy="3642609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যুগের সর্বশ্রেষ্ঠ দার্শনিক </a:t>
            </a:r>
            <a:r>
              <a:rPr lang="bn-IN" sz="3200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সক্রেটিসকে ‘সব জ্ঞানীদের গুরু' বলা হয়।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দর্শনের মূল বিষয় ছিল ‘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Know thyself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ন্যায়ের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একনিষ্ঠ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প্রবক্তা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উন্নতির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পৌছে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ভাবনাগুলো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'দি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রিপাবলিক’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ডায়ালগস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গ্রন্থগুলোতে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সন্নিবেশিত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দার্শনিকদের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সর্বাপেক্ষা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প্লেটোর ছাত্র </a:t>
            </a:r>
            <a:r>
              <a:rPr lang="bn-IN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এরিস্টটল।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 একটি বিখ্যাত গ্রন্থের নাম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'দ্যা পলিটিক্স'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তিনি </a:t>
            </a:r>
            <a:r>
              <a:rPr lang="bn-I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“লাইসিয়াম</a:t>
            </a:r>
            <a:r>
              <a:rPr lang="bn-IN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”এর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প্রতিষ্ঠাতা। এরিস্টটল আলেকজান্ডারের গৃহশিক্ষক ছিলেন।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জ্ঞানীদের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প্রদর্শক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,তাঁ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কৃতিত্ব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গগনচুম্বী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03" y="3991158"/>
            <a:ext cx="221979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848" y="3991158"/>
            <a:ext cx="2209994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71" y="3991158"/>
            <a:ext cx="2194926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34" y="3944827"/>
            <a:ext cx="2173573" cy="21431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367" y="6271005"/>
            <a:ext cx="2219798" cy="277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59261" y="6267931"/>
            <a:ext cx="2031167" cy="27732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96829" y="6216487"/>
            <a:ext cx="196261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এরিস্টটল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13626" y="6175927"/>
            <a:ext cx="1866900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এপিকিউরাস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569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4873" y="0"/>
            <a:ext cx="6580681" cy="6858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lvl="0" algn="ctr"/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</a:t>
            </a:r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গনি</a:t>
            </a:r>
            <a:endParaRPr lang="en-US" sz="5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rgbClr val="92D050">
                    <a:alpha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rgbClr val="92D050">
                    <a:alpha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4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rgbClr val="92D050">
                    <a:alpha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হাজী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নুরুল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ডিগ্রী</a:t>
            </a:r>
            <a:r>
              <a:rPr lang="en-US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4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rgbClr val="92D050">
                    <a:alpha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শাকপুরা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বোয়ালখালী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চট্রগ্রাম</a:t>
            </a:r>
            <a:r>
              <a:rPr lang="en-US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2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rgbClr val="92D050">
                    <a:alpha val="7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মোবাইল-০১৫৩১৬৬২৮৩৪/০১৮১৫৬০৩২৬৬</a:t>
            </a:r>
          </a:p>
          <a:p>
            <a:pPr algn="ctr"/>
            <a:r>
              <a:rPr lang="en-U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640000" algn="bl" rotWithShape="0">
                    <a:srgbClr val="92D050">
                      <a:alpha val="75000"/>
                    </a:srgbClr>
                  </a:outerShdw>
                </a:effectLst>
              </a:rPr>
              <a:t>agani2325@gmail.com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640000" algn="bl" rotWithShape="0">
                  <a:srgbClr val="92D050">
                    <a:alpha val="75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868524176"/>
              </p:ext>
            </p:extLst>
          </p:nvPr>
        </p:nvGraphicFramePr>
        <p:xfrm>
          <a:off x="5126638" y="0"/>
          <a:ext cx="1813810" cy="1476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95152484"/>
              </p:ext>
            </p:extLst>
          </p:nvPr>
        </p:nvGraphicFramePr>
        <p:xfrm>
          <a:off x="374753" y="164892"/>
          <a:ext cx="1693889" cy="18587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Snip Diagonal Corner Rectangle 3"/>
          <p:cNvSpPr/>
          <p:nvPr/>
        </p:nvSpPr>
        <p:spPr>
          <a:xfrm>
            <a:off x="6910465" y="0"/>
            <a:ext cx="5141626" cy="6858000"/>
          </a:xfrm>
          <a:prstGeom prst="snip2Diag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শ্রেণীঃ- </a:t>
            </a:r>
            <a:r>
              <a:rPr lang="bn-IN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একাদশ</a:t>
            </a:r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বিষয়ঃ- </a:t>
            </a:r>
            <a:r>
              <a:rPr lang="bn-IN" sz="1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 ইতিহাস ও </a:t>
            </a:r>
            <a:r>
              <a:rPr lang="bn-IN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সংস্কৃতি</a:t>
            </a:r>
            <a:endParaRPr lang="en-US" sz="1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প্রথমঃ</a:t>
            </a:r>
            <a:r>
              <a:rPr lang="en-US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16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bn-IN" sz="1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অধ্যায়ঃ- প্রথম</a:t>
            </a:r>
          </a:p>
          <a:p>
            <a:pPr algn="ctr"/>
            <a:r>
              <a:rPr lang="bn-IN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সময়ঃ- ১ঘন্টা</a:t>
            </a:r>
            <a:endParaRPr lang="en-US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35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  <p:bldGraphic spid="7" grpId="0">
        <p:bldAsOne/>
      </p:bldGraphic>
      <p:bldGraphic spid="6" grpId="0">
        <p:bldAsOne/>
      </p:bldGraphic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-Point Star 2"/>
          <p:cNvSpPr/>
          <p:nvPr/>
        </p:nvSpPr>
        <p:spPr>
          <a:xfrm>
            <a:off x="554635" y="164892"/>
            <a:ext cx="1933732" cy="1543987"/>
          </a:xfrm>
          <a:prstGeom prst="star6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শিক্ষা-সংস্কৃতি</a:t>
            </a:r>
            <a:endParaRPr lang="en-US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409075" y="1514008"/>
            <a:ext cx="10268263" cy="481184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শিক্ষা-সংস্কৃতির উন্নয়নে গ্রিকরা তাৎপর্যপূর্ণ অবদান রেখে গেছেন।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বর্ণমালার উৎকর্ষ সাধন করে ব্যঞ্জনবর্ণের সাথে স্বরবর্ণ যুক্ত করে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২৪টি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অক্ষরের বর্ণমালা উদ্ভবন করেন।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 শিশুরা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সাত বছর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 পাঠশালায় যেত।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প্যাপিরাস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মাটির প্লেটে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লিখতো।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স্কুলে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আঁকা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সংগীত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বাধ্যতামুলক ছিল।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ছাত্ররা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দৌড়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ঝাপ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কুস্তি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 শিখতো।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ধর্মীয় উৎসবে গান করার প্রয়োজনে বিভিন্ন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বাদ্যযন্ত্রের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বিকাশ ঘটে।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কৃষক ও কারিগরের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সন্তানেরা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 সুযোগ পেত না।</a:t>
            </a:r>
          </a:p>
        </p:txBody>
      </p:sp>
    </p:spTree>
    <p:extLst>
      <p:ext uri="{BB962C8B-B14F-4D97-AF65-F5344CB8AC3E}">
        <p14:creationId xmlns:p14="http://schemas.microsoft.com/office/powerpoint/2010/main" val="14124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 tmFilter="0,0; .5, 1; 1, 1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104932" y="224851"/>
            <a:ext cx="2728210" cy="869430"/>
          </a:xfrm>
          <a:prstGeom prst="flowChartMagnetic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2400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শিত্রকলা ও ভাষ্কর্য </a:t>
            </a:r>
            <a:endParaRPr lang="bn-IN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ata 3"/>
          <p:cNvSpPr/>
          <p:nvPr/>
        </p:nvSpPr>
        <p:spPr>
          <a:xfrm>
            <a:off x="194873" y="1094281"/>
            <a:ext cx="11812248" cy="5111647"/>
          </a:xfrm>
          <a:prstGeom prst="flowChartInputOutpu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i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গ্রিকরা স্থাপত্য,চিত্রকলা ও ভাস্কর্য শিল্পের মাধ্যমে তাদের আদর্শ এবং জীবনকে তুলে ধরতে সক্ষম হয়। গ্রিক শিল্পকলার উদ্দেশ্যছিল সুন্দরের প্রতি জীবনবোধকে সঞ্চারিত করা। হ্রিক স্থাপত্যের অন্যতম নিদর্শন </a:t>
            </a:r>
            <a:r>
              <a:rPr lang="bn-IN" sz="3200" b="1" i="1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পার্থেনন </a:t>
            </a:r>
            <a:r>
              <a:rPr lang="bn-IN" sz="3200" i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bn-IN" sz="3200" b="1" i="1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এথেনার মন্দির</a:t>
            </a:r>
            <a:r>
              <a:rPr lang="bn-IN" sz="3200" i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গ্রিক দেবদেবীর অপূর্ব সুন্দর </a:t>
            </a:r>
            <a:r>
              <a:rPr lang="bn-IN" sz="3200" b="1" i="1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মুর্তি </a:t>
            </a:r>
            <a:r>
              <a:rPr lang="bn-IN" sz="3200" i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নির্মাণ। তারা চিত্রকলায়ও দক্ষতা অর্জন করেন। তারা বিভিন্ন </a:t>
            </a:r>
            <a:r>
              <a:rPr lang="bn-IN" sz="3200" b="1" i="1" dirty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জীব্জন্তু ও চিত্তাকর্ষক </a:t>
            </a:r>
            <a:r>
              <a:rPr lang="bn-IN" sz="3200" i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অংকন করতো</a:t>
            </a:r>
            <a:r>
              <a:rPr lang="bn-IN" sz="3200" i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আলেকজান্ডারের দরবারে চিত্রকর </a:t>
            </a:r>
            <a:r>
              <a:rPr lang="bn-IN" sz="3200" b="1" i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অ্যাপেলেস  </a:t>
            </a:r>
            <a:r>
              <a:rPr lang="bn-IN" sz="3200" i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চিত্রাংকনের জন্য একটি </a:t>
            </a:r>
            <a:r>
              <a:rPr lang="bn-IN" sz="3200" b="1" i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 স্কুল </a:t>
            </a:r>
            <a:r>
              <a:rPr lang="bn-IN" sz="3200" i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স্থাপন করেন।   </a:t>
            </a:r>
            <a:endParaRPr lang="en-US" sz="3200" i="1" dirty="0">
              <a:solidFill>
                <a:srgbClr val="FFFF00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194873" y="914399"/>
            <a:ext cx="9623684" cy="5111647"/>
          </a:xfrm>
          <a:prstGeom prst="triangl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621" y="3822492"/>
            <a:ext cx="2857500" cy="23834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r="17366"/>
          <a:stretch/>
        </p:blipFill>
        <p:spPr>
          <a:xfrm>
            <a:off x="9593705" y="1094281"/>
            <a:ext cx="2413416" cy="245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4" y="389744"/>
            <a:ext cx="2440976" cy="1465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28023" y="1835308"/>
            <a:ext cx="134911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অলিম্পিয়াস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73" b="14972"/>
          <a:stretch/>
        </p:blipFill>
        <p:spPr>
          <a:xfrm>
            <a:off x="299725" y="2488367"/>
            <a:ext cx="2413496" cy="37335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00" b="35585"/>
          <a:stretch/>
        </p:blipFill>
        <p:spPr>
          <a:xfrm>
            <a:off x="3222885" y="2184368"/>
            <a:ext cx="7570033" cy="403754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2713222" y="959369"/>
            <a:ext cx="8880460" cy="5591333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গ্রিসে খেলাধুলার প্রসার ঘটেছিল। 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অলিম্পিক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খেলা ছিল প্রাচীন গ্রিসের উল্লেখযোগ্য অনুষ্ঠান। খ্রিষ্টপূর্ব 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৭৭৬ অব্দ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 চার বছর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 অলিম্পিয়া নগরে শ্রেষ্ঠ ক্রীড়াবিদের অংশ গ্রহনে অলিম্পিক খেলা অনুষ্ঠিত হত। অলিম্পিক বিজয়ী খেলোয়াড়দেরকে স্বদেশে বিপুল সংবর্ধনা প্রদানসহ সম্মান দেখানো হত। এ খেলার মধ্যে দিয়ে পারস্পরিক শত্রুতার পরিবর্তে সাংস্কৃতিক 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 গড়ে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 </a:t>
            </a:r>
            <a:endParaRPr lang="en-US" sz="3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3" b="35519"/>
          <a:stretch/>
        </p:blipFill>
        <p:spPr>
          <a:xfrm>
            <a:off x="74951" y="569627"/>
            <a:ext cx="3857625" cy="1285952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2340" y="823134"/>
            <a:ext cx="3402845" cy="599053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IN" b="1" dirty="0" smtClean="0">
                <a:ln w="0"/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bn-IN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</a:t>
            </a:r>
            <a:r>
              <a:rPr lang="bn-IN" b="1" dirty="0" smtClean="0">
                <a:ln w="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1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Multidocument 1"/>
          <p:cNvSpPr/>
          <p:nvPr/>
        </p:nvSpPr>
        <p:spPr>
          <a:xfrm>
            <a:off x="1469034" y="644577"/>
            <a:ext cx="2233536" cy="1184222"/>
          </a:xfrm>
          <a:prstGeom prst="flowChartMultidocumen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অবস্থা</a:t>
            </a:r>
            <a:r>
              <a:rPr lang="bn-IN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Hexagon 2"/>
          <p:cNvSpPr/>
          <p:nvPr/>
        </p:nvSpPr>
        <p:spPr>
          <a:xfrm>
            <a:off x="2083633" y="1828799"/>
            <a:ext cx="8394492" cy="4631961"/>
          </a:xfrm>
          <a:prstGeom prst="hexagon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গ্রিকদের অর্থনীতি ছিল কৃষি নির্ভর। তাছাড়াও বাণিজ্যিক প্রয়োজনে তারা </a:t>
            </a:r>
            <a:r>
              <a:rPr lang="bn-IN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জাহাজ  শিল্প, পোতাশ্রয়</a:t>
            </a:r>
            <a:r>
              <a:rPr lang="bn-IN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বাতিঘর নির্মাণ </a:t>
            </a:r>
            <a:r>
              <a:rPr lang="bn-IN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 বাণিজ্য উপযোগী কাঠামো গড়ে তুলেছিল। তারা ভারতবর্ষ হয়ে চীন,পশ্চিমে আটলান্টিক মহাসাগর এবং দক্ষিণে ইতিওপিয়া পর্যন্ত বাণিজ্যিক যোগাযোগ স্থাপন করেছিল।তাদের বড় অবদান আন্তর্জাতিক মুদ্রাব্যবস্থায় </a:t>
            </a:r>
            <a:r>
              <a:rPr lang="bn-IN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স্বর্ণ </a:t>
            </a:r>
            <a:r>
              <a:rPr lang="bn-IN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রৌপ্যমুদ্রা</a:t>
            </a:r>
            <a:r>
              <a:rPr lang="bn-IN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তারা রাষ্ট্রীয় ব্যবস্থাপনায় </a:t>
            </a:r>
            <a:r>
              <a:rPr lang="bn-IN" sz="3200" b="1" dirty="0" smtClean="0">
                <a:ln w="0"/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ব্যাংকিং</a:t>
            </a:r>
            <a:r>
              <a:rPr lang="bn-IN" sz="3200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ব্যবস্থাও গড়ে তুলেছিল।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68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-Point Star 3"/>
          <p:cNvSpPr/>
          <p:nvPr/>
        </p:nvSpPr>
        <p:spPr>
          <a:xfrm>
            <a:off x="4542021" y="704538"/>
            <a:ext cx="3732550" cy="1588958"/>
          </a:xfrm>
          <a:prstGeom prst="star7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spc="50" dirty="0" smtClean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b="1" u="sng" spc="50" dirty="0">
              <a:ln w="0"/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Vertical Scroll 4"/>
          <p:cNvSpPr/>
          <p:nvPr/>
        </p:nvSpPr>
        <p:spPr>
          <a:xfrm>
            <a:off x="0" y="2533339"/>
            <a:ext cx="8274571" cy="2938072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১.গ্রিক কোন মহাদেশে অবস্থিত?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২.গ্রিকদের প্রধান দেবতার নাম কী?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৩.ইতিহাসের জনক কে?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৪.মহাকবি হোমারের কবিতার নাম কী?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৫.এরিস্টটল এর বিখ্যাত গ্রন্থের নাম কী?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৬.অলিম্পিক খেলা কয় বছর অন্তর অনুষ্ঠত হয়? </a:t>
            </a:r>
          </a:p>
        </p:txBody>
      </p:sp>
      <p:sp>
        <p:nvSpPr>
          <p:cNvPr id="6" name="Vertical Scroll 5"/>
          <p:cNvSpPr/>
          <p:nvPr/>
        </p:nvSpPr>
        <p:spPr>
          <a:xfrm>
            <a:off x="8049719" y="2533340"/>
            <a:ext cx="4142281" cy="2938071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উত্তরঃ- ইউরোপ মহাদেশে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উত্তরঃ-জিউস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উত্তরঃ- হেরোডোটাস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উত্তরঃ-ইলিয়ড ও ওডেসি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উত্তরঃ- দ্যা পলিটিক্স</a:t>
            </a:r>
          </a:p>
          <a:p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উত্তরঃ- প্রতি চার বছর অন্তর</a:t>
            </a:r>
          </a:p>
        </p:txBody>
      </p:sp>
      <p:sp>
        <p:nvSpPr>
          <p:cNvPr id="7" name="Oval 6"/>
          <p:cNvSpPr/>
          <p:nvPr/>
        </p:nvSpPr>
        <p:spPr>
          <a:xfrm>
            <a:off x="2023672" y="704538"/>
            <a:ext cx="7839856" cy="544142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/>
          <p:cNvSpPr/>
          <p:nvPr/>
        </p:nvSpPr>
        <p:spPr>
          <a:xfrm>
            <a:off x="4392117" y="839450"/>
            <a:ext cx="3372787" cy="1499015"/>
          </a:xfrm>
          <a:prstGeom prst="teardrop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Cube 8"/>
          <p:cNvSpPr/>
          <p:nvPr/>
        </p:nvSpPr>
        <p:spPr>
          <a:xfrm>
            <a:off x="194872" y="3028012"/>
            <a:ext cx="5741233" cy="1663909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</a:t>
            </a:r>
            <a:r>
              <a:rPr lang="bn-IN" sz="36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6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দর্শনশাস্ত্রে গ্রিকদের অবদান বর্ণনা কর</a:t>
            </a:r>
            <a:endParaRPr lang="en-US" sz="6000" b="1" dirty="0">
              <a:ln w="0"/>
              <a:solidFill>
                <a:schemeClr val="tx1"/>
              </a:solidFill>
            </a:endParaRPr>
          </a:p>
          <a:p>
            <a:pPr algn="ctr"/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Cube 9"/>
          <p:cNvSpPr/>
          <p:nvPr/>
        </p:nvSpPr>
        <p:spPr>
          <a:xfrm>
            <a:off x="6295868" y="3028012"/>
            <a:ext cx="5681272" cy="1663909"/>
          </a:xfrm>
          <a:prstGeom prst="cub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B</a:t>
            </a:r>
            <a:r>
              <a:rPr lang="bn-IN" sz="40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চিকিৎসা</a:t>
            </a:r>
            <a:r>
              <a:rPr lang="bn-IN" sz="54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 </a:t>
            </a:r>
            <a:r>
              <a:rPr lang="bn-IN" sz="54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গ্রিকদের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ভুমিকা</a:t>
            </a:r>
            <a:r>
              <a:rPr lang="en-US" sz="54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</a:t>
            </a:r>
            <a:r>
              <a:rPr lang="bn-IN" sz="5400" b="1" dirty="0" smtClean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</a:t>
            </a:r>
            <a:endParaRPr lang="en-US" sz="5400" b="1" dirty="0" smtClean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b="1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Flowchart: Merge 10"/>
          <p:cNvSpPr/>
          <p:nvPr/>
        </p:nvSpPr>
        <p:spPr>
          <a:xfrm>
            <a:off x="599605" y="839450"/>
            <a:ext cx="10927831" cy="5786202"/>
          </a:xfrm>
          <a:prstGeom prst="flowChartMerg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43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8151" y="1903751"/>
            <a:ext cx="6940446" cy="3177914"/>
          </a:xfrm>
          <a:prstGeom prst="rect">
            <a:avLst/>
          </a:prstGeom>
        </p:spPr>
      </p:pic>
      <p:sp>
        <p:nvSpPr>
          <p:cNvPr id="3" name="Flowchart: Merge 2"/>
          <p:cNvSpPr/>
          <p:nvPr/>
        </p:nvSpPr>
        <p:spPr>
          <a:xfrm>
            <a:off x="3983636" y="359764"/>
            <a:ext cx="4092315" cy="1543987"/>
          </a:xfrm>
          <a:prstGeom prst="flowChartMerg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39842" y="5447051"/>
            <a:ext cx="11797259" cy="1073669"/>
          </a:xfrm>
          <a:prstGeom prst="homePlat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সভ্যতায় গ্রিকদের প্রভাব ব্যাখ্যা কর। </a:t>
            </a:r>
            <a:endParaRPr lang="en-US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6" y="2948065"/>
            <a:ext cx="2440665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598" y="2948065"/>
            <a:ext cx="2278504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190" y="2008682"/>
            <a:ext cx="6970426" cy="43321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82154" y="494674"/>
            <a:ext cx="5722497" cy="13341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IN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 হাফেজ</a:t>
            </a:r>
            <a:endParaRPr lang="en-US" dirty="0"/>
          </a:p>
        </p:txBody>
      </p:sp>
      <p:sp>
        <p:nvSpPr>
          <p:cNvPr id="12" name="Diamond 11"/>
          <p:cNvSpPr/>
          <p:nvPr/>
        </p:nvSpPr>
        <p:spPr>
          <a:xfrm>
            <a:off x="2158584" y="1499016"/>
            <a:ext cx="8079698" cy="4841824"/>
          </a:xfrm>
          <a:prstGeom prst="diamond">
            <a:avLst/>
          </a:prstGeom>
          <a:noFill/>
          <a:ln w="28575">
            <a:solidFill>
              <a:srgbClr val="00B0F0"/>
            </a:solidFill>
            <a:prstDash val="lgDashDot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4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3365841" y="2645239"/>
            <a:ext cx="5156614" cy="1918741"/>
          </a:xfrm>
          <a:prstGeom prst="flowChartPredefinedProcess">
            <a:avLst/>
          </a:prstGeom>
          <a:blipFill>
            <a:blip r:embed="rId2"/>
            <a:tile tx="0" ty="0" sx="100000" sy="100000" flip="none" algn="tl"/>
          </a:blipFill>
          <a:ln w="38100"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sz="32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 সভ্যতা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14" y="380614"/>
            <a:ext cx="2638267" cy="2085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07" y="2578310"/>
            <a:ext cx="2690187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4" y="380614"/>
            <a:ext cx="2420992" cy="2150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07" y="380614"/>
            <a:ext cx="2690187" cy="2121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4" y="2563908"/>
            <a:ext cx="2420992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24" y="4797560"/>
            <a:ext cx="2420992" cy="18730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307" y="4797560"/>
            <a:ext cx="2690187" cy="18730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14" y="4721435"/>
            <a:ext cx="2525568" cy="19018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768" y="380614"/>
            <a:ext cx="2330970" cy="21215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804" y="4707033"/>
            <a:ext cx="2355934" cy="194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04" y="539646"/>
            <a:ext cx="5591332" cy="54414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819" y="539644"/>
            <a:ext cx="5669679" cy="54414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59967" y="6130976"/>
            <a:ext cx="4362138" cy="52465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বর্তমান গ্রিক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79882" y="2638269"/>
            <a:ext cx="4931764" cy="1109271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434714" y="4444583"/>
            <a:ext cx="10672996" cy="891915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 সভ্যতার বৈশিষ্ট্য বর্ণনা করতে পারবে।</a:t>
            </a:r>
            <a:endParaRPr lang="en-US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34714" y="5621311"/>
            <a:ext cx="11227633" cy="839449"/>
          </a:xfrm>
          <a:prstGeom prst="verticalScroll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 সভ্যতায় গ্রিক সভ্যতার অবদান বিশ্লেষণ করতে পারবে।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781860" y="326035"/>
            <a:ext cx="3837483" cy="2312233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endParaRPr lang="en-US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18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19530" y="554636"/>
            <a:ext cx="10867868" cy="587614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বিশ্বজগ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হাঁটাহাঁটি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গ্রীকজাতি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জ্ঞানের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মশাল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জ্বালিয়ে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চারদিক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আলোকিত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পীঠস্থান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গ্রীকবাসী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গড়ে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তোলে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হেলেনিক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সক্রেটিস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এরিস্টাটল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প্লেটো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হিরোডোটাস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পিথাগোরাস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আর্কিমিডিস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ইউক্লিড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প্রমূখ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বিশ্ববিখ্যাত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গ্রীসে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জন্মগ্রহন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করেন।শিক্ষা-সংস্কৃতি,জ্ঞান-বিজ্ঞান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সভ্যতার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গ্রীকদের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অবিস্মরণীয়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120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254833" y="0"/>
            <a:ext cx="3642610" cy="824458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ভৌগোলিক অবস্থান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9921" y="824458"/>
            <a:ext cx="11947161" cy="5906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গ্রীক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সভ্যতা মূলত সাগরভিত্তিক সভ্যতা। অসংখ্য দ্বীপাঞ্চল নিয়ে গঠিত গ্রীস উপদ্বীপ পাশ্চাত্য সভ্যতার পাদপীঠ।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ইউরোপের দক্ষিণে বলকান উপদ্বীপের দক্ষিণাংশে ভূমধ্যসাগর, ইজিয়ান সাগর ও আড্রিয়াটিক সাগর বেষ্টিত ছোট পাহাড়ি দেশ গ্রীস। ভূ-প্রকৃতিই দেশটিকে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ভাগে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 করেছে।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দক্ষিণ গ্রীস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 গ্রীস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3200" b="1" dirty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গ্রীস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ভৌ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লিক ও সাংস্কৃতিক কারণে গ্রিক সভ্যতার সাথে দুইটি সভ্যতার নাম জড়িয়ে আছে। একটি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‘হেলেনিক'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Hellenic)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অন্যটি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‘হেলেনিস্টিক’ 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Hellenistic)।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গ্রিসকে হেলেনীয় সভ্যতার দেশ বলা 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গ্রিসের প্রধান শহর এথেন্সে শুরু থেকেই যে সভ্যতা গ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উঠেছিল, তাকে বলা 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হেলেনিক সভ্যতা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গ্রিস উপদ্বীপ ছিল এ সংস্কৃতির মূল কেন্দ্র। খ্রিস্টপূর্ব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৩৩৭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অব্দ পর্যন্ত হেলেনিক সভ্যতা টিকে ছিল। এ সম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আলেকজান্ডার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মিশরের আলেকজান্দ্রিয়াকে কেন্দ্র করে গ্রিক ও অগ্রিক সংস্কৃতির মিশ্রণে এক নতুন সংস্কৃতির জন্ম 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ইতিহাসে এ সংস্কৃতির পরিচ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হেলেনিস্টিক সভ্যতা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আলেকজান্ডারের শাসনামলে এ সভ্যতার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সীমানা গ্রীস পেরিয়ে আধুনিক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মিসর,ইসরাইল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প্যালেস্টাইন,লেবানন,সিরিয়া,ইরাক,ইরান 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ভারতবর্ষ পর্যন্ত বিস্তৃত ছিল।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948" y="5231567"/>
            <a:ext cx="1319134" cy="14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9910" y="434714"/>
            <a:ext cx="11917179" cy="61247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গ্রিক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গ্রিস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 শব্দ দুটি যথাক্রমে জাতি ও দেশ। গ্রিসের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লিক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 ছিল একটু ভিন্ন ধরনের। এ অঞ্চলে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অনেকগু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পাহাড়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দাঁড়িয়ে ছিল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মত। ফলে ক্ষুদ্র ক্ষুদ্র বেশ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 ভাগ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দেশটি। এ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দেশগু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নগর রাষ্ট্র। এদের মধ্যে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নেতৃস্থানীয়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স্পার্টা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স্পার্টা ছিল একটি সামরিক নগর রাষ্ট্র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রাষ্ট্রনেতারা ছিল স্বৈরাচারী। পক্ষান্তরে প্রতিবেশী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 ছিল গণতান্ত্রিক রাষ্ট্র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এথেন্সে রাষ্ট্র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পরিচালনা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দুইটি সংসদ ছিল।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প্রধানদের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 গড়া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সংসদকে বলা হত '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এরিওপেগাস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'এবং সাধারণ নাগরিকদের সমিতিকে বলা হত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একলেসি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এথেন্সে চূড়ান্তভাবে গণতন্ত্র প্রতিষ্ঠা করেন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পেরিক্লিস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পেরিক্লিস এথেন্সের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ক্ষমতায়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 ৪৬০ খ্রিস্টাব্দে। স্পার্টা ও এথেন্স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উভ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 একে অন্যের শত্রু ছিল। এথেন্স তার বন্ধু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রাষ্ট্রগু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নি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জোট গঠন করে। এর নাম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ডেলিয়ান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অন্যদিকে স্পার্টা তাঁর বন্ধু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রাষ্ট্রগু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নিয়ে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 করে আরেকটি জোট। এ জোটের নাম হয় ‘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পনেসীয়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লীগ’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দুই জোটের মধ্য যুদ্ধ বেধে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যায়।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 এ যুদ্ধ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লো</a:t>
            </a: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পনেসীয়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যুদ্ধ'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 পরিচিত।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৪৬০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৪০৪ খ্রিস্টপূর্বাব্দ পর্যন্ত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তিনবার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যুদ্ধ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যুদ্ধে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চূড়ান্ত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পতন ঘটে এথেন্সের। ৩৬৯ খ্রিস্টপূর্বাব্দে এথেন্স চলে আসে স্পার্টার অধীনে। এরপর নগররাষ্ট্র থিবস দখল করে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এথেন্স। ৩৩৮ খ্রিস্টপূর্বাব্দে ম্যাসিডনের রাজা ফিলিপস থিবস অধিকার করে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নেয়।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খ্রিস্টপূর্ব ৩৩৫ অব্দে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ফিলিপসের মৃত্যু হলে আলেকজান্ডার ম্যাসিডনের সিংহাসনে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হণ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করেন। খ্রিস্টপূর্ব ৩২৩ অব্দে ব্যাবিলনে তার মৃত্যু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7-Point Star 1"/>
          <p:cNvSpPr/>
          <p:nvPr/>
        </p:nvSpPr>
        <p:spPr>
          <a:xfrm>
            <a:off x="0" y="0"/>
            <a:ext cx="2323476" cy="1514007"/>
          </a:xfrm>
          <a:prstGeom prst="star7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IN" b="1" dirty="0" smtClean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 ব্যবস্থা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03817" y="1199213"/>
            <a:ext cx="10208301" cy="503669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স্পার্টাঃ-</a:t>
            </a:r>
            <a:r>
              <a:rPr lang="bn-IN" sz="36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গ্রিসের লোকেনিয়া জেলার অন্যতম সমৃদ্ধ শহর স্পার্টা। এটি ছিল একটি </a:t>
            </a:r>
            <a:r>
              <a:rPr lang="bn-IN" sz="3200" b="1" dirty="0">
                <a:ln w="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সামরিক রাষ্ট্র।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এখানকার শাসন ব্যবস্থা ছিল একনায়কতান্ত্রিক। স্পার্টার শাসন পরিচালনা করতেন দুটি পরিষদ।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32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অভিজাত </a:t>
            </a:r>
            <a:r>
              <a:rPr lang="bn-IN" sz="3200" b="1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পরিষদ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পরিষদ</a:t>
            </a:r>
          </a:p>
          <a:p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প্রাচীন প্রথানুযায়ী এ দেশের সকল শিশু বাঁচার অধিকার লাভ করতো না। জম্মের পর নিয়মানুযায়ী সকল শিশুকে একটি নির্দিষ্ট বয়সে শাসনকর্তার কাছে নিয়ে যেতে হতো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সময় স্বাস্থ্যবান শিশুদের জন্য জমিজমার ব্যবস্থা করা হতো। আর অসুস্থ ও দুর্বল শিশুদের পাহাড়ের চূড়া থেকে ফেলে হত্যা অথবা দাসে পরিনত করা হতো। বাল্যকাল হতেই শিশুদেরকে সামরিক শিক্ষা প্রদান করা হতো। সামরিক শিক্ষা বাধ্যতামূলক ছিল। স্পার্টার জনগোষ্ঠি তিন শ্রেণিতে বিভক্ত (ক)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শাসক গোষ্ঠি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পেরোসী বা মধ্যবর্তি শ্রেণি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bn-IN" sz="3200" b="1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ভুমিদাস বা কৃষি শ্রমিক</a:t>
            </a:r>
            <a:r>
              <a:rPr lang="bn-IN" sz="3200" b="1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20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9940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1869</TotalTime>
  <Words>1924</Words>
  <Application>Microsoft Office PowerPoint</Application>
  <PresentationFormat>Widescreen</PresentationFormat>
  <Paragraphs>122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Century Gothic</vt:lpstr>
      <vt:lpstr>NikoshBAN</vt:lpstr>
      <vt:lpstr>Vrinda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294</cp:revision>
  <dcterms:created xsi:type="dcterms:W3CDTF">2020-05-16T06:59:01Z</dcterms:created>
  <dcterms:modified xsi:type="dcterms:W3CDTF">2020-08-22T05:42:05Z</dcterms:modified>
</cp:coreProperties>
</file>