
<file path=[Content_Types].xml><?xml version="1.0" encoding="utf-8"?>
<Types xmlns="http://schemas.openxmlformats.org/package/2006/content-types">
  <Default Extension="jfif" ContentType="image/jpeg"/>
  <Default Extension="png" ContentType="image/png"/>
  <Default Extension="jpeg" ContentType="image/jpeg"/>
  <Default Extension="rels" ContentType="application/vnd.openxmlformats-package.relationships+xml"/>
  <Default Extension="xml" ContentType="application/xml"/>
  <Default Extension="wav" ContentType="audio/x-wav"/>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69" r:id="rId3"/>
    <p:sldId id="260" r:id="rId4"/>
    <p:sldId id="261" r:id="rId5"/>
    <p:sldId id="262" r:id="rId6"/>
    <p:sldId id="270" r:id="rId7"/>
    <p:sldId id="264" r:id="rId8"/>
    <p:sldId id="271" r:id="rId9"/>
    <p:sldId id="272" r:id="rId10"/>
    <p:sldId id="267" r:id="rId11"/>
    <p:sldId id="268" r:id="rId12"/>
    <p:sldId id="277" r:id="rId13"/>
    <p:sldId id="274" r:id="rId14"/>
    <p:sldId id="275" r:id="rId15"/>
    <p:sldId id="276" r:id="rId16"/>
    <p:sldId id="27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1" y="5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26B717-6890-4416-A017-8F42C685CAB9}"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15889736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6B717-6890-4416-A017-8F42C685CAB9}"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422316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6B717-6890-4416-A017-8F42C685CAB9}"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27260233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26B717-6890-4416-A017-8F42C685CAB9}"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20893818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26B717-6890-4416-A017-8F42C685CAB9}" type="datetimeFigureOut">
              <a:rPr lang="en-US" smtClean="0"/>
              <a:t>8/17/2020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15853355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26B717-6890-4416-A017-8F42C685CAB9}"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255825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26B717-6890-4416-A017-8F42C685CAB9}" type="datetimeFigureOut">
              <a:rPr lang="en-US" smtClean="0"/>
              <a:t>8/17/2020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31029030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26B717-6890-4416-A017-8F42C685CAB9}" type="datetimeFigureOut">
              <a:rPr lang="en-US" smtClean="0"/>
              <a:t>8/17/2020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28167040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26B717-6890-4416-A017-8F42C685CAB9}" type="datetimeFigureOut">
              <a:rPr lang="en-US" smtClean="0"/>
              <a:t>8/17/2020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1819355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6B717-6890-4416-A017-8F42C685CAB9}"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24965648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26B717-6890-4416-A017-8F42C685CAB9}" type="datetimeFigureOut">
              <a:rPr lang="en-US" smtClean="0"/>
              <a:t>8/17/2020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FBAF4D2-F3A5-4118-A5FD-53CAE78020BB}" type="slidenum">
              <a:rPr lang="en-US" smtClean="0"/>
              <a:t>‹#›</a:t>
            </a:fld>
            <a:endParaRPr lang="en-US"/>
          </a:p>
        </p:txBody>
      </p:sp>
    </p:spTree>
    <p:extLst>
      <p:ext uri="{BB962C8B-B14F-4D97-AF65-F5344CB8AC3E}">
        <p14:creationId xmlns:p14="http://schemas.microsoft.com/office/powerpoint/2010/main" val="19782153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26B717-6890-4416-A017-8F42C685CAB9}" type="datetimeFigureOut">
              <a:rPr lang="en-US" smtClean="0"/>
              <a:t>8/17/2020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FBAF4D2-F3A5-4118-A5FD-53CAE78020BB}" type="slidenum">
              <a:rPr lang="en-US" smtClean="0"/>
              <a:t>‹#›</a:t>
            </a:fld>
            <a:endParaRPr lang="en-US"/>
          </a:p>
        </p:txBody>
      </p:sp>
    </p:spTree>
    <p:extLst>
      <p:ext uri="{BB962C8B-B14F-4D97-AF65-F5344CB8AC3E}">
        <p14:creationId xmlns:p14="http://schemas.microsoft.com/office/powerpoint/2010/main" val="29425997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5.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6.jf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7.gi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8.gif"/><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mailto:E-mail-mahbubtqi2@gmail.com"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image" Target="../media/image4.jpg"/><Relationship Id="rId1" Type="http://schemas.openxmlformats.org/officeDocument/2006/relationships/slideLayout" Target="../slideLayouts/slideLayout7.xml"/><Relationship Id="rId4" Type="http://schemas.openxmlformats.org/officeDocument/2006/relationships/image" Target="../media/image6.jpg"/></Relationships>
</file>

<file path=ppt/slides/_rels/slide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image" Target="../media/image8.jp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10.jf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jpg"/><Relationship Id="rId2" Type="http://schemas.openxmlformats.org/officeDocument/2006/relationships/image" Target="../media/image11.jp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14.jpg"/><Relationship Id="rId2" Type="http://schemas.openxmlformats.org/officeDocument/2006/relationships/image" Target="../media/image13.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46660" y="1341782"/>
            <a:ext cx="7620000" cy="5446643"/>
          </a:xfrm>
          <a:prstGeom prst="rect">
            <a:avLst/>
          </a:prstGeom>
        </p:spPr>
      </p:pic>
      <p:sp>
        <p:nvSpPr>
          <p:cNvPr id="6" name="Rounded Rectangle 5"/>
          <p:cNvSpPr/>
          <p:nvPr/>
        </p:nvSpPr>
        <p:spPr>
          <a:xfrm>
            <a:off x="4671391" y="397564"/>
            <a:ext cx="3578087" cy="91440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8800" dirty="0" smtClean="0">
                <a:ln w="0"/>
                <a:solidFill>
                  <a:schemeClr val="tx1"/>
                </a:solidFill>
                <a:latin typeface="NikoshBAN" panose="02000000000000000000" pitchFamily="2" charset="0"/>
                <a:cs typeface="NikoshBAN" panose="02000000000000000000" pitchFamily="2" charset="0"/>
              </a:rPr>
              <a:t>স্বাগতম</a:t>
            </a:r>
            <a:endParaRPr lang="en-US" sz="8800" dirty="0">
              <a:ln w="0"/>
              <a:solidFill>
                <a:schemeClr val="tx1"/>
              </a:solidFill>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64133" y="0"/>
            <a:ext cx="2227868" cy="6788426"/>
          </a:xfrm>
          <a:prstGeom prst="rect">
            <a:avLst/>
          </a:prstGeom>
        </p:spPr>
      </p:pic>
      <p:pic>
        <p:nvPicPr>
          <p:cNvPr id="8" name="Picture 7"/>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69574"/>
            <a:ext cx="2356701" cy="6788426"/>
          </a:xfrm>
          <a:prstGeom prst="rect">
            <a:avLst/>
          </a:prstGeom>
        </p:spPr>
      </p:pic>
    </p:spTree>
    <p:extLst>
      <p:ext uri="{BB962C8B-B14F-4D97-AF65-F5344CB8AC3E}">
        <p14:creationId xmlns:p14="http://schemas.microsoft.com/office/powerpoint/2010/main" val="2244111082"/>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6000">
        <p15:prstTrans prst="curtains"/>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2000"/>
                                        <p:tgtEl>
                                          <p:spTgt spid="7"/>
                                        </p:tgtEl>
                                      </p:cBhvr>
                                    </p:animEffect>
                                    <p:anim calcmode="lin" valueType="num">
                                      <p:cBhvr>
                                        <p:cTn id="8" dur="2000" fill="hold"/>
                                        <p:tgtEl>
                                          <p:spTgt spid="7"/>
                                        </p:tgtEl>
                                        <p:attrNameLst>
                                          <p:attrName>ppt_w</p:attrName>
                                        </p:attrNameLst>
                                      </p:cBhvr>
                                      <p:tavLst>
                                        <p:tav tm="0" fmla="#ppt_w*sin(2.5*pi*$)">
                                          <p:val>
                                            <p:fltVal val="0"/>
                                          </p:val>
                                        </p:tav>
                                        <p:tav tm="100000">
                                          <p:val>
                                            <p:fltVal val="1"/>
                                          </p:val>
                                        </p:tav>
                                      </p:tavLst>
                                    </p:anim>
                                    <p:anim calcmode="lin" valueType="num">
                                      <p:cBhvr>
                                        <p:cTn id="9" dur="2000" fill="hold"/>
                                        <p:tgtEl>
                                          <p:spTgt spid="7"/>
                                        </p:tgtEl>
                                        <p:attrNameLst>
                                          <p:attrName>ppt_h</p:attrName>
                                        </p:attrNameLst>
                                      </p:cBhvr>
                                      <p:tavLst>
                                        <p:tav tm="0">
                                          <p:val>
                                            <p:strVal val="#ppt_h"/>
                                          </p:val>
                                        </p:tav>
                                        <p:tav tm="100000">
                                          <p:val>
                                            <p:strVal val="#ppt_h"/>
                                          </p:val>
                                        </p:tav>
                                      </p:tavLst>
                                    </p:anim>
                                  </p:childTnLst>
                                </p:cTn>
                              </p:par>
                              <p:par>
                                <p:cTn id="10" presetID="45" presetClass="entr" presetSubtype="0" fill="hold"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2000"/>
                                        <p:tgtEl>
                                          <p:spTgt spid="8"/>
                                        </p:tgtEl>
                                      </p:cBhvr>
                                    </p:animEffect>
                                    <p:anim calcmode="lin" valueType="num">
                                      <p:cBhvr>
                                        <p:cTn id="13" dur="2000" fill="hold"/>
                                        <p:tgtEl>
                                          <p:spTgt spid="8"/>
                                        </p:tgtEl>
                                        <p:attrNameLst>
                                          <p:attrName>ppt_w</p:attrName>
                                        </p:attrNameLst>
                                      </p:cBhvr>
                                      <p:tavLst>
                                        <p:tav tm="0" fmla="#ppt_w*sin(2.5*pi*$)">
                                          <p:val>
                                            <p:fltVal val="0"/>
                                          </p:val>
                                        </p:tav>
                                        <p:tav tm="100000">
                                          <p:val>
                                            <p:fltVal val="1"/>
                                          </p:val>
                                        </p:tav>
                                      </p:tavLst>
                                    </p:anim>
                                    <p:anim calcmode="lin" valueType="num">
                                      <p:cBhvr>
                                        <p:cTn id="14" dur="20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181475" y="419100"/>
            <a:ext cx="4495800" cy="914400"/>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জোড়ায় কাজ</a:t>
            </a:r>
            <a:endParaRPr lang="en-US"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cxnSp>
        <p:nvCxnSpPr>
          <p:cNvPr id="4" name="Straight Connector 3"/>
          <p:cNvCxnSpPr/>
          <p:nvPr/>
        </p:nvCxnSpPr>
        <p:spPr>
          <a:xfrm flipV="1">
            <a:off x="95250" y="1543050"/>
            <a:ext cx="12001500" cy="1428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76200" y="1685925"/>
            <a:ext cx="12001500" cy="142875"/>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6" name="Chevron 5"/>
          <p:cNvSpPr/>
          <p:nvPr/>
        </p:nvSpPr>
        <p:spPr>
          <a:xfrm flipH="1">
            <a:off x="276224" y="114299"/>
            <a:ext cx="628650" cy="139065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Chevron 6"/>
          <p:cNvSpPr/>
          <p:nvPr/>
        </p:nvSpPr>
        <p:spPr>
          <a:xfrm flipH="1">
            <a:off x="771524" y="142874"/>
            <a:ext cx="628650" cy="139065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a:off x="11391900" y="85725"/>
            <a:ext cx="533399" cy="139065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10953750" y="85724"/>
            <a:ext cx="552449" cy="1390651"/>
          </a:xfrm>
          <a:prstGeom prst="chevron">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0" name="Picture 9"/>
          <p:cNvPicPr>
            <a:picLocks noChangeAspect="1"/>
          </p:cNvPicPr>
          <p:nvPr/>
        </p:nvPicPr>
        <p:blipFill rotWithShape="1">
          <a:blip r:embed="rId2">
            <a:extLst>
              <a:ext uri="{28A0092B-C50C-407E-A947-70E740481C1C}">
                <a14:useLocalDpi xmlns:a14="http://schemas.microsoft.com/office/drawing/2010/main" val="0"/>
              </a:ext>
            </a:extLst>
          </a:blip>
          <a:srcRect t="17059" r="74242" b="33529"/>
          <a:stretch/>
        </p:blipFill>
        <p:spPr>
          <a:xfrm>
            <a:off x="9048750" y="161925"/>
            <a:ext cx="1781175" cy="1238250"/>
          </a:xfrm>
          <a:prstGeom prst="rect">
            <a:avLst/>
          </a:prstGeom>
        </p:spPr>
      </p:pic>
      <p:pic>
        <p:nvPicPr>
          <p:cNvPr id="11" name="Picture 10"/>
          <p:cNvPicPr>
            <a:picLocks noChangeAspect="1"/>
          </p:cNvPicPr>
          <p:nvPr/>
        </p:nvPicPr>
        <p:blipFill rotWithShape="1">
          <a:blip r:embed="rId2">
            <a:extLst>
              <a:ext uri="{28A0092B-C50C-407E-A947-70E740481C1C}">
                <a14:useLocalDpi xmlns:a14="http://schemas.microsoft.com/office/drawing/2010/main" val="0"/>
              </a:ext>
            </a:extLst>
          </a:blip>
          <a:srcRect t="17059" r="74242" b="33529"/>
          <a:stretch/>
        </p:blipFill>
        <p:spPr>
          <a:xfrm>
            <a:off x="1552575" y="219075"/>
            <a:ext cx="1781175" cy="1238250"/>
          </a:xfrm>
          <a:prstGeom prst="rect">
            <a:avLst/>
          </a:prstGeom>
        </p:spPr>
      </p:pic>
      <p:sp>
        <p:nvSpPr>
          <p:cNvPr id="12" name="Rectangle 11"/>
          <p:cNvSpPr/>
          <p:nvPr/>
        </p:nvSpPr>
        <p:spPr>
          <a:xfrm>
            <a:off x="1514475" y="3415783"/>
            <a:ext cx="7800975" cy="707886"/>
          </a:xfrm>
          <a:prstGeom prst="rect">
            <a:avLst/>
          </a:prstGeom>
          <a:solidFill>
            <a:schemeClr val="bg2"/>
          </a:solidFill>
          <a:ln w="57150">
            <a:solidFill>
              <a:schemeClr val="tx1"/>
            </a:solidFill>
          </a:ln>
        </p:spPr>
        <p:txBody>
          <a:bodyPr wrap="square">
            <a:spAutoFit/>
          </a:bodyPr>
          <a:lstStyle/>
          <a:p>
            <a:pPr algn="ctr"/>
            <a:r>
              <a:rPr lang="bn-BD"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 </a:t>
            </a:r>
            <a:r>
              <a:rPr lang="bn-IN" sz="40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উৎপত্তি কোথায় পরস্পর আলোচনা কর।</a:t>
            </a:r>
            <a:endParaRPr lang="en-US" sz="40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38237916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2085975" y="200025"/>
            <a:ext cx="7848600" cy="1295400"/>
          </a:xfrm>
          <a:prstGeom prst="rect">
            <a:avLst/>
          </a:prstGeom>
          <a:solidFill>
            <a:schemeClr val="accent2">
              <a:lumMod val="20000"/>
              <a:lumOff val="80000"/>
            </a:schemeClr>
          </a:solidFill>
          <a:ln w="28575">
            <a:solidFill>
              <a:schemeClr val="tx1"/>
            </a:solid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bn-BD" sz="5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 সম্পর্কে আল-কুরআনের বানী</a:t>
            </a:r>
            <a:endParaRPr lang="en-US" sz="5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 name="Rectangle 2"/>
          <p:cNvSpPr/>
          <p:nvPr/>
        </p:nvSpPr>
        <p:spPr>
          <a:xfrm>
            <a:off x="734025" y="1650523"/>
            <a:ext cx="11001375" cy="4832092"/>
          </a:xfrm>
          <a:prstGeom prst="rect">
            <a:avLst/>
          </a:prstGeom>
          <a:solidFill>
            <a:schemeClr val="accent1">
              <a:lumMod val="20000"/>
              <a:lumOff val="80000"/>
            </a:schemeClr>
          </a:solidFill>
          <a:ln w="5715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a:spAutoFit/>
          </a:bodyPr>
          <a:lstStyle/>
          <a:p>
            <a:pPr algn="just" rtl="1"/>
            <a:r>
              <a:rPr lang="ar-SA" sz="4400" dirty="0">
                <a:ln w="0"/>
                <a:effectLst>
                  <a:outerShdw blurRad="38100" dist="19050" dir="2700000" algn="tl" rotWithShape="0">
                    <a:schemeClr val="dk1">
                      <a:alpha val="40000"/>
                    </a:schemeClr>
                  </a:outerShdw>
                </a:effectLst>
                <a:latin typeface="NikoshBAN" pitchFamily="2" charset="0"/>
                <a:cs typeface="+mj-cs"/>
              </a:rPr>
              <a:t>وَاتَّبَعُواْ مَا تَتْلُواْ الشَّيَاطِينُ عَلَى مُلْكِ سُلَيْمَانَ وَمَا كَفَرَ سُلَيْمَانُ وَلَـكِنَّ الشَّيْاطِينَ كَفَرُواْ يُعَلِّمُونَ النَّاسَ السِّحْرَ وَمَا أُنزِلَ عَلَى الْمَلَكَيْنِ بِبَابِلَ هَارُوتَ وَمَارُوتَ وَمَا يُعَلِّمَانِ مِنْ أَحَدٍ حَتَّى يَقُولاَ إِنَّمَا نَحْنُ فِتْنَةٌ فَلاَ تَكْفُرْ فَيَتَعَلَّمُونَ مِنْهُمَا مَا يُفَرِّقُونَ بِهِ بَيْنَ الْمَرْءِ وَزَوْجِهِ وَمَا هُم بِضَآرِّينَ بِهِ مِنْ أَحَدٍ إِلاَّ بِإِذْنِ اللّهِ وَيَتَعَلَّمُونَ مَا يَضُرُّهُمْ وَلاَ يَنفَعُهُمْ وَلَقَدْ عَلِمُواْ لَمَنِ اشْتَرَاهُ مَا لَهُ فِي الآخِرَةِ مِنْ خَلاَقٍ وَلَبِئْسَ مَا شَرَوْاْ بِهِ أَنفُسَهُمْ لَوْ كَانُواْ يَعْلَمُونَ</a:t>
            </a:r>
            <a:endParaRPr lang="bn-IN" sz="4400" dirty="0">
              <a:ln w="0"/>
              <a:effectLst>
                <a:outerShdw blurRad="38100" dist="19050" dir="2700000" algn="tl" rotWithShape="0">
                  <a:schemeClr val="dk1">
                    <a:alpha val="40000"/>
                  </a:schemeClr>
                </a:outerShdw>
              </a:effectLst>
              <a:latin typeface="NikoshBAN" pitchFamily="2" charset="0"/>
              <a:cs typeface="+mj-cs"/>
            </a:endParaRPr>
          </a:p>
        </p:txBody>
      </p:sp>
      <p:sp>
        <p:nvSpPr>
          <p:cNvPr id="4" name="Subtitle 2"/>
          <p:cNvSpPr txBox="1">
            <a:spLocks/>
          </p:cNvSpPr>
          <p:nvPr/>
        </p:nvSpPr>
        <p:spPr>
          <a:xfrm>
            <a:off x="251261" y="1576036"/>
            <a:ext cx="11722566" cy="5007644"/>
          </a:xfrm>
          <a:prstGeom prst="rect">
            <a:avLst/>
          </a:prstGeom>
          <a:solidFill>
            <a:schemeClr val="accent2">
              <a:lumMod val="20000"/>
              <a:lumOff val="80000"/>
            </a:schemeClr>
          </a:solidFill>
          <a:ln w="57150">
            <a:solidFill>
              <a:schemeClr val="tx1"/>
            </a:solidFill>
          </a:ln>
          <a:effectLst/>
          <a:scene3d>
            <a:camera prst="orthographicFront">
              <a:rot lat="0" lon="0" rev="0"/>
            </a:camera>
            <a:lightRig rig="glow" dir="t">
              <a:rot lat="0" lon="0" rev="14100000"/>
            </a:lightRig>
          </a:scene3d>
          <a:sp3d prstMaterial="softEdge">
            <a:bevelT w="127000" prst="artDeco"/>
          </a:sp3d>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buNone/>
            </a:pPr>
            <a:r>
              <a:rPr lang="bn-IN" sz="2800" dirty="0" smtClean="0">
                <a:latin typeface="NikoshBAN" pitchFamily="2" charset="0"/>
                <a:cs typeface="NikoshBAN" pitchFamily="2" charset="0"/>
              </a:rPr>
              <a:t>আয়াতের অনুবাদঃ </a:t>
            </a:r>
          </a:p>
          <a:p>
            <a:pPr marL="0" indent="0" algn="just">
              <a:buNone/>
            </a:pP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আর তারা অনুস্বরণ করল (ঐ সব তন্ত্রমন্ত্রের) যা সুলায়মানের রাজত্বকালে শয়তানরা চর্চা করেছিল। বস্তুতঃ সুলায়মান কুফুরী করেননি; বরং শয়তানরাই  কুফুরী করেছিল</a:t>
            </a:r>
            <a:r>
              <a:rPr lang="hi-IN" sz="2800" dirty="0" smtClean="0">
                <a:latin typeface="NikoshBAN" pitchFamily="2" charset="0"/>
                <a:cs typeface="NikoshBAN" pitchFamily="2" charset="0"/>
              </a:rPr>
              <a:t>। </a:t>
            </a:r>
            <a:r>
              <a:rPr lang="bn-IN" sz="2800" dirty="0" smtClean="0">
                <a:latin typeface="NikoshBAN" pitchFamily="2" charset="0"/>
                <a:cs typeface="NikoshBAN" pitchFamily="2" charset="0"/>
              </a:rPr>
              <a:t>তারা মানুষকে জাদু শেখাত এবং যা বাবেল শহরে দু</a:t>
            </a:r>
            <a:r>
              <a:rPr lang="bn-BD" sz="2800" dirty="0" smtClean="0">
                <a:latin typeface="NikoshBAN" pitchFamily="2" charset="0"/>
                <a:cs typeface="NikoshBAN" pitchFamily="2" charset="0"/>
              </a:rPr>
              <a:t>’ফেরেশতা হারুত ও মারুতের প্রতি অবতীর্ণ করা হয়েছিল তা শেখাত</a:t>
            </a:r>
            <a:r>
              <a:rPr lang="hi-IN" sz="2800" dirty="0" smtClean="0">
                <a:latin typeface="NikoshBAN" pitchFamily="2" charset="0"/>
                <a:cs typeface="NikoshBAN" pitchFamily="2" charset="0"/>
              </a:rPr>
              <a:t>। </a:t>
            </a:r>
            <a:r>
              <a:rPr lang="bn-BD" sz="2800" dirty="0" smtClean="0">
                <a:latin typeface="NikoshBAN" pitchFamily="2" charset="0"/>
                <a:cs typeface="NikoshBAN" pitchFamily="2" charset="0"/>
              </a:rPr>
              <a:t>অথচ তারা কাকেও (জাদু) শিক্ষা দিত না যতক্ষণ না তারা বলত, অবশ্যই আমরা (আল্লাহর পক্ষ থেকে তোমাদের নিকট) পরীক্ষা স্বরুপ,</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কাজেই কুফুরী করো না। তারপরও তারা দুই ফেরেশতার নিকট হতে শিখত (এমন জাদু ) যার দ্বারা স্বামী-স্ত্রীর মাঝে বিচ্ছেদ ঘটাত। অবশ্য তারা আল্লাহর হুকুম ব্যতীত উহা দ্বারা কারো ক্ষতি করতে পারত না। অনন্তর তারা এমন কিছু শিখত যা তাদের নিজেদেরই ক্ষতিসাধন করত,তাদের কোন উপকারে আসত না এবং তারা জানত যে,যে ব্যক্তি এর বিনিময় গ্রহন করে,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পরকালে তার জন্য কোন অংশ নেই। আর যার বিনিময়ে তারা</a:t>
            </a:r>
            <a:r>
              <a:rPr lang="bn-IN" sz="2800" dirty="0" smtClean="0">
                <a:latin typeface="NikoshBAN" pitchFamily="2" charset="0"/>
                <a:cs typeface="NikoshBAN" pitchFamily="2" charset="0"/>
              </a:rPr>
              <a:t> </a:t>
            </a:r>
            <a:r>
              <a:rPr lang="bn-BD" sz="2800" dirty="0" smtClean="0">
                <a:latin typeface="NikoshBAN" pitchFamily="2" charset="0"/>
                <a:cs typeface="NikoshBAN" pitchFamily="2" charset="0"/>
              </a:rPr>
              <a:t>নিজের সত্তাকে বিকিয়ে দিয়েছে,তা কতইনা নিকৃষ্ট, যদি তারা জানত</a:t>
            </a:r>
            <a:r>
              <a:rPr lang="bn-IN" sz="2800" dirty="0" smtClean="0">
                <a:latin typeface="NikoshBAN" pitchFamily="2" charset="0"/>
                <a:cs typeface="NikoshBAN" pitchFamily="2" charset="0"/>
              </a:rPr>
              <a:t>। </a:t>
            </a:r>
          </a:p>
          <a:p>
            <a:pPr marL="0" indent="0" algn="just">
              <a:buNone/>
            </a:pPr>
            <a:r>
              <a:rPr lang="bn-IN" sz="2400" dirty="0" smtClean="0">
                <a:latin typeface="NikoshBAN" pitchFamily="2" charset="0"/>
                <a:cs typeface="NikoshBAN" pitchFamily="2" charset="0"/>
              </a:rPr>
              <a:t>(সূরা বাকারা-আয়াত ১০২) </a:t>
            </a:r>
            <a:r>
              <a:rPr lang="bn-BD" sz="2400" dirty="0" smtClean="0">
                <a:latin typeface="NikoshBAN" pitchFamily="2" charset="0"/>
                <a:cs typeface="NikoshBAN" pitchFamily="2" charset="0"/>
              </a:rPr>
              <a:t> </a:t>
            </a:r>
            <a:r>
              <a:rPr lang="bn-BD" sz="2400" dirty="0" smtClean="0"/>
              <a:t>  </a:t>
            </a:r>
            <a:endParaRPr lang="en-US" sz="2400" dirty="0"/>
          </a:p>
        </p:txBody>
      </p:sp>
    </p:spTree>
    <p:extLst>
      <p:ext uri="{BB962C8B-B14F-4D97-AF65-F5344CB8AC3E}">
        <p14:creationId xmlns:p14="http://schemas.microsoft.com/office/powerpoint/2010/main" val="1083228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circle(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2971800" y="197964"/>
            <a:ext cx="6096000" cy="1173637"/>
          </a:xfrm>
          <a:solidFill>
            <a:schemeClr val="bg2"/>
          </a:solidFill>
          <a:ln w="38100">
            <a:solidFill>
              <a:schemeClr val="tx1"/>
            </a:solid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txBody>
          <a:bodyPr>
            <a:noAutofit/>
          </a:bodyPr>
          <a:lstStyle/>
          <a:p>
            <a:r>
              <a:rPr lang="en-US"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a:t>
            </a:r>
            <a:r>
              <a:rPr lang="en-US"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সম্পর্কে</a:t>
            </a:r>
            <a:r>
              <a:rPr lang="en-US"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হাদীসের</a:t>
            </a:r>
            <a:r>
              <a:rPr lang="en-US"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a:t>
            </a:r>
            <a:r>
              <a:rPr lang="bn-IN"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ণী </a:t>
            </a:r>
            <a:endParaRPr lang="en-US"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5" name="Content Placeholder 2"/>
          <p:cNvSpPr>
            <a:spLocks noGrp="1"/>
          </p:cNvSpPr>
          <p:nvPr>
            <p:ph idx="1"/>
          </p:nvPr>
        </p:nvSpPr>
        <p:spPr>
          <a:xfrm>
            <a:off x="202130" y="1828800"/>
            <a:ext cx="11751743" cy="4741244"/>
          </a:xfrm>
          <a:solidFill>
            <a:schemeClr val="accent6">
              <a:lumMod val="60000"/>
              <a:lumOff val="40000"/>
            </a:schemeClr>
          </a:solidFill>
          <a:ln w="57150">
            <a:solidFill>
              <a:schemeClr val="tx1"/>
            </a:solid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a:noAutofit/>
          </a:bodyPr>
          <a:lstStyle/>
          <a:p>
            <a:pPr marL="0" indent="0" algn="r" rtl="1">
              <a:buNone/>
            </a:pPr>
            <a:r>
              <a:rPr lang="ar-SA" sz="3200" b="1" dirty="0">
                <a:solidFill>
                  <a:srgbClr val="002060"/>
                </a:solidFill>
                <a:latin typeface="Times New Roman" pitchFamily="18" charset="0"/>
                <a:cs typeface="Times New Roman" pitchFamily="18" charset="0"/>
              </a:rPr>
              <a:t>عَنْ اَبِىْ هُرَيْرَةَ رَضِىَ اللَّهُ عَنْهُ عَنِ النَّبِىِّ (ص) قَالَ:اِجْتَنِبُوْا الْمُوْبِقَاتِ. قَالُوْا يَا رَسُولَ اللّهِ-وَمَا هُنَّ قَالَ:الشِّرْكُ بِاللَّهِ-وَالسِّحْرُ-وَقَتْلُ النَّفْسِ الَّتِىْ حَرَّمَ اللَّهُ </a:t>
            </a:r>
            <a:r>
              <a:rPr lang="ks-Arab" sz="3200" b="1" dirty="0">
                <a:solidFill>
                  <a:srgbClr val="002060"/>
                </a:solidFill>
                <a:latin typeface="Times New Roman" pitchFamily="18" charset="0"/>
                <a:cs typeface="Times New Roman" pitchFamily="18" charset="0"/>
              </a:rPr>
              <a:t>ٳ</a:t>
            </a:r>
            <a:r>
              <a:rPr lang="ar-SA" sz="3200" b="1" dirty="0">
                <a:solidFill>
                  <a:srgbClr val="002060"/>
                </a:solidFill>
                <a:latin typeface="Times New Roman" pitchFamily="18" charset="0"/>
                <a:cs typeface="Times New Roman" pitchFamily="18" charset="0"/>
              </a:rPr>
              <a:t>ِلاَّ بِالْحَقِّ-وَأَكْلُ الرِّبَا-وَأَكْلُ مَالِ الْيَتِيْمِ-وَالتَّوَلَّى يَوْمَ الزَّحْفِ-وَقَذْفُ الْمُحْصَنَاتِ الْمُومِنَاتِ الْغَافِلاَتِ. البخاري-٦٨٥٧</a:t>
            </a:r>
            <a:endParaRPr lang="en-US" dirty="0">
              <a:latin typeface="NikoshBAN" panose="02000000000000000000" pitchFamily="2" charset="0"/>
              <a:cs typeface="NikoshBAN" panose="02000000000000000000" pitchFamily="2" charset="0"/>
            </a:endParaRPr>
          </a:p>
          <a:p>
            <a:pPr marL="0" indent="0" rtl="1">
              <a:buNone/>
            </a:pPr>
            <a:r>
              <a:rPr lang="bn-IN" dirty="0" smtClean="0">
                <a:latin typeface="NikoshBAN" panose="02000000000000000000" pitchFamily="2" charset="0"/>
                <a:cs typeface="NikoshBAN" panose="02000000000000000000" pitchFamily="2" charset="0"/>
              </a:rPr>
              <a:t>হাদীসের অনুবাদঃ</a:t>
            </a:r>
          </a:p>
          <a:p>
            <a:pPr marL="0" indent="0" rtl="1">
              <a:buNone/>
            </a:pPr>
            <a:r>
              <a:rPr lang="bn-IN" dirty="0">
                <a:latin typeface="NikoshBAN" panose="02000000000000000000" pitchFamily="2" charset="0"/>
                <a:cs typeface="NikoshBAN" panose="02000000000000000000" pitchFamily="2" charset="0"/>
              </a:rPr>
              <a:t>	</a:t>
            </a:r>
            <a:r>
              <a:rPr lang="bn-IN" dirty="0" smtClean="0">
                <a:latin typeface="NikoshBAN" panose="02000000000000000000" pitchFamily="2" charset="0"/>
                <a:cs typeface="NikoshBAN" panose="02000000000000000000" pitchFamily="2" charset="0"/>
              </a:rPr>
              <a:t>	হযরত </a:t>
            </a:r>
            <a:r>
              <a:rPr lang="bn-IN" dirty="0">
                <a:latin typeface="NikoshBAN" panose="02000000000000000000" pitchFamily="2" charset="0"/>
                <a:cs typeface="NikoshBAN" panose="02000000000000000000" pitchFamily="2" charset="0"/>
              </a:rPr>
              <a:t>আবু হুরায়রা (রা) হতে বর্ণিত, </a:t>
            </a:r>
            <a:r>
              <a:rPr lang="bn-BD" dirty="0">
                <a:latin typeface="NikoshBAN" panose="02000000000000000000" pitchFamily="2" charset="0"/>
                <a:cs typeface="NikoshBAN" panose="02000000000000000000" pitchFamily="2" charset="0"/>
              </a:rPr>
              <a:t>রাসূলুল্লাহ সাল্লাল্লাহু আলাইহি ওয়াসাল্লাম</a:t>
            </a:r>
            <a:r>
              <a:rPr lang="bn-IN" dirty="0">
                <a:latin typeface="NikoshBAN" panose="02000000000000000000" pitchFamily="2" charset="0"/>
                <a:cs typeface="NikoshBAN" panose="02000000000000000000" pitchFamily="2" charset="0"/>
              </a:rPr>
              <a:t> হতে বর্ণনা করেন, </a:t>
            </a:r>
            <a:r>
              <a:rPr lang="bn-BD" dirty="0">
                <a:latin typeface="NikoshBAN" panose="02000000000000000000" pitchFamily="2" charset="0"/>
                <a:cs typeface="NikoshBAN" panose="02000000000000000000" pitchFamily="2" charset="0"/>
              </a:rPr>
              <a:t>রাসূলুল্লাহ সাল্লাল্লাহু আলাইহি ওয়াসাল্লাম</a:t>
            </a:r>
            <a:r>
              <a:rPr lang="bn-IN" dirty="0">
                <a:latin typeface="NikoshBAN" panose="02000000000000000000" pitchFamily="2" charset="0"/>
                <a:cs typeface="NikoshBAN" panose="02000000000000000000" pitchFamily="2" charset="0"/>
              </a:rPr>
              <a:t> </a:t>
            </a:r>
            <a:r>
              <a:rPr lang="bn-BD" dirty="0">
                <a:latin typeface="NikoshBAN" panose="02000000000000000000" pitchFamily="2" charset="0"/>
                <a:cs typeface="NikoshBAN" panose="02000000000000000000" pitchFamily="2" charset="0"/>
              </a:rPr>
              <a:t>বলেছেন</a:t>
            </a:r>
            <a:r>
              <a:rPr lang="bn-IN" dirty="0">
                <a:latin typeface="NikoshBAN" panose="02000000000000000000" pitchFamily="2" charset="0"/>
                <a:cs typeface="NikoshBAN" panose="02000000000000000000" pitchFamily="2" charset="0"/>
              </a:rPr>
              <a:t>।</a:t>
            </a:r>
            <a:r>
              <a:rPr lang="bn-BD" dirty="0">
                <a:latin typeface="NikoshBAN" panose="02000000000000000000" pitchFamily="2" charset="0"/>
                <a:cs typeface="NikoshBAN" panose="02000000000000000000" pitchFamily="2" charset="0"/>
              </a:rPr>
              <a:t> তোমরা </a:t>
            </a:r>
            <a:r>
              <a:rPr lang="bn-IN" dirty="0">
                <a:latin typeface="NikoshBAN" panose="02000000000000000000" pitchFamily="2" charset="0"/>
                <a:cs typeface="NikoshBAN" panose="02000000000000000000" pitchFamily="2" charset="0"/>
              </a:rPr>
              <a:t>সাতটি </a:t>
            </a:r>
            <a:r>
              <a:rPr lang="bn-BD" dirty="0">
                <a:latin typeface="NikoshBAN" panose="02000000000000000000" pitchFamily="2" charset="0"/>
                <a:cs typeface="NikoshBAN" panose="02000000000000000000" pitchFamily="2" charset="0"/>
              </a:rPr>
              <a:t>ধ্বংস</a:t>
            </a:r>
            <a:r>
              <a:rPr lang="bn-IN" dirty="0">
                <a:latin typeface="NikoshBAN" panose="02000000000000000000" pitchFamily="2" charset="0"/>
                <a:cs typeface="NikoshBAN" panose="02000000000000000000" pitchFamily="2" charset="0"/>
              </a:rPr>
              <a:t>কারী বিষয় </a:t>
            </a:r>
            <a:r>
              <a:rPr lang="bn-BD" dirty="0">
                <a:latin typeface="NikoshBAN" panose="02000000000000000000" pitchFamily="2" charset="0"/>
                <a:cs typeface="NikoshBAN" panose="02000000000000000000" pitchFamily="2" charset="0"/>
              </a:rPr>
              <a:t>কাজ থেকে বেঁচে থাক।</a:t>
            </a:r>
            <a:r>
              <a:rPr lang="bn-IN" dirty="0">
                <a:latin typeface="NikoshBAN" panose="02000000000000000000" pitchFamily="2" charset="0"/>
                <a:cs typeface="NikoshBAN" panose="02000000000000000000" pitchFamily="2" charset="0"/>
              </a:rPr>
              <a:t> সাহাবিগণ জিজ্ঞেস করলেন, হে আল্লাহর রাসুল (স) সেগুলো কী? তিনি বলেন, আল্লাহর সাথে শিরক করা, যাদু, যথার্থ কারণ ছাড়া কাউকে হত্যা করা যা আল্লাহ হারাম করেছেন, সূদ খাওয়া, ইয়াতিমের সম্পদ ভক্ষণ করা, </a:t>
            </a:r>
            <a:r>
              <a:rPr lang="en-US" dirty="0" err="1">
                <a:latin typeface="NikoshBAN" panose="02000000000000000000" pitchFamily="2" charset="0"/>
                <a:cs typeface="NikoshBAN" panose="02000000000000000000" pitchFamily="2" charset="0"/>
              </a:rPr>
              <a:t>যুদ্ধের</a:t>
            </a:r>
            <a:r>
              <a:rPr lang="bn-IN" dirty="0">
                <a:latin typeface="NikoshBAN" panose="02000000000000000000" pitchFamily="2" charset="0"/>
                <a:cs typeface="NikoshBAN" panose="02000000000000000000" pitchFamily="2" charset="0"/>
              </a:rPr>
              <a:t> ময়দান থেকে পিঠ ফিরিয়ে নেয়া, সতী সাধ্বী নারীর প্রতি মিথ্যা অপবাদ দেয়া। বুখারী-৬৮৫৭</a:t>
            </a:r>
            <a:endParaRPr lang="en-US"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48676005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bg/>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911490" y="147287"/>
            <a:ext cx="2675823" cy="1195738"/>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দলীয় কাজ</a:t>
            </a:r>
            <a:endParaRPr lang="en-US"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cxnSp>
        <p:nvCxnSpPr>
          <p:cNvPr id="4" name="Straight Connector 3"/>
          <p:cNvCxnSpPr/>
          <p:nvPr/>
        </p:nvCxnSpPr>
        <p:spPr>
          <a:xfrm flipV="1">
            <a:off x="67377" y="1482291"/>
            <a:ext cx="12124623" cy="481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7377" y="1605816"/>
            <a:ext cx="12124623" cy="48126"/>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a:off x="11174931" y="77001"/>
            <a:ext cx="484632" cy="1309037"/>
          </a:xfrm>
          <a:prstGeom prst="chevron">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a:off x="10769066" y="85022"/>
            <a:ext cx="484632" cy="1309037"/>
          </a:xfrm>
          <a:prstGeom prst="chevron">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flipH="1">
            <a:off x="442763" y="0"/>
            <a:ext cx="651311" cy="1309037"/>
          </a:xfrm>
          <a:prstGeom prst="chevron">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hevron 10"/>
          <p:cNvSpPr/>
          <p:nvPr/>
        </p:nvSpPr>
        <p:spPr>
          <a:xfrm flipH="1">
            <a:off x="1014263" y="0"/>
            <a:ext cx="651311" cy="1309037"/>
          </a:xfrm>
          <a:prstGeom prst="chevron">
            <a:avLst/>
          </a:prstGeom>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715375" y="104775"/>
            <a:ext cx="1752600" cy="1295400"/>
          </a:xfrm>
          <a:prstGeom prst="rect">
            <a:avLst/>
          </a:prstGeom>
        </p:spPr>
      </p:pic>
      <p:pic>
        <p:nvPicPr>
          <p:cNvPr id="13" name="Picture 1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95475" y="0"/>
            <a:ext cx="1752600" cy="1400175"/>
          </a:xfrm>
          <a:prstGeom prst="rect">
            <a:avLst/>
          </a:prstGeom>
        </p:spPr>
      </p:pic>
      <p:sp>
        <p:nvSpPr>
          <p:cNvPr id="15" name="Content Placeholder 2"/>
          <p:cNvSpPr txBox="1">
            <a:spLocks/>
          </p:cNvSpPr>
          <p:nvPr/>
        </p:nvSpPr>
        <p:spPr>
          <a:xfrm>
            <a:off x="1019175" y="2667001"/>
            <a:ext cx="10125075" cy="2857499"/>
          </a:xfrm>
          <a:prstGeom prst="rect">
            <a:avLst/>
          </a:prstGeom>
          <a:solidFill>
            <a:schemeClr val="accent4">
              <a:lumMod val="20000"/>
              <a:lumOff val="80000"/>
            </a:schemeClr>
          </a:solidFill>
          <a:ln w="57150">
            <a:solidFill>
              <a:schemeClr val="tx1"/>
            </a:solid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bn-IN"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কুরান হাদীসের আলোকে </a:t>
            </a:r>
            <a:r>
              <a:rPr lang="en-US" sz="48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বিধান</a:t>
            </a:r>
            <a:r>
              <a:rPr lang="en-US"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উপস্থাপন করো। </a:t>
            </a:r>
            <a:endPar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413655374"/>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p:cTn id="7" dur="500" fill="hold"/>
                                        <p:tgtEl>
                                          <p:spTgt spid="15"/>
                                        </p:tgtEl>
                                        <p:attrNameLst>
                                          <p:attrName>ppt_w</p:attrName>
                                        </p:attrNameLst>
                                      </p:cBhvr>
                                      <p:tavLst>
                                        <p:tav tm="0">
                                          <p:val>
                                            <p:fltVal val="0"/>
                                          </p:val>
                                        </p:tav>
                                        <p:tav tm="100000">
                                          <p:val>
                                            <p:strVal val="#ppt_w"/>
                                          </p:val>
                                        </p:tav>
                                      </p:tavLst>
                                    </p:anim>
                                    <p:anim calcmode="lin" valueType="num">
                                      <p:cBhvr>
                                        <p:cTn id="8" dur="500" fill="hold"/>
                                        <p:tgtEl>
                                          <p:spTgt spid="15"/>
                                        </p:tgtEl>
                                        <p:attrNameLst>
                                          <p:attrName>ppt_h</p:attrName>
                                        </p:attrNameLst>
                                      </p:cBhvr>
                                      <p:tavLst>
                                        <p:tav tm="0">
                                          <p:val>
                                            <p:fltVal val="0"/>
                                          </p:val>
                                        </p:tav>
                                        <p:tav tm="100000">
                                          <p:val>
                                            <p:strVal val="#ppt_h"/>
                                          </p:val>
                                        </p:tav>
                                      </p:tavLst>
                                    </p:anim>
                                    <p:animEffect transition="in" filter="fade">
                                      <p:cBhvr>
                                        <p:cTn id="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477732" y="282804"/>
            <a:ext cx="2413262" cy="895547"/>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err="1" smtClean="0">
                <a:ln w="0"/>
                <a:solidFill>
                  <a:schemeClr val="tx1"/>
                </a:solidFill>
                <a:latin typeface="NikoshBAN" panose="02000000000000000000" pitchFamily="2" charset="0"/>
                <a:cs typeface="NikoshBAN" panose="02000000000000000000" pitchFamily="2" charset="0"/>
              </a:rPr>
              <a:t>মূল্যায়ণ</a:t>
            </a:r>
            <a:endParaRPr lang="en-US" sz="4800" dirty="0">
              <a:ln w="0"/>
              <a:solidFill>
                <a:schemeClr val="tx1"/>
              </a:solidFill>
              <a:latin typeface="NikoshBAN" panose="02000000000000000000" pitchFamily="2" charset="0"/>
              <a:cs typeface="NikoshBAN" panose="02000000000000000000" pitchFamily="2" charset="0"/>
            </a:endParaRPr>
          </a:p>
        </p:txBody>
      </p:sp>
      <p:cxnSp>
        <p:nvCxnSpPr>
          <p:cNvPr id="4" name="Straight Connector 3"/>
          <p:cNvCxnSpPr/>
          <p:nvPr/>
        </p:nvCxnSpPr>
        <p:spPr>
          <a:xfrm flipV="1">
            <a:off x="207390" y="1272619"/>
            <a:ext cx="11984610" cy="377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207390" y="1387312"/>
            <a:ext cx="11984610" cy="37707"/>
          </a:xfrm>
          <a:prstGeom prst="line">
            <a:avLst/>
          </a:prstGeom>
          <a:ln w="3810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970960" y="1800519"/>
            <a:ext cx="5231877" cy="584775"/>
          </a:xfrm>
          <a:prstGeom prst="rect">
            <a:avLst/>
          </a:prstGeom>
          <a:solidFill>
            <a:schemeClr val="bg2"/>
          </a:solidFill>
        </p:spPr>
        <p:txBody>
          <a:bodyPr wrap="square" rtlCol="0">
            <a:spAutoFit/>
          </a:bodyPr>
          <a:lstStyle/>
          <a:p>
            <a:r>
              <a:rPr lang="bn-IN" sz="3200" dirty="0" smtClean="0">
                <a:latin typeface="NikoshBAN" panose="02000000000000000000" pitchFamily="2" charset="0"/>
                <a:cs typeface="NikoshBAN" panose="02000000000000000000" pitchFamily="2" charset="0"/>
              </a:rPr>
              <a:t>১।যাদুর বিধান কী? </a:t>
            </a:r>
            <a:endParaRPr lang="en-US" sz="3200" dirty="0">
              <a:latin typeface="NikoshBAN" panose="02000000000000000000" pitchFamily="2" charset="0"/>
              <a:cs typeface="NikoshBAN" panose="02000000000000000000" pitchFamily="2" charset="0"/>
            </a:endParaRPr>
          </a:p>
        </p:txBody>
      </p:sp>
      <p:sp>
        <p:nvSpPr>
          <p:cNvPr id="8" name="TextBox 7"/>
          <p:cNvSpPr txBox="1"/>
          <p:nvPr/>
        </p:nvSpPr>
        <p:spPr>
          <a:xfrm>
            <a:off x="972531" y="4224779"/>
            <a:ext cx="6949061" cy="584775"/>
          </a:xfrm>
          <a:prstGeom prst="rect">
            <a:avLst/>
          </a:prstGeom>
          <a:solidFill>
            <a:schemeClr val="bg2"/>
          </a:solidFill>
        </p:spPr>
        <p:txBody>
          <a:bodyPr wrap="square" rtlCol="0">
            <a:spAutoFit/>
          </a:bodyPr>
          <a:lstStyle/>
          <a:p>
            <a:r>
              <a:rPr lang="bn-IN" sz="3200" dirty="0">
                <a:latin typeface="NikoshBAN" panose="02000000000000000000" pitchFamily="2" charset="0"/>
                <a:cs typeface="NikoshBAN" panose="02000000000000000000" pitchFamily="2" charset="0"/>
              </a:rPr>
              <a:t>২</a:t>
            </a:r>
            <a:r>
              <a:rPr lang="bn-IN" sz="3200" dirty="0" smtClean="0">
                <a:latin typeface="NikoshBAN" panose="02000000000000000000" pitchFamily="2" charset="0"/>
                <a:cs typeface="NikoshBAN" panose="02000000000000000000" pitchFamily="2" charset="0"/>
              </a:rPr>
              <a:t>।রাসুল(সাঃ) কি থেকে বেঁচে থাকতে বলেছেন। </a:t>
            </a:r>
            <a:endParaRPr lang="en-US" sz="3200" dirty="0">
              <a:latin typeface="NikoshBAN" panose="02000000000000000000" pitchFamily="2" charset="0"/>
              <a:cs typeface="NikoshBAN" panose="02000000000000000000" pitchFamily="2" charset="0"/>
            </a:endParaRPr>
          </a:p>
        </p:txBody>
      </p:sp>
      <p:sp>
        <p:nvSpPr>
          <p:cNvPr id="9" name="Rounded Rectangle 8"/>
          <p:cNvSpPr/>
          <p:nvPr/>
        </p:nvSpPr>
        <p:spPr>
          <a:xfrm>
            <a:off x="914400" y="2516957"/>
            <a:ext cx="2677212" cy="43363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 কুফরি</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0" name="Rounded Rectangle 9"/>
          <p:cNvSpPr/>
          <p:nvPr/>
        </p:nvSpPr>
        <p:spPr>
          <a:xfrm>
            <a:off x="934824" y="3084137"/>
            <a:ext cx="2677212" cy="43363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গ</a:t>
            </a: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হারাম</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1" name="Rounded Rectangle 10"/>
          <p:cNvSpPr/>
          <p:nvPr/>
        </p:nvSpPr>
        <p:spPr>
          <a:xfrm>
            <a:off x="5197312" y="3066854"/>
            <a:ext cx="2677212" cy="43363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ঘ) নাজায়েজ</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12" name="Rounded Rectangle 11"/>
          <p:cNvSpPr/>
          <p:nvPr/>
        </p:nvSpPr>
        <p:spPr>
          <a:xfrm>
            <a:off x="5151749" y="2512244"/>
            <a:ext cx="2677212" cy="433633"/>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খ) যায়েজ</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2" name="Freeform 21"/>
          <p:cNvSpPr/>
          <p:nvPr/>
        </p:nvSpPr>
        <p:spPr>
          <a:xfrm>
            <a:off x="3421930" y="2243580"/>
            <a:ext cx="518474" cy="613195"/>
          </a:xfrm>
          <a:custGeom>
            <a:avLst/>
            <a:gdLst>
              <a:gd name="connsiteX0" fmla="*/ 0 w 518474"/>
              <a:gd name="connsiteY0" fmla="*/ 216816 h 613195"/>
              <a:gd name="connsiteX1" fmla="*/ 47134 w 518474"/>
              <a:gd name="connsiteY1" fmla="*/ 226243 h 613195"/>
              <a:gd name="connsiteX2" fmla="*/ 75414 w 518474"/>
              <a:gd name="connsiteY2" fmla="*/ 245097 h 613195"/>
              <a:gd name="connsiteX3" fmla="*/ 131975 w 518474"/>
              <a:gd name="connsiteY3" fmla="*/ 320511 h 613195"/>
              <a:gd name="connsiteX4" fmla="*/ 160255 w 518474"/>
              <a:gd name="connsiteY4" fmla="*/ 377072 h 613195"/>
              <a:gd name="connsiteX5" fmla="*/ 179109 w 518474"/>
              <a:gd name="connsiteY5" fmla="*/ 405352 h 613195"/>
              <a:gd name="connsiteX6" fmla="*/ 207389 w 518474"/>
              <a:gd name="connsiteY6" fmla="*/ 461913 h 613195"/>
              <a:gd name="connsiteX7" fmla="*/ 216816 w 518474"/>
              <a:gd name="connsiteY7" fmla="*/ 490194 h 613195"/>
              <a:gd name="connsiteX8" fmla="*/ 263950 w 518474"/>
              <a:gd name="connsiteY8" fmla="*/ 546755 h 613195"/>
              <a:gd name="connsiteX9" fmla="*/ 301657 w 518474"/>
              <a:gd name="connsiteY9" fmla="*/ 612742 h 613195"/>
              <a:gd name="connsiteX10" fmla="*/ 348791 w 518474"/>
              <a:gd name="connsiteY10" fmla="*/ 546755 h 613195"/>
              <a:gd name="connsiteX11" fmla="*/ 443059 w 518474"/>
              <a:gd name="connsiteY11" fmla="*/ 320511 h 613195"/>
              <a:gd name="connsiteX12" fmla="*/ 452486 w 518474"/>
              <a:gd name="connsiteY12" fmla="*/ 292231 h 613195"/>
              <a:gd name="connsiteX13" fmla="*/ 471340 w 518474"/>
              <a:gd name="connsiteY13" fmla="*/ 207390 h 613195"/>
              <a:gd name="connsiteX14" fmla="*/ 490193 w 518474"/>
              <a:gd name="connsiteY14" fmla="*/ 122548 h 613195"/>
              <a:gd name="connsiteX15" fmla="*/ 499620 w 518474"/>
              <a:gd name="connsiteY15" fmla="*/ 94268 h 613195"/>
              <a:gd name="connsiteX16" fmla="*/ 509047 w 518474"/>
              <a:gd name="connsiteY16" fmla="*/ 28280 h 613195"/>
              <a:gd name="connsiteX17" fmla="*/ 518474 w 518474"/>
              <a:gd name="connsiteY17" fmla="*/ 0 h 61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18474" h="613195">
                <a:moveTo>
                  <a:pt x="0" y="216816"/>
                </a:moveTo>
                <a:cubicBezTo>
                  <a:pt x="15711" y="219958"/>
                  <a:pt x="32132" y="220617"/>
                  <a:pt x="47134" y="226243"/>
                </a:cubicBezTo>
                <a:cubicBezTo>
                  <a:pt x="57742" y="230221"/>
                  <a:pt x="67835" y="236676"/>
                  <a:pt x="75414" y="245097"/>
                </a:cubicBezTo>
                <a:cubicBezTo>
                  <a:pt x="96435" y="268453"/>
                  <a:pt x="114983" y="294079"/>
                  <a:pt x="131975" y="320511"/>
                </a:cubicBezTo>
                <a:cubicBezTo>
                  <a:pt x="143374" y="338242"/>
                  <a:pt x="150018" y="358646"/>
                  <a:pt x="160255" y="377072"/>
                </a:cubicBezTo>
                <a:cubicBezTo>
                  <a:pt x="165757" y="386976"/>
                  <a:pt x="172824" y="395925"/>
                  <a:pt x="179109" y="405352"/>
                </a:cubicBezTo>
                <a:cubicBezTo>
                  <a:pt x="202804" y="476438"/>
                  <a:pt x="170841" y="388816"/>
                  <a:pt x="207389" y="461913"/>
                </a:cubicBezTo>
                <a:cubicBezTo>
                  <a:pt x="211833" y="470801"/>
                  <a:pt x="212372" y="481306"/>
                  <a:pt x="216816" y="490194"/>
                </a:cubicBezTo>
                <a:cubicBezTo>
                  <a:pt x="229939" y="516440"/>
                  <a:pt x="243104" y="525909"/>
                  <a:pt x="263950" y="546755"/>
                </a:cubicBezTo>
                <a:cubicBezTo>
                  <a:pt x="267383" y="557054"/>
                  <a:pt x="284748" y="619083"/>
                  <a:pt x="301657" y="612742"/>
                </a:cubicBezTo>
                <a:cubicBezTo>
                  <a:pt x="326967" y="603251"/>
                  <a:pt x="337018" y="571087"/>
                  <a:pt x="348791" y="546755"/>
                </a:cubicBezTo>
                <a:cubicBezTo>
                  <a:pt x="384376" y="473213"/>
                  <a:pt x="417223" y="398017"/>
                  <a:pt x="443059" y="320511"/>
                </a:cubicBezTo>
                <a:cubicBezTo>
                  <a:pt x="446201" y="311084"/>
                  <a:pt x="450076" y="301871"/>
                  <a:pt x="452486" y="292231"/>
                </a:cubicBezTo>
                <a:cubicBezTo>
                  <a:pt x="459512" y="264126"/>
                  <a:pt x="465270" y="235717"/>
                  <a:pt x="471340" y="207390"/>
                </a:cubicBezTo>
                <a:cubicBezTo>
                  <a:pt x="479667" y="168530"/>
                  <a:pt x="479825" y="158836"/>
                  <a:pt x="490193" y="122548"/>
                </a:cubicBezTo>
                <a:cubicBezTo>
                  <a:pt x="492923" y="112994"/>
                  <a:pt x="496478" y="103695"/>
                  <a:pt x="499620" y="94268"/>
                </a:cubicBezTo>
                <a:cubicBezTo>
                  <a:pt x="502762" y="72272"/>
                  <a:pt x="504689" y="50068"/>
                  <a:pt x="509047" y="28280"/>
                </a:cubicBezTo>
                <a:cubicBezTo>
                  <a:pt x="510996" y="18536"/>
                  <a:pt x="518474" y="0"/>
                  <a:pt x="518474" y="0"/>
                </a:cubicBezTo>
              </a:path>
            </a:pathLst>
          </a:custGeom>
          <a:noFill/>
          <a:ln w="76200">
            <a:solidFill>
              <a:srgbClr val="00B050"/>
            </a:solidFill>
          </a:ln>
          <a:effectLst>
            <a:reflection blurRad="6350" stA="52000" endA="300" endPos="35000" dir="5400000" sy="-100000" algn="bl" rotWithShape="0"/>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Multiply 22"/>
          <p:cNvSpPr/>
          <p:nvPr/>
        </p:nvSpPr>
        <p:spPr>
          <a:xfrm>
            <a:off x="3148552" y="2988296"/>
            <a:ext cx="801279" cy="6693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Multiply 23"/>
          <p:cNvSpPr/>
          <p:nvPr/>
        </p:nvSpPr>
        <p:spPr>
          <a:xfrm>
            <a:off x="7307344" y="2961586"/>
            <a:ext cx="801279" cy="6693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Multiply 24"/>
          <p:cNvSpPr/>
          <p:nvPr/>
        </p:nvSpPr>
        <p:spPr>
          <a:xfrm>
            <a:off x="7214647" y="2350416"/>
            <a:ext cx="801279" cy="6693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ounded Rectangle 25"/>
          <p:cNvSpPr/>
          <p:nvPr/>
        </p:nvSpPr>
        <p:spPr>
          <a:xfrm>
            <a:off x="1009048" y="5017921"/>
            <a:ext cx="2677212" cy="433633"/>
          </a:xfrm>
          <a:prstGeom prst="round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 যাদু </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29" name="Rounded Rectangle 28"/>
          <p:cNvSpPr/>
          <p:nvPr/>
        </p:nvSpPr>
        <p:spPr>
          <a:xfrm>
            <a:off x="1036320" y="5603457"/>
            <a:ext cx="2677212" cy="433633"/>
          </a:xfrm>
          <a:prstGeom prst="round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গ</a:t>
            </a:r>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রোযা রাখা </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0" name="Rounded Rectangle 29"/>
          <p:cNvSpPr/>
          <p:nvPr/>
        </p:nvSpPr>
        <p:spPr>
          <a:xfrm>
            <a:off x="5231330" y="5553728"/>
            <a:ext cx="2677212" cy="433633"/>
          </a:xfrm>
          <a:prstGeom prst="round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ঘ) কাজ করা</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1" name="Rounded Rectangle 30"/>
          <p:cNvSpPr/>
          <p:nvPr/>
        </p:nvSpPr>
        <p:spPr>
          <a:xfrm>
            <a:off x="5229726" y="4974607"/>
            <a:ext cx="2677212" cy="433633"/>
          </a:xfrm>
          <a:prstGeom prst="roundRect">
            <a:avLst/>
          </a:prstGeom>
          <a:solidFill>
            <a:schemeClr val="accent1">
              <a:lumMod val="60000"/>
              <a:lumOff val="40000"/>
            </a:schemeClr>
          </a:solidFill>
        </p:spPr>
        <p:style>
          <a:lnRef idx="2">
            <a:schemeClr val="accent6">
              <a:shade val="50000"/>
            </a:schemeClr>
          </a:lnRef>
          <a:fillRef idx="1">
            <a:schemeClr val="accent6"/>
          </a:fillRef>
          <a:effectRef idx="0">
            <a:schemeClr val="accent6"/>
          </a:effectRef>
          <a:fontRef idx="minor">
            <a:schemeClr val="lt1"/>
          </a:fontRef>
        </p:style>
        <p:txBody>
          <a:bodyPr rtlCol="0" anchor="ctr"/>
          <a:lstStyle/>
          <a:p>
            <a:r>
              <a:rPr lang="bn-IN"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খ) সালাম দেয়া</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2" name="Multiply 31"/>
          <p:cNvSpPr/>
          <p:nvPr/>
        </p:nvSpPr>
        <p:spPr>
          <a:xfrm>
            <a:off x="7527121" y="4827283"/>
            <a:ext cx="801279" cy="6693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Multiply 33"/>
          <p:cNvSpPr/>
          <p:nvPr/>
        </p:nvSpPr>
        <p:spPr>
          <a:xfrm>
            <a:off x="3194148" y="5528323"/>
            <a:ext cx="801279" cy="6693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Multiply 34"/>
          <p:cNvSpPr/>
          <p:nvPr/>
        </p:nvSpPr>
        <p:spPr>
          <a:xfrm>
            <a:off x="7466161" y="5488217"/>
            <a:ext cx="801279" cy="669304"/>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Freeform 35"/>
          <p:cNvSpPr/>
          <p:nvPr/>
        </p:nvSpPr>
        <p:spPr>
          <a:xfrm>
            <a:off x="3439577" y="4860047"/>
            <a:ext cx="518474" cy="613195"/>
          </a:xfrm>
          <a:custGeom>
            <a:avLst/>
            <a:gdLst>
              <a:gd name="connsiteX0" fmla="*/ 0 w 518474"/>
              <a:gd name="connsiteY0" fmla="*/ 216816 h 613195"/>
              <a:gd name="connsiteX1" fmla="*/ 47134 w 518474"/>
              <a:gd name="connsiteY1" fmla="*/ 226243 h 613195"/>
              <a:gd name="connsiteX2" fmla="*/ 75414 w 518474"/>
              <a:gd name="connsiteY2" fmla="*/ 245097 h 613195"/>
              <a:gd name="connsiteX3" fmla="*/ 131975 w 518474"/>
              <a:gd name="connsiteY3" fmla="*/ 320511 h 613195"/>
              <a:gd name="connsiteX4" fmla="*/ 160255 w 518474"/>
              <a:gd name="connsiteY4" fmla="*/ 377072 h 613195"/>
              <a:gd name="connsiteX5" fmla="*/ 179109 w 518474"/>
              <a:gd name="connsiteY5" fmla="*/ 405352 h 613195"/>
              <a:gd name="connsiteX6" fmla="*/ 207389 w 518474"/>
              <a:gd name="connsiteY6" fmla="*/ 461913 h 613195"/>
              <a:gd name="connsiteX7" fmla="*/ 216816 w 518474"/>
              <a:gd name="connsiteY7" fmla="*/ 490194 h 613195"/>
              <a:gd name="connsiteX8" fmla="*/ 263950 w 518474"/>
              <a:gd name="connsiteY8" fmla="*/ 546755 h 613195"/>
              <a:gd name="connsiteX9" fmla="*/ 301657 w 518474"/>
              <a:gd name="connsiteY9" fmla="*/ 612742 h 613195"/>
              <a:gd name="connsiteX10" fmla="*/ 348791 w 518474"/>
              <a:gd name="connsiteY10" fmla="*/ 546755 h 613195"/>
              <a:gd name="connsiteX11" fmla="*/ 443059 w 518474"/>
              <a:gd name="connsiteY11" fmla="*/ 320511 h 613195"/>
              <a:gd name="connsiteX12" fmla="*/ 452486 w 518474"/>
              <a:gd name="connsiteY12" fmla="*/ 292231 h 613195"/>
              <a:gd name="connsiteX13" fmla="*/ 471340 w 518474"/>
              <a:gd name="connsiteY13" fmla="*/ 207390 h 613195"/>
              <a:gd name="connsiteX14" fmla="*/ 490193 w 518474"/>
              <a:gd name="connsiteY14" fmla="*/ 122548 h 613195"/>
              <a:gd name="connsiteX15" fmla="*/ 499620 w 518474"/>
              <a:gd name="connsiteY15" fmla="*/ 94268 h 613195"/>
              <a:gd name="connsiteX16" fmla="*/ 509047 w 518474"/>
              <a:gd name="connsiteY16" fmla="*/ 28280 h 613195"/>
              <a:gd name="connsiteX17" fmla="*/ 518474 w 518474"/>
              <a:gd name="connsiteY17" fmla="*/ 0 h 61319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518474" h="613195">
                <a:moveTo>
                  <a:pt x="0" y="216816"/>
                </a:moveTo>
                <a:cubicBezTo>
                  <a:pt x="15711" y="219958"/>
                  <a:pt x="32132" y="220617"/>
                  <a:pt x="47134" y="226243"/>
                </a:cubicBezTo>
                <a:cubicBezTo>
                  <a:pt x="57742" y="230221"/>
                  <a:pt x="67835" y="236676"/>
                  <a:pt x="75414" y="245097"/>
                </a:cubicBezTo>
                <a:cubicBezTo>
                  <a:pt x="96435" y="268453"/>
                  <a:pt x="114983" y="294079"/>
                  <a:pt x="131975" y="320511"/>
                </a:cubicBezTo>
                <a:cubicBezTo>
                  <a:pt x="143374" y="338242"/>
                  <a:pt x="150018" y="358646"/>
                  <a:pt x="160255" y="377072"/>
                </a:cubicBezTo>
                <a:cubicBezTo>
                  <a:pt x="165757" y="386976"/>
                  <a:pt x="172824" y="395925"/>
                  <a:pt x="179109" y="405352"/>
                </a:cubicBezTo>
                <a:cubicBezTo>
                  <a:pt x="202804" y="476438"/>
                  <a:pt x="170841" y="388816"/>
                  <a:pt x="207389" y="461913"/>
                </a:cubicBezTo>
                <a:cubicBezTo>
                  <a:pt x="211833" y="470801"/>
                  <a:pt x="212372" y="481306"/>
                  <a:pt x="216816" y="490194"/>
                </a:cubicBezTo>
                <a:cubicBezTo>
                  <a:pt x="229939" y="516440"/>
                  <a:pt x="243104" y="525909"/>
                  <a:pt x="263950" y="546755"/>
                </a:cubicBezTo>
                <a:cubicBezTo>
                  <a:pt x="267383" y="557054"/>
                  <a:pt x="284748" y="619083"/>
                  <a:pt x="301657" y="612742"/>
                </a:cubicBezTo>
                <a:cubicBezTo>
                  <a:pt x="326967" y="603251"/>
                  <a:pt x="337018" y="571087"/>
                  <a:pt x="348791" y="546755"/>
                </a:cubicBezTo>
                <a:cubicBezTo>
                  <a:pt x="384376" y="473213"/>
                  <a:pt x="417223" y="398017"/>
                  <a:pt x="443059" y="320511"/>
                </a:cubicBezTo>
                <a:cubicBezTo>
                  <a:pt x="446201" y="311084"/>
                  <a:pt x="450076" y="301871"/>
                  <a:pt x="452486" y="292231"/>
                </a:cubicBezTo>
                <a:cubicBezTo>
                  <a:pt x="459512" y="264126"/>
                  <a:pt x="465270" y="235717"/>
                  <a:pt x="471340" y="207390"/>
                </a:cubicBezTo>
                <a:cubicBezTo>
                  <a:pt x="479667" y="168530"/>
                  <a:pt x="479825" y="158836"/>
                  <a:pt x="490193" y="122548"/>
                </a:cubicBezTo>
                <a:cubicBezTo>
                  <a:pt x="492923" y="112994"/>
                  <a:pt x="496478" y="103695"/>
                  <a:pt x="499620" y="94268"/>
                </a:cubicBezTo>
                <a:cubicBezTo>
                  <a:pt x="502762" y="72272"/>
                  <a:pt x="504689" y="50068"/>
                  <a:pt x="509047" y="28280"/>
                </a:cubicBezTo>
                <a:cubicBezTo>
                  <a:pt x="510996" y="18536"/>
                  <a:pt x="518474" y="0"/>
                  <a:pt x="518474" y="0"/>
                </a:cubicBezTo>
              </a:path>
            </a:pathLst>
          </a:custGeom>
          <a:noFill/>
          <a:ln w="76200">
            <a:solidFill>
              <a:srgbClr val="00B050"/>
            </a:solidFill>
          </a:ln>
          <a:effectLst>
            <a:reflection blurRad="6350" stA="52000" endA="300" endPos="35000" dir="5400000" sy="-100000" algn="bl" rotWithShape="0"/>
          </a:effectLst>
          <a:scene3d>
            <a:camera prst="isometricOffAxis1Right"/>
            <a:lightRig rig="threePt" dir="t"/>
          </a:scene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5791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circle(in)">
                                      <p:cBhvr>
                                        <p:cTn id="7" dur="2000"/>
                                        <p:tgtEl>
                                          <p:spTgt spid="9"/>
                                        </p:tgtEl>
                                      </p:cBhvr>
                                    </p:animEffect>
                                  </p:childTnLst>
                                </p:cTn>
                              </p:par>
                              <p:par>
                                <p:cTn id="8" presetID="6" presetClass="entr" presetSubtype="16" fill="hold" grpId="0" nodeType="withEffect">
                                  <p:stCondLst>
                                    <p:cond delay="0"/>
                                  </p:stCondLst>
                                  <p:childTnLst>
                                    <p:set>
                                      <p:cBhvr>
                                        <p:cTn id="9" dur="1" fill="hold">
                                          <p:stCondLst>
                                            <p:cond delay="0"/>
                                          </p:stCondLst>
                                        </p:cTn>
                                        <p:tgtEl>
                                          <p:spTgt spid="10"/>
                                        </p:tgtEl>
                                        <p:attrNameLst>
                                          <p:attrName>style.visibility</p:attrName>
                                        </p:attrNameLst>
                                      </p:cBhvr>
                                      <p:to>
                                        <p:strVal val="visible"/>
                                      </p:to>
                                    </p:set>
                                    <p:animEffect transition="in" filter="circle(in)">
                                      <p:cBhvr>
                                        <p:cTn id="10" dur="2000"/>
                                        <p:tgtEl>
                                          <p:spTgt spid="10"/>
                                        </p:tgtEl>
                                      </p:cBhvr>
                                    </p:animEffect>
                                  </p:childTnLst>
                                </p:cTn>
                              </p:par>
                              <p:par>
                                <p:cTn id="11" presetID="6" presetClass="entr" presetSubtype="16" fill="hold" grpId="0" nodeType="withEffect">
                                  <p:stCondLst>
                                    <p:cond delay="0"/>
                                  </p:stCondLst>
                                  <p:childTnLst>
                                    <p:set>
                                      <p:cBhvr>
                                        <p:cTn id="12" dur="1" fill="hold">
                                          <p:stCondLst>
                                            <p:cond delay="0"/>
                                          </p:stCondLst>
                                        </p:cTn>
                                        <p:tgtEl>
                                          <p:spTgt spid="11"/>
                                        </p:tgtEl>
                                        <p:attrNameLst>
                                          <p:attrName>style.visibility</p:attrName>
                                        </p:attrNameLst>
                                      </p:cBhvr>
                                      <p:to>
                                        <p:strVal val="visible"/>
                                      </p:to>
                                    </p:set>
                                    <p:animEffect transition="in" filter="circle(in)">
                                      <p:cBhvr>
                                        <p:cTn id="13" dur="2000"/>
                                        <p:tgtEl>
                                          <p:spTgt spid="11"/>
                                        </p:tgtEl>
                                      </p:cBhvr>
                                    </p:animEffect>
                                  </p:childTnLst>
                                </p:cTn>
                              </p:par>
                              <p:par>
                                <p:cTn id="14" presetID="6" presetClass="entr" presetSubtype="16" fill="hold" grpId="0" nodeType="withEffect">
                                  <p:stCondLst>
                                    <p:cond delay="0"/>
                                  </p:stCondLst>
                                  <p:childTnLst>
                                    <p:set>
                                      <p:cBhvr>
                                        <p:cTn id="15" dur="1" fill="hold">
                                          <p:stCondLst>
                                            <p:cond delay="0"/>
                                          </p:stCondLst>
                                        </p:cTn>
                                        <p:tgtEl>
                                          <p:spTgt spid="12"/>
                                        </p:tgtEl>
                                        <p:attrNameLst>
                                          <p:attrName>style.visibility</p:attrName>
                                        </p:attrNameLst>
                                      </p:cBhvr>
                                      <p:to>
                                        <p:strVal val="visible"/>
                                      </p:to>
                                    </p:set>
                                    <p:animEffect transition="in" filter="circle(in)">
                                      <p:cBhvr>
                                        <p:cTn id="16" dur="2000"/>
                                        <p:tgtEl>
                                          <p:spTgt spid="12"/>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repeatCount="indefinite" fill="hold" grpId="0" nodeType="clickEffect">
                                  <p:stCondLst>
                                    <p:cond delay="0"/>
                                  </p:stCondLst>
                                  <p:endCondLst>
                                    <p:cond evt="onNext" delay="0">
                                      <p:tgtEl>
                                        <p:sldTgt/>
                                      </p:tgtEl>
                                    </p:cond>
                                  </p:endCondLst>
                                  <p:childTnLst>
                                    <p:set>
                                      <p:cBhvr>
                                        <p:cTn id="20" dur="1" fill="hold">
                                          <p:stCondLst>
                                            <p:cond delay="0"/>
                                          </p:stCondLst>
                                        </p:cTn>
                                        <p:tgtEl>
                                          <p:spTgt spid="24"/>
                                        </p:tgtEl>
                                        <p:attrNameLst>
                                          <p:attrName>style.visibility</p:attrName>
                                        </p:attrNameLst>
                                      </p:cBhvr>
                                      <p:to>
                                        <p:strVal val="visible"/>
                                      </p:to>
                                    </p:set>
                                    <p:anim calcmode="lin" valueType="num">
                                      <p:cBhvr>
                                        <p:cTn id="21" dur="500" fill="hold"/>
                                        <p:tgtEl>
                                          <p:spTgt spid="24"/>
                                        </p:tgtEl>
                                        <p:attrNameLst>
                                          <p:attrName>ppt_w</p:attrName>
                                        </p:attrNameLst>
                                      </p:cBhvr>
                                      <p:tavLst>
                                        <p:tav tm="0">
                                          <p:val>
                                            <p:fltVal val="0"/>
                                          </p:val>
                                        </p:tav>
                                        <p:tav tm="100000">
                                          <p:val>
                                            <p:strVal val="#ppt_w"/>
                                          </p:val>
                                        </p:tav>
                                      </p:tavLst>
                                    </p:anim>
                                    <p:anim calcmode="lin" valueType="num">
                                      <p:cBhvr>
                                        <p:cTn id="22" dur="500" fill="hold"/>
                                        <p:tgtEl>
                                          <p:spTgt spid="24"/>
                                        </p:tgtEl>
                                        <p:attrNameLst>
                                          <p:attrName>ppt_h</p:attrName>
                                        </p:attrNameLst>
                                      </p:cBhvr>
                                      <p:tavLst>
                                        <p:tav tm="0">
                                          <p:val>
                                            <p:fltVal val="0"/>
                                          </p:val>
                                        </p:tav>
                                        <p:tav tm="100000">
                                          <p:val>
                                            <p:strVal val="#ppt_h"/>
                                          </p:val>
                                        </p:tav>
                                      </p:tavLst>
                                    </p:anim>
                                    <p:animEffect transition="in" filter="fade">
                                      <p:cBhvr>
                                        <p:cTn id="23" dur="500"/>
                                        <p:tgtEl>
                                          <p:spTgt spid="24"/>
                                        </p:tgtEl>
                                      </p:cBhvr>
                                    </p:animEffect>
                                  </p:childTnLst>
                                  <p:subTnLst>
                                    <p:audio>
                                      <p:cMediaNode>
                                        <p:cTn display="0" masterRel="sameClick">
                                          <p:stCondLst>
                                            <p:cond evt="begin" delay="0">
                                              <p:tn val="19"/>
                                            </p:cond>
                                          </p:stCondLst>
                                          <p:endCondLst>
                                            <p:cond evt="onStopAudio" delay="0">
                                              <p:tgtEl>
                                                <p:sldTgt/>
                                              </p:tgtEl>
                                            </p:cond>
                                          </p:endCondLst>
                                        </p:cTn>
                                        <p:tgtEl>
                                          <p:sndTgt r:embed="rId2" name="applause.wav"/>
                                        </p:tgtEl>
                                      </p:cMediaNode>
                                    </p:audio>
                                  </p:subTnLst>
                                </p:cTn>
                              </p:par>
                              <p:par>
                                <p:cTn id="24" presetID="53" presetClass="entr" presetSubtype="16" repeatCount="indefinite" fill="hold" grpId="0" nodeType="withEffect">
                                  <p:stCondLst>
                                    <p:cond delay="0"/>
                                  </p:stCondLst>
                                  <p:endCondLst>
                                    <p:cond evt="onNext" delay="0">
                                      <p:tgtEl>
                                        <p:sldTgt/>
                                      </p:tgtEl>
                                    </p:cond>
                                  </p:endCondLst>
                                  <p:childTnLst>
                                    <p:set>
                                      <p:cBhvr>
                                        <p:cTn id="25" dur="1" fill="hold">
                                          <p:stCondLst>
                                            <p:cond delay="0"/>
                                          </p:stCondLst>
                                        </p:cTn>
                                        <p:tgtEl>
                                          <p:spTgt spid="25"/>
                                        </p:tgtEl>
                                        <p:attrNameLst>
                                          <p:attrName>style.visibility</p:attrName>
                                        </p:attrNameLst>
                                      </p:cBhvr>
                                      <p:to>
                                        <p:strVal val="visible"/>
                                      </p:to>
                                    </p:set>
                                    <p:anim calcmode="lin" valueType="num">
                                      <p:cBhvr>
                                        <p:cTn id="26" dur="500" fill="hold"/>
                                        <p:tgtEl>
                                          <p:spTgt spid="25"/>
                                        </p:tgtEl>
                                        <p:attrNameLst>
                                          <p:attrName>ppt_w</p:attrName>
                                        </p:attrNameLst>
                                      </p:cBhvr>
                                      <p:tavLst>
                                        <p:tav tm="0">
                                          <p:val>
                                            <p:fltVal val="0"/>
                                          </p:val>
                                        </p:tav>
                                        <p:tav tm="100000">
                                          <p:val>
                                            <p:strVal val="#ppt_w"/>
                                          </p:val>
                                        </p:tav>
                                      </p:tavLst>
                                    </p:anim>
                                    <p:anim calcmode="lin" valueType="num">
                                      <p:cBhvr>
                                        <p:cTn id="27" dur="500" fill="hold"/>
                                        <p:tgtEl>
                                          <p:spTgt spid="25"/>
                                        </p:tgtEl>
                                        <p:attrNameLst>
                                          <p:attrName>ppt_h</p:attrName>
                                        </p:attrNameLst>
                                      </p:cBhvr>
                                      <p:tavLst>
                                        <p:tav tm="0">
                                          <p:val>
                                            <p:fltVal val="0"/>
                                          </p:val>
                                        </p:tav>
                                        <p:tav tm="100000">
                                          <p:val>
                                            <p:strVal val="#ppt_h"/>
                                          </p:val>
                                        </p:tav>
                                      </p:tavLst>
                                    </p:anim>
                                    <p:animEffect transition="in" filter="fade">
                                      <p:cBhvr>
                                        <p:cTn id="28" dur="500"/>
                                        <p:tgtEl>
                                          <p:spTgt spid="25"/>
                                        </p:tgtEl>
                                      </p:cBhvr>
                                    </p:animEffect>
                                  </p:childTnLst>
                                  <p:subTnLst>
                                    <p:audio>
                                      <p:cMediaNode>
                                        <p:cTn display="0" masterRel="sameClick">
                                          <p:stCondLst>
                                            <p:cond evt="begin" delay="0">
                                              <p:tn val="24"/>
                                            </p:cond>
                                          </p:stCondLst>
                                          <p:endCondLst>
                                            <p:cond evt="onStopAudio" delay="0">
                                              <p:tgtEl>
                                                <p:sldTgt/>
                                              </p:tgtEl>
                                            </p:cond>
                                          </p:endCondLst>
                                        </p:cTn>
                                        <p:tgtEl>
                                          <p:sndTgt r:embed="rId2" name="applause.wav"/>
                                        </p:tgtEl>
                                      </p:cMediaNode>
                                    </p:audio>
                                  </p:subTnLst>
                                </p:cTn>
                              </p:par>
                              <p:par>
                                <p:cTn id="29" presetID="53" presetClass="entr" presetSubtype="16" repeatCount="indefinite" fill="hold" grpId="0" nodeType="withEffect">
                                  <p:stCondLst>
                                    <p:cond delay="0"/>
                                  </p:stCondLst>
                                  <p:endCondLst>
                                    <p:cond evt="onNext" delay="0">
                                      <p:tgtEl>
                                        <p:sldTgt/>
                                      </p:tgtEl>
                                    </p:cond>
                                  </p:endCondLst>
                                  <p:childTnLst>
                                    <p:set>
                                      <p:cBhvr>
                                        <p:cTn id="30" dur="1" fill="hold">
                                          <p:stCondLst>
                                            <p:cond delay="0"/>
                                          </p:stCondLst>
                                        </p:cTn>
                                        <p:tgtEl>
                                          <p:spTgt spid="23"/>
                                        </p:tgtEl>
                                        <p:attrNameLst>
                                          <p:attrName>style.visibility</p:attrName>
                                        </p:attrNameLst>
                                      </p:cBhvr>
                                      <p:to>
                                        <p:strVal val="visible"/>
                                      </p:to>
                                    </p:set>
                                    <p:anim calcmode="lin" valueType="num">
                                      <p:cBhvr>
                                        <p:cTn id="31" dur="500" fill="hold"/>
                                        <p:tgtEl>
                                          <p:spTgt spid="23"/>
                                        </p:tgtEl>
                                        <p:attrNameLst>
                                          <p:attrName>ppt_w</p:attrName>
                                        </p:attrNameLst>
                                      </p:cBhvr>
                                      <p:tavLst>
                                        <p:tav tm="0">
                                          <p:val>
                                            <p:fltVal val="0"/>
                                          </p:val>
                                        </p:tav>
                                        <p:tav tm="100000">
                                          <p:val>
                                            <p:strVal val="#ppt_w"/>
                                          </p:val>
                                        </p:tav>
                                      </p:tavLst>
                                    </p:anim>
                                    <p:anim calcmode="lin" valueType="num">
                                      <p:cBhvr>
                                        <p:cTn id="32" dur="500" fill="hold"/>
                                        <p:tgtEl>
                                          <p:spTgt spid="23"/>
                                        </p:tgtEl>
                                        <p:attrNameLst>
                                          <p:attrName>ppt_h</p:attrName>
                                        </p:attrNameLst>
                                      </p:cBhvr>
                                      <p:tavLst>
                                        <p:tav tm="0">
                                          <p:val>
                                            <p:fltVal val="0"/>
                                          </p:val>
                                        </p:tav>
                                        <p:tav tm="100000">
                                          <p:val>
                                            <p:strVal val="#ppt_h"/>
                                          </p:val>
                                        </p:tav>
                                      </p:tavLst>
                                    </p:anim>
                                    <p:animEffect transition="in" filter="fade">
                                      <p:cBhvr>
                                        <p:cTn id="33" dur="500"/>
                                        <p:tgtEl>
                                          <p:spTgt spid="23"/>
                                        </p:tgtEl>
                                      </p:cBhvr>
                                    </p:animEffect>
                                  </p:childTnLst>
                                  <p:subTnLst>
                                    <p:audio>
                                      <p:cMediaNode>
                                        <p:cTn display="0" masterRel="sameClick">
                                          <p:stCondLst>
                                            <p:cond evt="begin" delay="0">
                                              <p:tn val="29"/>
                                            </p:cond>
                                          </p:stCondLst>
                                          <p:endCondLst>
                                            <p:cond evt="onStopAudio" delay="0">
                                              <p:tgtEl>
                                                <p:sldTgt/>
                                              </p:tgtEl>
                                            </p:cond>
                                          </p:endCondLst>
                                        </p:cTn>
                                        <p:tgtEl>
                                          <p:sndTgt r:embed="rId2" name="applause.wav"/>
                                        </p:tgtEl>
                                      </p:cMediaNode>
                                    </p:audio>
                                  </p:subTnLst>
                                </p:cTn>
                              </p:par>
                              <p:par>
                                <p:cTn id="34" presetID="53" presetClass="entr" presetSubtype="16" repeatCount="indefinite" fill="hold" grpId="0" nodeType="withEffect">
                                  <p:stCondLst>
                                    <p:cond delay="0"/>
                                  </p:stCondLst>
                                  <p:endCondLst>
                                    <p:cond evt="onNext" delay="0">
                                      <p:tgtEl>
                                        <p:sldTgt/>
                                      </p:tgtEl>
                                    </p:cond>
                                  </p:endCondLst>
                                  <p:childTnLst>
                                    <p:set>
                                      <p:cBhvr>
                                        <p:cTn id="35" dur="1" fill="hold">
                                          <p:stCondLst>
                                            <p:cond delay="0"/>
                                          </p:stCondLst>
                                        </p:cTn>
                                        <p:tgtEl>
                                          <p:spTgt spid="22"/>
                                        </p:tgtEl>
                                        <p:attrNameLst>
                                          <p:attrName>style.visibility</p:attrName>
                                        </p:attrNameLst>
                                      </p:cBhvr>
                                      <p:to>
                                        <p:strVal val="visible"/>
                                      </p:to>
                                    </p:set>
                                    <p:anim calcmode="lin" valueType="num">
                                      <p:cBhvr>
                                        <p:cTn id="36" dur="500" fill="hold"/>
                                        <p:tgtEl>
                                          <p:spTgt spid="22"/>
                                        </p:tgtEl>
                                        <p:attrNameLst>
                                          <p:attrName>ppt_w</p:attrName>
                                        </p:attrNameLst>
                                      </p:cBhvr>
                                      <p:tavLst>
                                        <p:tav tm="0">
                                          <p:val>
                                            <p:fltVal val="0"/>
                                          </p:val>
                                        </p:tav>
                                        <p:tav tm="100000">
                                          <p:val>
                                            <p:strVal val="#ppt_w"/>
                                          </p:val>
                                        </p:tav>
                                      </p:tavLst>
                                    </p:anim>
                                    <p:anim calcmode="lin" valueType="num">
                                      <p:cBhvr>
                                        <p:cTn id="37" dur="500" fill="hold"/>
                                        <p:tgtEl>
                                          <p:spTgt spid="22"/>
                                        </p:tgtEl>
                                        <p:attrNameLst>
                                          <p:attrName>ppt_h</p:attrName>
                                        </p:attrNameLst>
                                      </p:cBhvr>
                                      <p:tavLst>
                                        <p:tav tm="0">
                                          <p:val>
                                            <p:fltVal val="0"/>
                                          </p:val>
                                        </p:tav>
                                        <p:tav tm="100000">
                                          <p:val>
                                            <p:strVal val="#ppt_h"/>
                                          </p:val>
                                        </p:tav>
                                      </p:tavLst>
                                    </p:anim>
                                    <p:animEffect transition="in" filter="fade">
                                      <p:cBhvr>
                                        <p:cTn id="38" dur="500"/>
                                        <p:tgtEl>
                                          <p:spTgt spid="22"/>
                                        </p:tgtEl>
                                      </p:cBhvr>
                                    </p:animEffect>
                                  </p:childTnLst>
                                  <p:subTnLst>
                                    <p:audio>
                                      <p:cMediaNode>
                                        <p:cTn display="0" masterRel="sameClick">
                                          <p:stCondLst>
                                            <p:cond evt="begin" delay="0">
                                              <p:tn val="34"/>
                                            </p:cond>
                                          </p:stCondLst>
                                          <p:endCondLst>
                                            <p:cond evt="onStopAudio" delay="0">
                                              <p:tgtEl>
                                                <p:sldTgt/>
                                              </p:tgtEl>
                                            </p:cond>
                                          </p:endCondLst>
                                        </p:cTn>
                                        <p:tgtEl>
                                          <p:sndTgt r:embed="rId2" name="applause.wav"/>
                                        </p:tgtEl>
                                      </p:cMediaNode>
                                    </p:audio>
                                  </p:sub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26"/>
                                        </p:tgtEl>
                                        <p:attrNameLst>
                                          <p:attrName>style.visibility</p:attrName>
                                        </p:attrNameLst>
                                      </p:cBhvr>
                                      <p:to>
                                        <p:strVal val="visible"/>
                                      </p:to>
                                    </p:set>
                                    <p:anim calcmode="lin" valueType="num">
                                      <p:cBhvr additive="base">
                                        <p:cTn id="43" dur="500" fill="hold"/>
                                        <p:tgtEl>
                                          <p:spTgt spid="26"/>
                                        </p:tgtEl>
                                        <p:attrNameLst>
                                          <p:attrName>ppt_x</p:attrName>
                                        </p:attrNameLst>
                                      </p:cBhvr>
                                      <p:tavLst>
                                        <p:tav tm="0">
                                          <p:val>
                                            <p:strVal val="#ppt_x"/>
                                          </p:val>
                                        </p:tav>
                                        <p:tav tm="100000">
                                          <p:val>
                                            <p:strVal val="#ppt_x"/>
                                          </p:val>
                                        </p:tav>
                                      </p:tavLst>
                                    </p:anim>
                                    <p:anim calcmode="lin" valueType="num">
                                      <p:cBhvr additive="base">
                                        <p:cTn id="44" dur="500" fill="hold"/>
                                        <p:tgtEl>
                                          <p:spTgt spid="26"/>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29"/>
                                        </p:tgtEl>
                                        <p:attrNameLst>
                                          <p:attrName>style.visibility</p:attrName>
                                        </p:attrNameLst>
                                      </p:cBhvr>
                                      <p:to>
                                        <p:strVal val="visible"/>
                                      </p:to>
                                    </p:set>
                                    <p:anim calcmode="lin" valueType="num">
                                      <p:cBhvr additive="base">
                                        <p:cTn id="47" dur="500" fill="hold"/>
                                        <p:tgtEl>
                                          <p:spTgt spid="29"/>
                                        </p:tgtEl>
                                        <p:attrNameLst>
                                          <p:attrName>ppt_x</p:attrName>
                                        </p:attrNameLst>
                                      </p:cBhvr>
                                      <p:tavLst>
                                        <p:tav tm="0">
                                          <p:val>
                                            <p:strVal val="#ppt_x"/>
                                          </p:val>
                                        </p:tav>
                                        <p:tav tm="100000">
                                          <p:val>
                                            <p:strVal val="#ppt_x"/>
                                          </p:val>
                                        </p:tav>
                                      </p:tavLst>
                                    </p:anim>
                                    <p:anim calcmode="lin" valueType="num">
                                      <p:cBhvr additive="base">
                                        <p:cTn id="48" dur="500" fill="hold"/>
                                        <p:tgtEl>
                                          <p:spTgt spid="29"/>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0"/>
                                        </p:tgtEl>
                                        <p:attrNameLst>
                                          <p:attrName>style.visibility</p:attrName>
                                        </p:attrNameLst>
                                      </p:cBhvr>
                                      <p:to>
                                        <p:strVal val="visible"/>
                                      </p:to>
                                    </p:set>
                                    <p:anim calcmode="lin" valueType="num">
                                      <p:cBhvr additive="base">
                                        <p:cTn id="51" dur="500" fill="hold"/>
                                        <p:tgtEl>
                                          <p:spTgt spid="30"/>
                                        </p:tgtEl>
                                        <p:attrNameLst>
                                          <p:attrName>ppt_x</p:attrName>
                                        </p:attrNameLst>
                                      </p:cBhvr>
                                      <p:tavLst>
                                        <p:tav tm="0">
                                          <p:val>
                                            <p:strVal val="#ppt_x"/>
                                          </p:val>
                                        </p:tav>
                                        <p:tav tm="100000">
                                          <p:val>
                                            <p:strVal val="#ppt_x"/>
                                          </p:val>
                                        </p:tav>
                                      </p:tavLst>
                                    </p:anim>
                                    <p:anim calcmode="lin" valueType="num">
                                      <p:cBhvr additive="base">
                                        <p:cTn id="52" dur="500" fill="hold"/>
                                        <p:tgtEl>
                                          <p:spTgt spid="30"/>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1"/>
                                        </p:tgtEl>
                                        <p:attrNameLst>
                                          <p:attrName>style.visibility</p:attrName>
                                        </p:attrNameLst>
                                      </p:cBhvr>
                                      <p:to>
                                        <p:strVal val="visible"/>
                                      </p:to>
                                    </p:set>
                                    <p:anim calcmode="lin" valueType="num">
                                      <p:cBhvr additive="base">
                                        <p:cTn id="55" dur="500" fill="hold"/>
                                        <p:tgtEl>
                                          <p:spTgt spid="31"/>
                                        </p:tgtEl>
                                        <p:attrNameLst>
                                          <p:attrName>ppt_x</p:attrName>
                                        </p:attrNameLst>
                                      </p:cBhvr>
                                      <p:tavLst>
                                        <p:tav tm="0">
                                          <p:val>
                                            <p:strVal val="#ppt_x"/>
                                          </p:val>
                                        </p:tav>
                                        <p:tav tm="100000">
                                          <p:val>
                                            <p:strVal val="#ppt_x"/>
                                          </p:val>
                                        </p:tav>
                                      </p:tavLst>
                                    </p:anim>
                                    <p:anim calcmode="lin" valueType="num">
                                      <p:cBhvr additive="base">
                                        <p:cTn id="56" dur="500" fill="hold"/>
                                        <p:tgtEl>
                                          <p:spTgt spid="31"/>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1" presetClass="entr" presetSubtype="1" repeatCount="3000" fill="hold" grpId="0" nodeType="clickEffect">
                                  <p:stCondLst>
                                    <p:cond delay="0"/>
                                  </p:stCondLst>
                                  <p:childTnLst>
                                    <p:set>
                                      <p:cBhvr>
                                        <p:cTn id="60" dur="1" fill="hold">
                                          <p:stCondLst>
                                            <p:cond delay="0"/>
                                          </p:stCondLst>
                                        </p:cTn>
                                        <p:tgtEl>
                                          <p:spTgt spid="32"/>
                                        </p:tgtEl>
                                        <p:attrNameLst>
                                          <p:attrName>style.visibility</p:attrName>
                                        </p:attrNameLst>
                                      </p:cBhvr>
                                      <p:to>
                                        <p:strVal val="visible"/>
                                      </p:to>
                                    </p:set>
                                    <p:animEffect transition="in" filter="wheel(1)">
                                      <p:cBhvr>
                                        <p:cTn id="61" dur="2000"/>
                                        <p:tgtEl>
                                          <p:spTgt spid="32"/>
                                        </p:tgtEl>
                                      </p:cBhvr>
                                    </p:animEffect>
                                  </p:childTnLst>
                                  <p:subTnLst>
                                    <p:set>
                                      <p:cBhvr override="childStyle">
                                        <p:cTn dur="1" fill="hold" display="0" masterRel="nextClick" afterEffect="1"/>
                                        <p:tgtEl>
                                          <p:spTgt spid="32"/>
                                        </p:tgtEl>
                                        <p:attrNameLst>
                                          <p:attrName>style.visibility</p:attrName>
                                        </p:attrNameLst>
                                      </p:cBhvr>
                                      <p:to>
                                        <p:strVal val="hidden"/>
                                      </p:to>
                                    </p:set>
                                    <p:audio>
                                      <p:cMediaNode>
                                        <p:cTn display="0" masterRel="sameClick">
                                          <p:stCondLst>
                                            <p:cond evt="begin" delay="0">
                                              <p:tn val="59"/>
                                            </p:cond>
                                          </p:stCondLst>
                                          <p:endCondLst>
                                            <p:cond evt="onStopAudio" delay="0">
                                              <p:tgtEl>
                                                <p:sldTgt/>
                                              </p:tgtEl>
                                            </p:cond>
                                          </p:endCondLst>
                                        </p:cTn>
                                        <p:tgtEl>
                                          <p:sndTgt r:embed="rId2" name="applause.wav"/>
                                        </p:tgtEl>
                                      </p:cMediaNode>
                                    </p:audio>
                                  </p:subTnLst>
                                </p:cTn>
                              </p:par>
                              <p:par>
                                <p:cTn id="62" presetID="21" presetClass="entr" presetSubtype="1" repeatCount="3000" fill="hold" grpId="0" nodeType="withEffect">
                                  <p:stCondLst>
                                    <p:cond delay="0"/>
                                  </p:stCondLst>
                                  <p:childTnLst>
                                    <p:set>
                                      <p:cBhvr>
                                        <p:cTn id="63" dur="1" fill="hold">
                                          <p:stCondLst>
                                            <p:cond delay="0"/>
                                          </p:stCondLst>
                                        </p:cTn>
                                        <p:tgtEl>
                                          <p:spTgt spid="35"/>
                                        </p:tgtEl>
                                        <p:attrNameLst>
                                          <p:attrName>style.visibility</p:attrName>
                                        </p:attrNameLst>
                                      </p:cBhvr>
                                      <p:to>
                                        <p:strVal val="visible"/>
                                      </p:to>
                                    </p:set>
                                    <p:animEffect transition="in" filter="wheel(1)">
                                      <p:cBhvr>
                                        <p:cTn id="64" dur="20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audio>
                                      <p:cMediaNode>
                                        <p:cTn display="0" masterRel="sameClick">
                                          <p:stCondLst>
                                            <p:cond evt="begin" delay="0">
                                              <p:tn val="62"/>
                                            </p:cond>
                                          </p:stCondLst>
                                          <p:endCondLst>
                                            <p:cond evt="onStopAudio" delay="0">
                                              <p:tgtEl>
                                                <p:sldTgt/>
                                              </p:tgtEl>
                                            </p:cond>
                                          </p:endCondLst>
                                        </p:cTn>
                                        <p:tgtEl>
                                          <p:sndTgt r:embed="rId2" name="applause.wav"/>
                                        </p:tgtEl>
                                      </p:cMediaNode>
                                    </p:audio>
                                  </p:subTnLst>
                                </p:cTn>
                              </p:par>
                              <p:par>
                                <p:cTn id="65" presetID="21" presetClass="entr" presetSubtype="1" repeatCount="3000" fill="hold" grpId="0" nodeType="with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heel(1)">
                                      <p:cBhvr>
                                        <p:cTn id="67" dur="20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audio>
                                      <p:cMediaNode>
                                        <p:cTn display="0" masterRel="sameClick">
                                          <p:stCondLst>
                                            <p:cond evt="begin" delay="0">
                                              <p:tn val="65"/>
                                            </p:cond>
                                          </p:stCondLst>
                                          <p:endCondLst>
                                            <p:cond evt="onStopAudio" delay="0">
                                              <p:tgtEl>
                                                <p:sldTgt/>
                                              </p:tgtEl>
                                            </p:cond>
                                          </p:endCondLst>
                                        </p:cTn>
                                        <p:tgtEl>
                                          <p:sndTgt r:embed="rId2" name="applause.wav"/>
                                        </p:tgtEl>
                                      </p:cMediaNode>
                                    </p:audio>
                                  </p:subTnLst>
                                </p:cTn>
                              </p:par>
                              <p:par>
                                <p:cTn id="68" presetID="21" presetClass="entr" presetSubtype="1" repeatCount="3000" fill="hold" grpId="0" nodeType="withEffect">
                                  <p:stCondLst>
                                    <p:cond delay="0"/>
                                  </p:stCondLst>
                                  <p:childTnLst>
                                    <p:set>
                                      <p:cBhvr>
                                        <p:cTn id="69" dur="1" fill="hold">
                                          <p:stCondLst>
                                            <p:cond delay="0"/>
                                          </p:stCondLst>
                                        </p:cTn>
                                        <p:tgtEl>
                                          <p:spTgt spid="36"/>
                                        </p:tgtEl>
                                        <p:attrNameLst>
                                          <p:attrName>style.visibility</p:attrName>
                                        </p:attrNameLst>
                                      </p:cBhvr>
                                      <p:to>
                                        <p:strVal val="visible"/>
                                      </p:to>
                                    </p:set>
                                    <p:animEffect transition="in" filter="wheel(1)">
                                      <p:cBhvr>
                                        <p:cTn id="70" dur="20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audio>
                                      <p:cMediaNode>
                                        <p:cTn display="0" masterRel="sameClick">
                                          <p:stCondLst>
                                            <p:cond evt="begin" delay="0">
                                              <p:tn val="68"/>
                                            </p:cond>
                                          </p:stCondLst>
                                          <p:endCondLst>
                                            <p:cond evt="onStopAudio" delay="0">
                                              <p:tgtEl>
                                                <p:sldTgt/>
                                              </p:tgtEl>
                                            </p:cond>
                                          </p:endCondLst>
                                        </p:cTn>
                                        <p:tgtEl>
                                          <p:sndTgt r:embed="rId2" name="applause.wav"/>
                                        </p:tgtEl>
                                      </p:cMediaNode>
                                    </p:audio>
                                  </p:sub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22" grpId="0" animBg="1"/>
      <p:bldP spid="23" grpId="0" animBg="1"/>
      <p:bldP spid="24" grpId="0" animBg="1"/>
      <p:bldP spid="25" grpId="0" animBg="1"/>
      <p:bldP spid="26" grpId="0" animBg="1"/>
      <p:bldP spid="29" grpId="0" animBg="1"/>
      <p:bldP spid="30" grpId="0" animBg="1"/>
      <p:bldP spid="31" grpId="0" animBg="1"/>
      <p:bldP spid="32" grpId="0" animBg="1"/>
      <p:bldP spid="34" grpId="0" animBg="1"/>
      <p:bldP spid="35" grpId="0" animBg="1"/>
      <p:bldP spid="3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524867" y="556181"/>
            <a:ext cx="3148552" cy="151771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বাড়ীর</a:t>
            </a:r>
            <a:r>
              <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কাজ</a:t>
            </a:r>
            <a:endParaRPr lang="en-US"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39583" y="1893806"/>
            <a:ext cx="4402026" cy="3281510"/>
          </a:xfrm>
          <a:prstGeom prst="rect">
            <a:avLst/>
          </a:prstGeom>
        </p:spPr>
      </p:pic>
      <p:sp>
        <p:nvSpPr>
          <p:cNvPr id="6" name="TextBox 5"/>
          <p:cNvSpPr txBox="1"/>
          <p:nvPr/>
        </p:nvSpPr>
        <p:spPr>
          <a:xfrm>
            <a:off x="3346516" y="5194168"/>
            <a:ext cx="5872898" cy="646331"/>
          </a:xfrm>
          <a:prstGeom prst="rect">
            <a:avLst/>
          </a:prstGeom>
          <a:solidFill>
            <a:schemeClr val="tx1">
              <a:lumMod val="50000"/>
              <a:lumOff val="50000"/>
            </a:schemeClr>
          </a:solidFill>
        </p:spPr>
        <p:txBody>
          <a:bodyPr wrap="square" rtlCol="0">
            <a:spAutoFit/>
          </a:bodyPr>
          <a:lstStyle/>
          <a:p>
            <a:pPr algn="ctr"/>
            <a:r>
              <a:rPr lang="bn-IN" sz="3600" dirty="0" smtClean="0">
                <a:latin typeface="NikoshBAN" panose="02000000000000000000" pitchFamily="2" charset="0"/>
                <a:cs typeface="NikoshBAN" panose="02000000000000000000" pitchFamily="2" charset="0"/>
              </a:rPr>
              <a:t>যাদুর কুফল দিক গুলো লিখে আনবে।  </a:t>
            </a:r>
            <a:endParaRPr lang="en-US" sz="3600" dirty="0">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27246149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ractur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1000" fill="hold"/>
                                        <p:tgtEl>
                                          <p:spTgt spid="6"/>
                                        </p:tgtEl>
                                        <p:attrNameLst>
                                          <p:attrName>ppt_w</p:attrName>
                                        </p:attrNameLst>
                                      </p:cBhvr>
                                      <p:tavLst>
                                        <p:tav tm="0">
                                          <p:val>
                                            <p:fltVal val="0"/>
                                          </p:val>
                                        </p:tav>
                                        <p:tav tm="100000">
                                          <p:val>
                                            <p:strVal val="#ppt_w"/>
                                          </p:val>
                                        </p:tav>
                                      </p:tavLst>
                                    </p:anim>
                                    <p:anim calcmode="lin" valueType="num">
                                      <p:cBhvr>
                                        <p:cTn id="8" dur="1000" fill="hold"/>
                                        <p:tgtEl>
                                          <p:spTgt spid="6"/>
                                        </p:tgtEl>
                                        <p:attrNameLst>
                                          <p:attrName>ppt_h</p:attrName>
                                        </p:attrNameLst>
                                      </p:cBhvr>
                                      <p:tavLst>
                                        <p:tav tm="0">
                                          <p:val>
                                            <p:fltVal val="0"/>
                                          </p:val>
                                        </p:tav>
                                        <p:tav tm="100000">
                                          <p:val>
                                            <p:strVal val="#ppt_h"/>
                                          </p:val>
                                        </p:tav>
                                      </p:tavLst>
                                    </p:anim>
                                    <p:anim calcmode="lin" valueType="num">
                                      <p:cBhvr>
                                        <p:cTn id="9" dur="1000" fill="hold"/>
                                        <p:tgtEl>
                                          <p:spTgt spid="6"/>
                                        </p:tgtEl>
                                        <p:attrNameLst>
                                          <p:attrName>style.rotation</p:attrName>
                                        </p:attrNameLst>
                                      </p:cBhvr>
                                      <p:tavLst>
                                        <p:tav tm="0">
                                          <p:val>
                                            <p:fltVal val="90"/>
                                          </p:val>
                                        </p:tav>
                                        <p:tav tm="100000">
                                          <p:val>
                                            <p:fltVal val="0"/>
                                          </p:val>
                                        </p:tav>
                                      </p:tavLst>
                                    </p:anim>
                                    <p:animEffect transition="in" filter="fade">
                                      <p:cBhvr>
                                        <p:cTn id="10"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Oval 3"/>
          <p:cNvSpPr/>
          <p:nvPr/>
        </p:nvSpPr>
        <p:spPr>
          <a:xfrm>
            <a:off x="4647415" y="94269"/>
            <a:ext cx="2960016" cy="1875934"/>
          </a:xfrm>
          <a:prstGeom prst="ellipse">
            <a:avLst/>
          </a:prstGeom>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6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ধন্যবাদ</a:t>
            </a:r>
            <a:endParaRPr lang="en-US" sz="6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08428" y="1828799"/>
            <a:ext cx="4872561" cy="4872561"/>
          </a:xfrm>
          <a:prstGeom prst="rect">
            <a:avLst/>
          </a:prstGeom>
        </p:spPr>
      </p:pic>
    </p:spTree>
    <p:extLst>
      <p:ext uri="{BB962C8B-B14F-4D97-AF65-F5344CB8AC3E}">
        <p14:creationId xmlns:p14="http://schemas.microsoft.com/office/powerpoint/2010/main" val="3679917022"/>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ertical Scroll 1"/>
          <p:cNvSpPr/>
          <p:nvPr/>
        </p:nvSpPr>
        <p:spPr>
          <a:xfrm>
            <a:off x="0" y="2289176"/>
            <a:ext cx="6213475" cy="4568824"/>
          </a:xfrm>
          <a:prstGeom prst="verticalScroll">
            <a:avLst/>
          </a:prstGeom>
          <a:solidFill>
            <a:schemeClr val="accent1">
              <a:lumMod val="20000"/>
              <a:lumOff val="80000"/>
            </a:schemeClr>
          </a:solidFill>
          <a:ln w="5715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defRPr/>
            </a:pPr>
            <a:r>
              <a:rPr lang="bn-IN" sz="3200" dirty="0">
                <a:solidFill>
                  <a:schemeClr val="tx1"/>
                </a:solidFill>
                <a:latin typeface="NikoshBAN" panose="02000000000000000000" pitchFamily="2" charset="0"/>
                <a:cs typeface="NikoshBAN" panose="02000000000000000000" pitchFamily="2" charset="0"/>
              </a:rPr>
              <a:t>মুহাম্মদ মাহবুবুর রহমান</a:t>
            </a:r>
          </a:p>
          <a:p>
            <a:pPr>
              <a:defRPr/>
            </a:pPr>
            <a:r>
              <a:rPr lang="bn-IN" sz="3200" dirty="0">
                <a:solidFill>
                  <a:schemeClr val="tx1"/>
                </a:solidFill>
                <a:latin typeface="NikoshBAN" panose="02000000000000000000" pitchFamily="2" charset="0"/>
                <a:cs typeface="NikoshBAN" panose="02000000000000000000" pitchFamily="2" charset="0"/>
              </a:rPr>
              <a:t>সহকারী শিক্ষক(কম্পিউটার)</a:t>
            </a:r>
          </a:p>
          <a:p>
            <a:pPr>
              <a:defRPr/>
            </a:pPr>
            <a:r>
              <a:rPr lang="bn-IN" sz="3200" dirty="0">
                <a:solidFill>
                  <a:schemeClr val="tx1"/>
                </a:solidFill>
                <a:latin typeface="NikoshBAN" panose="02000000000000000000" pitchFamily="2" charset="0"/>
                <a:cs typeface="NikoshBAN" panose="02000000000000000000" pitchFamily="2" charset="0"/>
              </a:rPr>
              <a:t>খোচাবাড়ী মোস্তাকিয়া দাখিল মাদরাসা</a:t>
            </a:r>
          </a:p>
          <a:p>
            <a:pPr>
              <a:defRPr/>
            </a:pPr>
            <a:r>
              <a:rPr lang="bn-IN" sz="3200" dirty="0">
                <a:solidFill>
                  <a:schemeClr val="tx1"/>
                </a:solidFill>
                <a:latin typeface="NikoshBAN" panose="02000000000000000000" pitchFamily="2" charset="0"/>
                <a:cs typeface="NikoshBAN" panose="02000000000000000000" pitchFamily="2" charset="0"/>
              </a:rPr>
              <a:t>ফুলবাড়ী, কুড়িগ্রাম।</a:t>
            </a:r>
          </a:p>
          <a:p>
            <a:pPr>
              <a:defRPr/>
            </a:pPr>
            <a:r>
              <a:rPr lang="en-US" sz="2800" dirty="0">
                <a:solidFill>
                  <a:schemeClr val="tx1"/>
                </a:solidFill>
                <a:latin typeface="Times New Roman" panose="02020603050405020304" pitchFamily="18" charset="0"/>
                <a:cs typeface="Times New Roman" panose="02020603050405020304" pitchFamily="18" charset="0"/>
                <a:hlinkClick r:id="rId2"/>
              </a:rPr>
              <a:t>E-mail-mahbubtqi2@gmail.com</a:t>
            </a:r>
            <a:endParaRPr lang="en-US" sz="2800" dirty="0">
              <a:solidFill>
                <a:schemeClr val="tx1"/>
              </a:solidFill>
              <a:latin typeface="Times New Roman" panose="02020603050405020304" pitchFamily="18" charset="0"/>
              <a:cs typeface="Times New Roman" panose="02020603050405020304" pitchFamily="18" charset="0"/>
            </a:endParaRPr>
          </a:p>
          <a:p>
            <a:pPr>
              <a:defRPr/>
            </a:pPr>
            <a:r>
              <a:rPr lang="en-US" sz="2800" dirty="0">
                <a:solidFill>
                  <a:schemeClr val="tx1"/>
                </a:solidFill>
                <a:latin typeface="Times New Roman" panose="02020603050405020304" pitchFamily="18" charset="0"/>
                <a:cs typeface="Times New Roman" panose="02020603050405020304" pitchFamily="18" charset="0"/>
              </a:rPr>
              <a:t>Mobile- 01725637480</a:t>
            </a:r>
            <a:endParaRPr lang="bn-IN" sz="2800" dirty="0">
              <a:solidFill>
                <a:schemeClr val="tx1"/>
              </a:solidFill>
              <a:latin typeface="Times New Roman" panose="02020603050405020304" pitchFamily="18" charset="0"/>
              <a:cs typeface="NikoshBAN" panose="02000000000000000000" pitchFamily="2" charset="0"/>
            </a:endParaRPr>
          </a:p>
        </p:txBody>
      </p:sp>
      <p:sp>
        <p:nvSpPr>
          <p:cNvPr id="4" name="Vertical Scroll 3"/>
          <p:cNvSpPr/>
          <p:nvPr/>
        </p:nvSpPr>
        <p:spPr>
          <a:xfrm flipH="1">
            <a:off x="6242049" y="2289176"/>
            <a:ext cx="5949950" cy="4568824"/>
          </a:xfrm>
          <a:prstGeom prst="verticalScroll">
            <a:avLst/>
          </a:prstGeom>
          <a:solidFill>
            <a:schemeClr val="accent1">
              <a:lumMod val="20000"/>
              <a:lumOff val="80000"/>
            </a:schemeClr>
          </a:solidFill>
          <a:ln w="57150">
            <a:solidFill>
              <a:srgbClr val="FF0000"/>
            </a:solidFill>
          </a:ln>
        </p:spPr>
        <p:style>
          <a:lnRef idx="0">
            <a:schemeClr val="accent5"/>
          </a:lnRef>
          <a:fillRef idx="3">
            <a:schemeClr val="accent5"/>
          </a:fillRef>
          <a:effectRef idx="3">
            <a:schemeClr val="accent5"/>
          </a:effectRef>
          <a:fontRef idx="minor">
            <a:schemeClr val="lt1"/>
          </a:fontRef>
        </p:style>
        <p:txBody>
          <a:bodyPr anchor="ctr"/>
          <a:lstStyle/>
          <a:p>
            <a:pPr>
              <a:defRPr/>
            </a:pPr>
            <a:r>
              <a:rPr lang="bn-IN" sz="3600" dirty="0">
                <a:solidFill>
                  <a:schemeClr val="tx1"/>
                </a:solidFill>
                <a:latin typeface="NikoshBAN" panose="02000000000000000000" pitchFamily="2" charset="0"/>
                <a:cs typeface="NikoshBAN" panose="02000000000000000000" pitchFamily="2" charset="0"/>
              </a:rPr>
              <a:t>শ্রেণী- </a:t>
            </a:r>
            <a:r>
              <a:rPr lang="bn-IN" sz="3600" dirty="0" smtClean="0">
                <a:solidFill>
                  <a:schemeClr val="tx1"/>
                </a:solidFill>
                <a:latin typeface="NikoshBAN" panose="02000000000000000000" pitchFamily="2" charset="0"/>
                <a:cs typeface="NikoshBAN" panose="02000000000000000000" pitchFamily="2" charset="0"/>
              </a:rPr>
              <a:t>নবম</a:t>
            </a:r>
            <a:endParaRPr lang="bn-IN" sz="3600" dirty="0">
              <a:solidFill>
                <a:schemeClr val="tx1"/>
              </a:solidFill>
              <a:latin typeface="NikoshBAN" panose="02000000000000000000" pitchFamily="2" charset="0"/>
              <a:cs typeface="NikoshBAN" panose="02000000000000000000" pitchFamily="2" charset="0"/>
            </a:endParaRPr>
          </a:p>
          <a:p>
            <a:pPr>
              <a:defRPr/>
            </a:pPr>
            <a:r>
              <a:rPr lang="bn-IN" sz="3200" dirty="0">
                <a:solidFill>
                  <a:schemeClr val="tx1"/>
                </a:solidFill>
                <a:latin typeface="NikoshBAN" panose="02000000000000000000" pitchFamily="2" charset="0"/>
                <a:cs typeface="NikoshBAN" panose="02000000000000000000" pitchFamily="2" charset="0"/>
              </a:rPr>
              <a:t>বিষয়- </a:t>
            </a:r>
            <a:r>
              <a:rPr lang="en-US" sz="3200" dirty="0" err="1">
                <a:solidFill>
                  <a:schemeClr val="tx1"/>
                </a:solidFill>
                <a:latin typeface="NikoshBAN" panose="02000000000000000000" pitchFamily="2" charset="0"/>
                <a:cs typeface="NikoshBAN" panose="02000000000000000000" pitchFamily="2" charset="0"/>
              </a:rPr>
              <a:t>কুরান</a:t>
            </a:r>
            <a:r>
              <a:rPr lang="en-US" sz="3200" dirty="0">
                <a:solidFill>
                  <a:schemeClr val="tx1"/>
                </a:solidFill>
                <a:latin typeface="NikoshBAN" panose="02000000000000000000" pitchFamily="2" charset="0"/>
                <a:cs typeface="NikoshBAN" panose="02000000000000000000" pitchFamily="2" charset="0"/>
              </a:rPr>
              <a:t> </a:t>
            </a:r>
            <a:r>
              <a:rPr lang="en-US" sz="3200" dirty="0" err="1" smtClean="0">
                <a:solidFill>
                  <a:schemeClr val="tx1"/>
                </a:solidFill>
                <a:latin typeface="NikoshBAN" panose="02000000000000000000" pitchFamily="2" charset="0"/>
                <a:cs typeface="NikoshBAN" panose="02000000000000000000" pitchFamily="2" charset="0"/>
              </a:rPr>
              <a:t>মাজীদ</a:t>
            </a:r>
            <a:r>
              <a:rPr lang="bn-IN" sz="3200" dirty="0" smtClean="0">
                <a:solidFill>
                  <a:schemeClr val="tx1"/>
                </a:solidFill>
                <a:latin typeface="NikoshBAN" panose="02000000000000000000" pitchFamily="2" charset="0"/>
                <a:cs typeface="NikoshBAN" panose="02000000000000000000" pitchFamily="2" charset="0"/>
              </a:rPr>
              <a:t> ও তাজভিদ</a:t>
            </a:r>
            <a:endParaRPr lang="bn-IN" sz="3200" dirty="0">
              <a:solidFill>
                <a:schemeClr val="tx1"/>
              </a:solidFill>
              <a:latin typeface="NikoshBAN" panose="02000000000000000000" pitchFamily="2" charset="0"/>
              <a:cs typeface="NikoshBAN" panose="02000000000000000000" pitchFamily="2" charset="0"/>
            </a:endParaRPr>
          </a:p>
          <a:p>
            <a:pPr>
              <a:defRPr/>
            </a:pPr>
            <a:r>
              <a:rPr lang="bn-IN" sz="3600" dirty="0">
                <a:solidFill>
                  <a:schemeClr val="tx1"/>
                </a:solidFill>
                <a:latin typeface="NikoshBAN" panose="02000000000000000000" pitchFamily="2" charset="0"/>
                <a:cs typeface="NikoshBAN" panose="02000000000000000000" pitchFamily="2" charset="0"/>
              </a:rPr>
              <a:t>অধ্যায়- </a:t>
            </a:r>
            <a:r>
              <a:rPr lang="bn-IN" sz="3600" dirty="0" smtClean="0">
                <a:solidFill>
                  <a:schemeClr val="tx1"/>
                </a:solidFill>
                <a:latin typeface="NikoshBAN" panose="02000000000000000000" pitchFamily="2" charset="0"/>
                <a:cs typeface="NikoshBAN" panose="02000000000000000000" pitchFamily="2" charset="0"/>
              </a:rPr>
              <a:t>দ্বিতীয়</a:t>
            </a:r>
            <a:endParaRPr lang="bn-IN" sz="3600" dirty="0">
              <a:solidFill>
                <a:schemeClr val="tx1"/>
              </a:solidFill>
              <a:latin typeface="NikoshBAN" panose="02000000000000000000" pitchFamily="2" charset="0"/>
              <a:cs typeface="NikoshBAN" panose="02000000000000000000" pitchFamily="2" charset="0"/>
            </a:endParaRPr>
          </a:p>
          <a:p>
            <a:pPr>
              <a:defRPr/>
            </a:pPr>
            <a:r>
              <a:rPr lang="bn-IN" sz="3600" dirty="0">
                <a:solidFill>
                  <a:schemeClr val="tx1"/>
                </a:solidFill>
                <a:latin typeface="NikoshBAN" panose="02000000000000000000" pitchFamily="2" charset="0"/>
                <a:cs typeface="NikoshBAN" panose="02000000000000000000" pitchFamily="2" charset="0"/>
              </a:rPr>
              <a:t>পাঠ- </a:t>
            </a:r>
            <a:r>
              <a:rPr lang="bn-IN" sz="3600" dirty="0" smtClean="0">
                <a:solidFill>
                  <a:schemeClr val="tx1"/>
                </a:solidFill>
                <a:latin typeface="NikoshBAN" panose="02000000000000000000" pitchFamily="2" charset="0"/>
                <a:cs typeface="NikoshBAN" panose="02000000000000000000" pitchFamily="2" charset="0"/>
              </a:rPr>
              <a:t>২য়</a:t>
            </a:r>
            <a:endParaRPr lang="bn-IN" sz="3600" dirty="0">
              <a:solidFill>
                <a:schemeClr val="tx1"/>
              </a:solidFill>
              <a:latin typeface="NikoshBAN" panose="02000000000000000000" pitchFamily="2" charset="0"/>
              <a:cs typeface="NikoshBAN" panose="02000000000000000000" pitchFamily="2" charset="0"/>
            </a:endParaRPr>
          </a:p>
          <a:p>
            <a:pPr>
              <a:defRPr/>
            </a:pPr>
            <a:r>
              <a:rPr lang="bn-IN" sz="3600" dirty="0">
                <a:solidFill>
                  <a:schemeClr val="tx1"/>
                </a:solidFill>
                <a:latin typeface="NikoshBAN" panose="02000000000000000000" pitchFamily="2" charset="0"/>
                <a:cs typeface="NikoshBAN" panose="02000000000000000000" pitchFamily="2" charset="0"/>
              </a:rPr>
              <a:t>সময়- </a:t>
            </a:r>
            <a:r>
              <a:rPr lang="bn-IN" sz="3600" dirty="0" smtClean="0">
                <a:solidFill>
                  <a:schemeClr val="tx1"/>
                </a:solidFill>
                <a:latin typeface="NikoshBAN" panose="02000000000000000000" pitchFamily="2" charset="0"/>
                <a:cs typeface="NikoshBAN" panose="02000000000000000000" pitchFamily="2" charset="0"/>
              </a:rPr>
              <a:t>৫০ </a:t>
            </a:r>
            <a:r>
              <a:rPr lang="bn-IN" sz="3600" dirty="0">
                <a:solidFill>
                  <a:schemeClr val="tx1"/>
                </a:solidFill>
                <a:latin typeface="NikoshBAN" panose="02000000000000000000" pitchFamily="2" charset="0"/>
                <a:cs typeface="NikoshBAN" panose="02000000000000000000" pitchFamily="2" charset="0"/>
              </a:rPr>
              <a:t>মিনিট</a:t>
            </a:r>
            <a:endParaRPr lang="en-US" sz="3600" dirty="0">
              <a:solidFill>
                <a:schemeClr val="tx1"/>
              </a:solidFill>
              <a:latin typeface="NikoshBAN" panose="02000000000000000000" pitchFamily="2" charset="0"/>
              <a:cs typeface="NikoshBAN" panose="02000000000000000000" pitchFamily="2" charset="0"/>
            </a:endParaRPr>
          </a:p>
          <a:p>
            <a:pPr>
              <a:defRPr/>
            </a:pPr>
            <a:r>
              <a:rPr lang="en-US" sz="3600" dirty="0" err="1">
                <a:solidFill>
                  <a:schemeClr val="tx1"/>
                </a:solidFill>
                <a:latin typeface="NikoshBAN" panose="02000000000000000000" pitchFamily="2" charset="0"/>
                <a:cs typeface="NikoshBAN" panose="02000000000000000000" pitchFamily="2" charset="0"/>
              </a:rPr>
              <a:t>তারিখ</a:t>
            </a:r>
            <a:r>
              <a:rPr lang="en-US" sz="3600" dirty="0">
                <a:solidFill>
                  <a:schemeClr val="tx1"/>
                </a:solidFill>
                <a:latin typeface="NikoshBAN" panose="02000000000000000000" pitchFamily="2" charset="0"/>
                <a:cs typeface="NikoshBAN" panose="02000000000000000000" pitchFamily="2" charset="0"/>
              </a:rPr>
              <a:t>- </a:t>
            </a:r>
            <a:r>
              <a:rPr lang="bn-IN" sz="3600" dirty="0" smtClean="0">
                <a:solidFill>
                  <a:schemeClr val="tx1"/>
                </a:solidFill>
                <a:latin typeface="NikoshBAN" panose="02000000000000000000" pitchFamily="2" charset="0"/>
                <a:cs typeface="NikoshBAN" panose="02000000000000000000" pitchFamily="2" charset="0"/>
              </a:rPr>
              <a:t>১৭</a:t>
            </a:r>
            <a:r>
              <a:rPr lang="en-US" sz="3600" dirty="0" smtClean="0">
                <a:solidFill>
                  <a:schemeClr val="tx1"/>
                </a:solidFill>
                <a:latin typeface="NikoshBAN" panose="02000000000000000000" pitchFamily="2" charset="0"/>
                <a:cs typeface="NikoshBAN" panose="02000000000000000000" pitchFamily="2" charset="0"/>
              </a:rPr>
              <a:t>/০৮/২০২০</a:t>
            </a:r>
            <a:r>
              <a:rPr lang="bn-IN" sz="3600" dirty="0" smtClean="0">
                <a:solidFill>
                  <a:schemeClr val="tx1"/>
                </a:solidFill>
                <a:latin typeface="NikoshBAN" panose="02000000000000000000" pitchFamily="2" charset="0"/>
                <a:cs typeface="NikoshBAN" panose="02000000000000000000" pitchFamily="2" charset="0"/>
              </a:rPr>
              <a:t>খ্রীঃ।</a:t>
            </a:r>
            <a:endParaRPr lang="bn-IN" sz="3600" dirty="0">
              <a:solidFill>
                <a:schemeClr val="tx1"/>
              </a:solidFill>
              <a:latin typeface="NikoshBAN" panose="02000000000000000000" pitchFamily="2" charset="0"/>
              <a:cs typeface="NikoshBAN" panose="02000000000000000000" pitchFamily="2" charset="0"/>
            </a:endParaRPr>
          </a:p>
        </p:txBody>
      </p:sp>
      <p:sp>
        <p:nvSpPr>
          <p:cNvPr id="5" name="Text Placeholder 4"/>
          <p:cNvSpPr txBox="1">
            <a:spLocks/>
          </p:cNvSpPr>
          <p:nvPr/>
        </p:nvSpPr>
        <p:spPr>
          <a:xfrm>
            <a:off x="2487614" y="2286000"/>
            <a:ext cx="2943225" cy="501650"/>
          </a:xfrm>
          <a:prstGeom prst="rect">
            <a:avLst/>
          </a:prstGeom>
          <a:noFill/>
          <a:ln>
            <a:solidFill>
              <a:schemeClr val="accent2">
                <a:lumMod val="60000"/>
                <a:lumOff val="40000"/>
              </a:schemeClr>
            </a:solidFill>
          </a:ln>
        </p:spPr>
        <p:txBody>
          <a:bodyPr>
            <a:normAutofit/>
          </a:bodyPr>
          <a:lstStyle>
            <a:lvl1pPr marL="90488" indent="-90488" algn="r" rtl="1">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382588" indent="-182563" algn="r" rtl="1">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566738" indent="-182563" algn="r" rtl="1">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749300" indent="-182563" algn="r" rtl="1">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931863" indent="-182563" algn="r" rtl="1">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3890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18462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3034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27606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rtl="0">
              <a:lnSpc>
                <a:spcPct val="80000"/>
              </a:lnSpc>
              <a:spcBef>
                <a:spcPts val="1200"/>
              </a:spcBef>
              <a:spcAft>
                <a:spcPts val="200"/>
              </a:spcAft>
              <a:buClr>
                <a:schemeClr val="accent1"/>
              </a:buClr>
              <a:buFont typeface="Calibri" panose="020F0502020204030204" pitchFamily="34" charset="0"/>
              <a:buChar char=" "/>
              <a:defRPr/>
            </a:pPr>
            <a:r>
              <a:rPr lang="bn-IN" sz="3300">
                <a:latin typeface="NikoshBAN" panose="02000000000000000000" pitchFamily="2" charset="0"/>
                <a:cs typeface="NikoshBAN" panose="02000000000000000000" pitchFamily="2" charset="0"/>
              </a:rPr>
              <a:t>শিক্ষক পরিচিতি</a:t>
            </a:r>
            <a:endParaRPr lang="en-US" sz="3300">
              <a:latin typeface="NikoshBAN" panose="02000000000000000000" pitchFamily="2" charset="0"/>
              <a:cs typeface="NikoshBAN" panose="02000000000000000000" pitchFamily="2" charset="0"/>
            </a:endParaRPr>
          </a:p>
        </p:txBody>
      </p:sp>
      <p:sp>
        <p:nvSpPr>
          <p:cNvPr id="4101" name="Text Placeholder 6"/>
          <p:cNvSpPr txBox="1">
            <a:spLocks/>
          </p:cNvSpPr>
          <p:nvPr/>
        </p:nvSpPr>
        <p:spPr bwMode="auto">
          <a:xfrm>
            <a:off x="6824663" y="2263776"/>
            <a:ext cx="2951162" cy="434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90488" indent="-90488" algn="r" rtl="1">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382588" indent="-182563" algn="r" rtl="1">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566738" indent="-182563" algn="r" rtl="1">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749300" indent="-182563" algn="r" rtl="1">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931863" indent="-182563" algn="r" rtl="1">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13890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18462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23034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2760663" indent="-182563" algn="r" rtl="1"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rtl="0">
              <a:spcBef>
                <a:spcPts val="1200"/>
              </a:spcBef>
              <a:spcAft>
                <a:spcPts val="200"/>
              </a:spcAft>
              <a:buClr>
                <a:schemeClr val="accent1"/>
              </a:buClr>
              <a:buFont typeface="Calibri" panose="020F0502020204030204" pitchFamily="34" charset="0"/>
              <a:buChar char=" "/>
            </a:pPr>
            <a:r>
              <a:rPr lang="bn-IN" sz="3600">
                <a:latin typeface="NikoshBAN" panose="02000000000000000000" pitchFamily="2" charset="0"/>
                <a:cs typeface="NikoshBAN" panose="02000000000000000000" pitchFamily="2" charset="0"/>
              </a:rPr>
              <a:t>পাঠ পরিচিতি</a:t>
            </a:r>
            <a:endParaRPr lang="en-US" sz="3600">
              <a:latin typeface="NikoshBAN" panose="02000000000000000000" pitchFamily="2" charset="0"/>
              <a:cs typeface="NikoshBAN" panose="02000000000000000000" pitchFamily="2" charset="0"/>
            </a:endParaRPr>
          </a:p>
        </p:txBody>
      </p:sp>
      <p:sp>
        <p:nvSpPr>
          <p:cNvPr id="8" name="Bevel 7"/>
          <p:cNvSpPr/>
          <p:nvPr/>
        </p:nvSpPr>
        <p:spPr>
          <a:xfrm>
            <a:off x="3538332" y="238540"/>
            <a:ext cx="5536094" cy="1549676"/>
          </a:xfrm>
          <a:prstGeom prst="bevel">
            <a:avLst/>
          </a:prstGeom>
          <a:solidFill>
            <a:schemeClr val="tx2">
              <a:lumMod val="20000"/>
              <a:lumOff val="80000"/>
            </a:schemeClr>
          </a:solidFill>
          <a:ln w="5715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bn-IN" sz="8000" dirty="0">
                <a:solidFill>
                  <a:schemeClr val="tx1"/>
                </a:solidFill>
                <a:latin typeface="NikoshBAN" panose="02000000000000000000" pitchFamily="2" charset="0"/>
                <a:cs typeface="NikoshBAN" panose="02000000000000000000" pitchFamily="2" charset="0"/>
              </a:rPr>
              <a:t>পরিচিতি</a:t>
            </a:r>
            <a:endParaRPr lang="en-US" sz="8000" dirty="0">
              <a:solidFill>
                <a:schemeClr val="tx1"/>
              </a:solidFill>
              <a:latin typeface="NikoshBAN" panose="02000000000000000000" pitchFamily="2" charset="0"/>
              <a:cs typeface="NikoshBAN" panose="02000000000000000000" pitchFamily="2" charset="0"/>
            </a:endParaRPr>
          </a:p>
        </p:txBody>
      </p:sp>
      <p:pic>
        <p:nvPicPr>
          <p:cNvPr id="9" name="Picture 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64096" y="119269"/>
            <a:ext cx="1958008" cy="1985839"/>
          </a:xfrm>
          <a:prstGeom prst="ellipse">
            <a:avLst/>
          </a:prstGeom>
          <a:ln w="63500" cap="rnd">
            <a:solidFill>
              <a:srgbClr val="333333"/>
            </a:solidFill>
          </a:ln>
          <a:effectLst>
            <a:outerShdw blurRad="381000" dist="292100" dir="5400000" sx="-80000" sy="-18000" rotWithShape="0">
              <a:srgbClr val="000000">
                <a:alpha val="22000"/>
              </a:srgbClr>
            </a:outerShdw>
          </a:effectLst>
          <a:scene3d>
            <a:camera prst="orthographicFront"/>
            <a:lightRig rig="contrasting" dir="t">
              <a:rot lat="0" lon="0" rev="3000000"/>
            </a:lightRig>
          </a:scene3d>
          <a:sp3d contourW="7620">
            <a:bevelT w="95250" h="31750"/>
            <a:contourClr>
              <a:srgbClr val="333333"/>
            </a:contourClr>
          </a:sp3d>
        </p:spPr>
      </p:pic>
    </p:spTree>
    <p:extLst>
      <p:ext uri="{BB962C8B-B14F-4D97-AF65-F5344CB8AC3E}">
        <p14:creationId xmlns:p14="http://schemas.microsoft.com/office/powerpoint/2010/main" val="2327201835"/>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1250">
        <p15:prstTrans prst="peelOff"/>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88236" y="1172818"/>
            <a:ext cx="3866322" cy="4273826"/>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05655" y="1143001"/>
            <a:ext cx="3021910" cy="4383155"/>
          </a:xfrm>
          <a:prstGeom prst="rect">
            <a:avLst/>
          </a:prstGeom>
        </p:spPr>
      </p:pic>
      <p:sp>
        <p:nvSpPr>
          <p:cNvPr id="6" name="TextBox 5"/>
          <p:cNvSpPr txBox="1"/>
          <p:nvPr/>
        </p:nvSpPr>
        <p:spPr>
          <a:xfrm>
            <a:off x="3985592" y="268357"/>
            <a:ext cx="5009322" cy="707886"/>
          </a:xfrm>
          <a:prstGeom prst="rect">
            <a:avLst/>
          </a:prstGeom>
          <a:solidFill>
            <a:schemeClr val="bg2">
              <a:lumMod val="90000"/>
            </a:schemeClr>
          </a:solidFill>
        </p:spPr>
        <p:txBody>
          <a:bodyPr wrap="square" rtlCol="0">
            <a:spAutoFit/>
          </a:bodyPr>
          <a:lstStyle/>
          <a:p>
            <a:pPr algn="ctr"/>
            <a:r>
              <a:rPr lang="bn-IN" sz="4000" dirty="0" smtClean="0">
                <a:latin typeface="NikoshBAN" panose="02000000000000000000" pitchFamily="2" charset="0"/>
                <a:cs typeface="NikoshBAN" panose="02000000000000000000" pitchFamily="2" charset="0"/>
              </a:rPr>
              <a:t>নিচের ছবি গুলো লক্ষ করো</a:t>
            </a:r>
            <a:endParaRPr lang="en-US" sz="4000" dirty="0">
              <a:latin typeface="NikoshBAN" panose="02000000000000000000" pitchFamily="2" charset="0"/>
              <a:cs typeface="NikoshBAN" panose="02000000000000000000" pitchFamily="2" charset="0"/>
            </a:endParaRPr>
          </a:p>
        </p:txBody>
      </p:sp>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305300" y="1295173"/>
            <a:ext cx="4126523" cy="4124552"/>
          </a:xfrm>
          <a:prstGeom prst="rect">
            <a:avLst/>
          </a:prstGeom>
          <a:ln>
            <a:noFill/>
          </a:ln>
          <a:effectLst>
            <a:softEdge rad="112500"/>
          </a:effectLst>
        </p:spPr>
      </p:pic>
    </p:spTree>
    <p:extLst>
      <p:ext uri="{BB962C8B-B14F-4D97-AF65-F5344CB8AC3E}">
        <p14:creationId xmlns:p14="http://schemas.microsoft.com/office/powerpoint/2010/main" val="1163577978"/>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6"/>
                                        </p:tgtEl>
                                        <p:attrNameLst>
                                          <p:attrName>style.visibility</p:attrName>
                                        </p:attrNameLst>
                                      </p:cBhvr>
                                      <p:to>
                                        <p:strVal val="visible"/>
                                      </p:to>
                                    </p:set>
                                    <p:anim by="(-#ppt_w*2)" calcmode="lin" valueType="num">
                                      <p:cBhvr rctx="PPT">
                                        <p:cTn id="7" dur="500" autoRev="1" fill="hold">
                                          <p:stCondLst>
                                            <p:cond delay="0"/>
                                          </p:stCondLst>
                                        </p:cTn>
                                        <p:tgtEl>
                                          <p:spTgt spid="6"/>
                                        </p:tgtEl>
                                        <p:attrNameLst>
                                          <p:attrName>ppt_w</p:attrName>
                                        </p:attrNameLst>
                                      </p:cBhvr>
                                    </p:anim>
                                    <p:anim by="(#ppt_w*0.50)" calcmode="lin" valueType="num">
                                      <p:cBhvr>
                                        <p:cTn id="8" dur="500" decel="50000" autoRev="1" fill="hold">
                                          <p:stCondLst>
                                            <p:cond delay="0"/>
                                          </p:stCondLst>
                                        </p:cTn>
                                        <p:tgtEl>
                                          <p:spTgt spid="6"/>
                                        </p:tgtEl>
                                        <p:attrNameLst>
                                          <p:attrName>ppt_x</p:attrName>
                                        </p:attrNameLst>
                                      </p:cBhvr>
                                    </p:anim>
                                    <p:anim from="(-#ppt_h/2)" to="(#ppt_y)" calcmode="lin" valueType="num">
                                      <p:cBhvr>
                                        <p:cTn id="9" dur="1000" fill="hold">
                                          <p:stCondLst>
                                            <p:cond delay="0"/>
                                          </p:stCondLst>
                                        </p:cTn>
                                        <p:tgtEl>
                                          <p:spTgt spid="6"/>
                                        </p:tgtEl>
                                        <p:attrNameLst>
                                          <p:attrName>ppt_y</p:attrName>
                                        </p:attrNameLst>
                                      </p:cBhvr>
                                    </p:anim>
                                    <p:animRot by="21600000">
                                      <p:cBhvr>
                                        <p:cTn id="10" dur="1000" fill="hold">
                                          <p:stCondLst>
                                            <p:cond delay="0"/>
                                          </p:stCondLst>
                                        </p:cTn>
                                        <p:tgtEl>
                                          <p:spTgt spid="6"/>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1" presetClass="entr" presetSubtype="1" fill="hold" nodeType="clickEffect">
                                  <p:stCondLst>
                                    <p:cond delay="0"/>
                                  </p:stCondLst>
                                  <p:childTnLst>
                                    <p:set>
                                      <p:cBhvr>
                                        <p:cTn id="14" dur="1" fill="hold">
                                          <p:stCondLst>
                                            <p:cond delay="0"/>
                                          </p:stCondLst>
                                        </p:cTn>
                                        <p:tgtEl>
                                          <p:spTgt spid="2"/>
                                        </p:tgtEl>
                                        <p:attrNameLst>
                                          <p:attrName>style.visibility</p:attrName>
                                        </p:attrNameLst>
                                      </p:cBhvr>
                                      <p:to>
                                        <p:strVal val="visible"/>
                                      </p:to>
                                    </p:set>
                                    <p:animEffect transition="in" filter="wheel(1)">
                                      <p:cBhvr>
                                        <p:cTn id="15" dur="2000"/>
                                        <p:tgtEl>
                                          <p:spTgt spid="2"/>
                                        </p:tgtEl>
                                      </p:cBhvr>
                                    </p:animEffect>
                                  </p:childTnLst>
                                </p:cTn>
                              </p:par>
                            </p:childTnLst>
                          </p:cTn>
                        </p:par>
                      </p:childTnLst>
                    </p:cTn>
                  </p:par>
                  <p:par>
                    <p:cTn id="16" fill="hold">
                      <p:stCondLst>
                        <p:cond delay="indefinite"/>
                      </p:stCondLst>
                      <p:childTnLst>
                        <p:par>
                          <p:cTn id="17" fill="hold">
                            <p:stCondLst>
                              <p:cond delay="0"/>
                            </p:stCondLst>
                            <p:childTnLst>
                              <p:par>
                                <p:cTn id="18" presetID="31" presetClass="entr" presetSubtype="0" fill="hold" nodeType="clickEffect">
                                  <p:stCondLst>
                                    <p:cond delay="0"/>
                                  </p:stCondLst>
                                  <p:childTnLst>
                                    <p:set>
                                      <p:cBhvr>
                                        <p:cTn id="19" dur="1" fill="hold">
                                          <p:stCondLst>
                                            <p:cond delay="0"/>
                                          </p:stCondLst>
                                        </p:cTn>
                                        <p:tgtEl>
                                          <p:spTgt spid="5"/>
                                        </p:tgtEl>
                                        <p:attrNameLst>
                                          <p:attrName>style.visibility</p:attrName>
                                        </p:attrNameLst>
                                      </p:cBhvr>
                                      <p:to>
                                        <p:strVal val="visible"/>
                                      </p:to>
                                    </p:set>
                                    <p:anim calcmode="lin" valueType="num">
                                      <p:cBhvr>
                                        <p:cTn id="20" dur="1000" fill="hold"/>
                                        <p:tgtEl>
                                          <p:spTgt spid="5"/>
                                        </p:tgtEl>
                                        <p:attrNameLst>
                                          <p:attrName>ppt_w</p:attrName>
                                        </p:attrNameLst>
                                      </p:cBhvr>
                                      <p:tavLst>
                                        <p:tav tm="0">
                                          <p:val>
                                            <p:fltVal val="0"/>
                                          </p:val>
                                        </p:tav>
                                        <p:tav tm="100000">
                                          <p:val>
                                            <p:strVal val="#ppt_w"/>
                                          </p:val>
                                        </p:tav>
                                      </p:tavLst>
                                    </p:anim>
                                    <p:anim calcmode="lin" valueType="num">
                                      <p:cBhvr>
                                        <p:cTn id="21" dur="1000" fill="hold"/>
                                        <p:tgtEl>
                                          <p:spTgt spid="5"/>
                                        </p:tgtEl>
                                        <p:attrNameLst>
                                          <p:attrName>ppt_h</p:attrName>
                                        </p:attrNameLst>
                                      </p:cBhvr>
                                      <p:tavLst>
                                        <p:tav tm="0">
                                          <p:val>
                                            <p:fltVal val="0"/>
                                          </p:val>
                                        </p:tav>
                                        <p:tav tm="100000">
                                          <p:val>
                                            <p:strVal val="#ppt_h"/>
                                          </p:val>
                                        </p:tav>
                                      </p:tavLst>
                                    </p:anim>
                                    <p:anim calcmode="lin" valueType="num">
                                      <p:cBhvr>
                                        <p:cTn id="22" dur="1000" fill="hold"/>
                                        <p:tgtEl>
                                          <p:spTgt spid="5"/>
                                        </p:tgtEl>
                                        <p:attrNameLst>
                                          <p:attrName>style.rotation</p:attrName>
                                        </p:attrNameLst>
                                      </p:cBhvr>
                                      <p:tavLst>
                                        <p:tav tm="0">
                                          <p:val>
                                            <p:fltVal val="90"/>
                                          </p:val>
                                        </p:tav>
                                        <p:tav tm="100000">
                                          <p:val>
                                            <p:fltVal val="0"/>
                                          </p:val>
                                        </p:tav>
                                      </p:tavLst>
                                    </p:anim>
                                    <p:animEffect transition="in" filter="fade">
                                      <p:cBhvr>
                                        <p:cTn id="23" dur="1000"/>
                                        <p:tgtEl>
                                          <p:spTgt spid="5"/>
                                        </p:tgtEl>
                                      </p:cBhvr>
                                    </p:animEffect>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nodeType="clickEffect">
                                  <p:stCondLst>
                                    <p:cond delay="0"/>
                                  </p:stCondLst>
                                  <p:childTnLst>
                                    <p:set>
                                      <p:cBhvr>
                                        <p:cTn id="27" dur="1" fill="hold">
                                          <p:stCondLst>
                                            <p:cond delay="0"/>
                                          </p:stCondLst>
                                        </p:cTn>
                                        <p:tgtEl>
                                          <p:spTgt spid="7"/>
                                        </p:tgtEl>
                                        <p:attrNameLst>
                                          <p:attrName>style.visibility</p:attrName>
                                        </p:attrNameLst>
                                      </p:cBhvr>
                                      <p:to>
                                        <p:strVal val="visible"/>
                                      </p:to>
                                    </p:set>
                                    <p:anim calcmode="lin" valueType="num">
                                      <p:cBhvr additive="base">
                                        <p:cTn id="28" dur="500" fill="hold"/>
                                        <p:tgtEl>
                                          <p:spTgt spid="7"/>
                                        </p:tgtEl>
                                        <p:attrNameLst>
                                          <p:attrName>ppt_x</p:attrName>
                                        </p:attrNameLst>
                                      </p:cBhvr>
                                      <p:tavLst>
                                        <p:tav tm="0">
                                          <p:val>
                                            <p:strVal val="#ppt_x"/>
                                          </p:val>
                                        </p:tav>
                                        <p:tav tm="100000">
                                          <p:val>
                                            <p:strVal val="#ppt_x"/>
                                          </p:val>
                                        </p:tav>
                                      </p:tavLst>
                                    </p:anim>
                                    <p:anim calcmode="lin" valueType="num">
                                      <p:cBhvr additive="base">
                                        <p:cTn id="29"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965712" y="467140"/>
            <a:ext cx="3935896" cy="1779104"/>
          </a:xfrm>
          <a:prstGeom prst="ellipse">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4800" dirty="0" smtClean="0">
                <a:ln w="0"/>
                <a:solidFill>
                  <a:schemeClr val="tx1"/>
                </a:solidFill>
                <a:latin typeface="NikoshBAN" panose="02000000000000000000" pitchFamily="2" charset="0"/>
                <a:cs typeface="NikoshBAN" panose="02000000000000000000" pitchFamily="2" charset="0"/>
              </a:rPr>
              <a:t>আজকের পাঠ</a:t>
            </a:r>
            <a:endParaRPr lang="en-US" sz="4800" dirty="0">
              <a:ln w="0"/>
              <a:solidFill>
                <a:schemeClr val="tx1"/>
              </a:solidFill>
              <a:latin typeface="NikoshBAN" panose="02000000000000000000" pitchFamily="2" charset="0"/>
              <a:cs typeface="NikoshBAN" panose="02000000000000000000" pitchFamily="2" charset="0"/>
            </a:endParaRPr>
          </a:p>
        </p:txBody>
      </p:sp>
      <p:sp>
        <p:nvSpPr>
          <p:cNvPr id="3" name="Rounded Rectangle 2"/>
          <p:cNvSpPr/>
          <p:nvPr/>
        </p:nvSpPr>
        <p:spPr>
          <a:xfrm>
            <a:off x="1739350" y="3260036"/>
            <a:ext cx="6033051" cy="3210339"/>
          </a:xfrm>
          <a:prstGeom prst="roundRect">
            <a:avLst/>
          </a:prstGeom>
          <a:ln w="5715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9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 বিধান</a:t>
            </a:r>
            <a:endParaRPr lang="en-US" sz="9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76980" y="3299791"/>
            <a:ext cx="3562350" cy="3130825"/>
          </a:xfrm>
          <a:prstGeom prst="rect">
            <a:avLst/>
          </a:prstGeom>
        </p:spPr>
      </p:pic>
    </p:spTree>
    <p:extLst>
      <p:ext uri="{BB962C8B-B14F-4D97-AF65-F5344CB8AC3E}">
        <p14:creationId xmlns:p14="http://schemas.microsoft.com/office/powerpoint/2010/main" val="1523827553"/>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arn(inVertical)">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5"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2000"/>
                                        <p:tgtEl>
                                          <p:spTgt spid="4"/>
                                        </p:tgtEl>
                                      </p:cBhvr>
                                    </p:animEffect>
                                    <p:anim calcmode="lin" valueType="num">
                                      <p:cBhvr>
                                        <p:cTn id="13" dur="2000" fill="hold"/>
                                        <p:tgtEl>
                                          <p:spTgt spid="4"/>
                                        </p:tgtEl>
                                        <p:attrNameLst>
                                          <p:attrName>ppt_w</p:attrName>
                                        </p:attrNameLst>
                                      </p:cBhvr>
                                      <p:tavLst>
                                        <p:tav tm="0" fmla="#ppt_w*sin(2.5*pi*$)">
                                          <p:val>
                                            <p:fltVal val="0"/>
                                          </p:val>
                                        </p:tav>
                                        <p:tav tm="100000">
                                          <p:val>
                                            <p:fltVal val="1"/>
                                          </p:val>
                                        </p:tav>
                                      </p:tavLst>
                                    </p:anim>
                                    <p:anim calcmode="lin" valueType="num">
                                      <p:cBhvr>
                                        <p:cTn id="14" dur="2000" fill="hold"/>
                                        <p:tgtEl>
                                          <p:spTgt spid="4"/>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856383" y="278295"/>
            <a:ext cx="4850296" cy="1540565"/>
          </a:xfrm>
          <a:prstGeom prst="ellipse">
            <a:avLst/>
          </a:prstGeom>
          <a:ln w="38100">
            <a:solidFill>
              <a:schemeClr val="tx1"/>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bn-IN" sz="6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শিখন ফল</a:t>
            </a:r>
            <a:endPar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3" name="Rectangle 2"/>
          <p:cNvSpPr/>
          <p:nvPr/>
        </p:nvSpPr>
        <p:spPr>
          <a:xfrm>
            <a:off x="697584" y="2474842"/>
            <a:ext cx="10997459" cy="3766931"/>
          </a:xfrm>
          <a:prstGeom prst="rect">
            <a:avLst/>
          </a:prstGeom>
          <a:solidFill>
            <a:schemeClr val="bg2">
              <a:lumMod val="90000"/>
            </a:schemeClr>
          </a:solidFill>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just"/>
            <a:r>
              <a:rPr lang="en-US" sz="4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এই</a:t>
            </a:r>
            <a:r>
              <a:rPr lang="en-US"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পাঠ</a:t>
            </a:r>
            <a:r>
              <a:rPr lang="en-US"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শেষে</a:t>
            </a:r>
            <a:r>
              <a:rPr lang="en-US"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400" dirty="0" err="1">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শিক্ষার্থীরা</a:t>
            </a:r>
            <a:r>
              <a:rPr lang="en-US"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just"/>
            <a:r>
              <a:rPr lang="bn-BD"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১-যাদু কি তা বলতে পারবে।</a:t>
            </a:r>
          </a:p>
          <a:p>
            <a:pPr algn="just"/>
            <a:r>
              <a:rPr lang="bn-BD"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২-যাদু বিদ্যার উৎপত্তি </a:t>
            </a:r>
            <a:r>
              <a:rPr lang="bn-BD"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মাধ্যম  </a:t>
            </a:r>
            <a:r>
              <a:rPr lang="bn-BD"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বলতে পারবে।</a:t>
            </a:r>
          </a:p>
          <a:p>
            <a:pPr algn="just"/>
            <a:r>
              <a:rPr lang="bn-BD" sz="44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৩-ইসলামে যাদুর বিধান কি তা ব্যাখ্যা করতে </a:t>
            </a:r>
            <a:r>
              <a:rPr lang="bn-BD"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পারবে</a:t>
            </a:r>
            <a:r>
              <a:rPr lang="en-US"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pPr algn="just"/>
            <a:r>
              <a:rPr lang="en-US" sz="44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4-</a:t>
            </a:r>
            <a:r>
              <a:rPr lang="bn-IN" sz="4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 </a:t>
            </a:r>
            <a:r>
              <a:rPr lang="bn-IN"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ব্যাপারে </a:t>
            </a:r>
            <a:r>
              <a:rPr lang="bn-IN" sz="40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কুরআন ও হাদীসের </a:t>
            </a:r>
            <a:r>
              <a:rPr lang="bn-IN"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দলিল বর্ণনা করতে পারবে। </a:t>
            </a:r>
            <a:r>
              <a:rPr lang="bn-BD" sz="4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a:p>
            <a:pPr algn="ctr"/>
            <a:endParaRPr lang="en-US" sz="2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810724944"/>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1000" fill="hold"/>
                                        <p:tgtEl>
                                          <p:spTgt spid="3"/>
                                        </p:tgtEl>
                                        <p:attrNameLst>
                                          <p:attrName>ppt_w</p:attrName>
                                        </p:attrNameLst>
                                      </p:cBhvr>
                                      <p:tavLst>
                                        <p:tav tm="0">
                                          <p:val>
                                            <p:fltVal val="0"/>
                                          </p:val>
                                        </p:tav>
                                        <p:tav tm="100000">
                                          <p:val>
                                            <p:strVal val="#ppt_w"/>
                                          </p:val>
                                        </p:tav>
                                      </p:tavLst>
                                    </p:anim>
                                    <p:anim calcmode="lin" valueType="num">
                                      <p:cBhvr>
                                        <p:cTn id="8" dur="1000" fill="hold"/>
                                        <p:tgtEl>
                                          <p:spTgt spid="3"/>
                                        </p:tgtEl>
                                        <p:attrNameLst>
                                          <p:attrName>ppt_h</p:attrName>
                                        </p:attrNameLst>
                                      </p:cBhvr>
                                      <p:tavLst>
                                        <p:tav tm="0">
                                          <p:val>
                                            <p:fltVal val="0"/>
                                          </p:val>
                                        </p:tav>
                                        <p:tav tm="100000">
                                          <p:val>
                                            <p:strVal val="#ppt_h"/>
                                          </p:val>
                                        </p:tav>
                                      </p:tavLst>
                                    </p:anim>
                                    <p:anim calcmode="lin" valueType="num">
                                      <p:cBhvr>
                                        <p:cTn id="9" dur="1000" fill="hold"/>
                                        <p:tgtEl>
                                          <p:spTgt spid="3"/>
                                        </p:tgtEl>
                                        <p:attrNameLst>
                                          <p:attrName>style.rotation</p:attrName>
                                        </p:attrNameLst>
                                      </p:cBhvr>
                                      <p:tavLst>
                                        <p:tav tm="0">
                                          <p:val>
                                            <p:fltVal val="90"/>
                                          </p:val>
                                        </p:tav>
                                        <p:tav tm="100000">
                                          <p:val>
                                            <p:fltVal val="0"/>
                                          </p:val>
                                        </p:tav>
                                      </p:tavLst>
                                    </p:anim>
                                    <p:animEffect transition="in" filter="fade">
                                      <p:cBhvr>
                                        <p:cTn id="10"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 name="Group 2"/>
          <p:cNvGrpSpPr/>
          <p:nvPr/>
        </p:nvGrpSpPr>
        <p:grpSpPr>
          <a:xfrm>
            <a:off x="2209800" y="329938"/>
            <a:ext cx="7848600" cy="2648931"/>
            <a:chOff x="228601" y="445609"/>
            <a:chExt cx="7966497" cy="2678611"/>
          </a:xfrm>
          <a:solidFill>
            <a:schemeClr val="accent6">
              <a:lumMod val="40000"/>
              <a:lumOff val="60000"/>
            </a:schemeClr>
          </a:solidFill>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90998" y="445609"/>
              <a:ext cx="2945479" cy="2650015"/>
            </a:xfrm>
            <a:prstGeom prst="rect">
              <a:avLst/>
            </a:prstGeom>
            <a:ln/>
          </p:spPr>
          <p:style>
            <a:lnRef idx="2">
              <a:schemeClr val="accent6"/>
            </a:lnRef>
            <a:fillRef idx="1">
              <a:schemeClr val="lt1"/>
            </a:fillRef>
            <a:effectRef idx="0">
              <a:schemeClr val="accent6"/>
            </a:effectRef>
            <a:fontRef idx="minor">
              <a:schemeClr val="dk1"/>
            </a:fontRef>
          </p:style>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8601" y="474206"/>
              <a:ext cx="3721992" cy="2650014"/>
            </a:xfrm>
            <a:prstGeom prst="rect">
              <a:avLst/>
            </a:prstGeom>
            <a:ln/>
          </p:spPr>
          <p:style>
            <a:lnRef idx="2">
              <a:schemeClr val="accent6"/>
            </a:lnRef>
            <a:fillRef idx="1">
              <a:schemeClr val="lt1"/>
            </a:fillRef>
            <a:effectRef idx="0">
              <a:schemeClr val="accent6"/>
            </a:effectRef>
            <a:fontRef idx="minor">
              <a:schemeClr val="dk1"/>
            </a:fontRef>
          </p:style>
        </p:pic>
        <p:sp>
          <p:nvSpPr>
            <p:cNvPr id="6" name="Left Arrow Callout 5"/>
            <p:cNvSpPr/>
            <p:nvPr/>
          </p:nvSpPr>
          <p:spPr>
            <a:xfrm>
              <a:off x="7128298" y="497244"/>
              <a:ext cx="1066800" cy="2619829"/>
            </a:xfrm>
            <a:prstGeom prst="leftArrowCallout">
              <a:avLst/>
            </a:prstGeom>
          </p:spPr>
          <p:style>
            <a:lnRef idx="2">
              <a:schemeClr val="accent6"/>
            </a:lnRef>
            <a:fillRef idx="1">
              <a:schemeClr val="lt1"/>
            </a:fillRef>
            <a:effectRef idx="0">
              <a:schemeClr val="accent6"/>
            </a:effectRef>
            <a:fontRef idx="minor">
              <a:schemeClr val="dk1"/>
            </a:fontRef>
          </p:style>
          <p:txBody>
            <a:bodyPr vert="vert270" rtlCol="0" anchor="ctr"/>
            <a:lstStyle/>
            <a:p>
              <a:pPr algn="ctr"/>
              <a:r>
                <a:rPr lang="bn-BD" sz="6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rPr>
                <a:t>যাদু</a:t>
              </a:r>
              <a:endParaRPr lang="en-US" sz="6000" b="1" dirty="0">
                <a:solidFill>
                  <a:srgbClr val="FF0000"/>
                </a:solidFill>
                <a:effectLst>
                  <a:outerShdw blurRad="38100" dist="38100" dir="2700000" algn="tl">
                    <a:srgbClr val="000000">
                      <a:alpha val="43137"/>
                    </a:srgbClr>
                  </a:outerShdw>
                </a:effectLst>
                <a:latin typeface="NikoshBAN" panose="02000000000000000000" pitchFamily="2" charset="0"/>
                <a:cs typeface="NikoshBAN" panose="02000000000000000000" pitchFamily="2" charset="0"/>
              </a:endParaRPr>
            </a:p>
          </p:txBody>
        </p:sp>
      </p:grpSp>
      <p:sp>
        <p:nvSpPr>
          <p:cNvPr id="7" name="TextBox 6"/>
          <p:cNvSpPr txBox="1"/>
          <p:nvPr/>
        </p:nvSpPr>
        <p:spPr>
          <a:xfrm>
            <a:off x="1047750" y="3124200"/>
            <a:ext cx="9239251" cy="3539430"/>
          </a:xfrm>
          <a:prstGeom prst="rect">
            <a:avLst/>
          </a:prstGeom>
          <a:solidFill>
            <a:schemeClr val="accent2">
              <a:lumMod val="60000"/>
              <a:lumOff val="40000"/>
            </a:schemeClr>
          </a:solidFill>
          <a:ln>
            <a:noFill/>
          </a:ln>
          <a:effectLst/>
          <a:scene3d>
            <a:camera prst="orthographicFront">
              <a:rot lat="0" lon="0" rev="0"/>
            </a:camera>
            <a:lightRig rig="glow" dir="t">
              <a:rot lat="0" lon="0" rev="14100000"/>
            </a:lightRig>
          </a:scene3d>
          <a:sp3d prstMaterial="softEdge">
            <a:bevelT w="127000" prst="artDeco"/>
          </a:sp3d>
        </p:spPr>
        <p:txBody>
          <a:bodyPr wrap="square" rtlCol="0">
            <a:spAutoFit/>
          </a:bodyPr>
          <a:lstStyle/>
          <a:p>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আরবি</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পরিভাষা</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হচ্ছে </a:t>
            </a:r>
            <a:r>
              <a:rPr lang="ar-SA"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سحر</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 </a:t>
            </a:r>
            <a:r>
              <a:rPr lang="ar-SA"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سحر</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শব্দটি</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বাবে</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فتح يفتح</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এর</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মাসদার</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যার</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অর্থ</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এমন বিষয় যা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খুব</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সূক্ষ্ম</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a:t>
            </a:r>
          </a:p>
          <a:p>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আযাহারী</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বলেন</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ar-SA"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اَصْلُ السِّحْرِ صَرْفُ الشَّيئٍ عَنْ حَقِيْقَةٍ اِلَى غَيْرِهِ</a:t>
            </a:r>
            <a:endParaRPr lang="en-US" sz="28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a:p>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হচ্ছে</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এমন</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BD"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কোন কিছুকে তার মূল থেকে পরিবর্তন করে অন্য দিকে ধাবিত করে।</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a:p>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আল্লামা</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আলুসি</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বলেন</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হচ্ছে</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এমন</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দুর্লভ</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ও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সুক্ষ্ম</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অলৌকিক</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বিষয়ের</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সাথে</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সাদৃশ্য</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3200" dirty="0" err="1">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রাখে</a:t>
            </a:r>
            <a:r>
              <a:rPr lang="en-US" sz="32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p>
        </p:txBody>
      </p:sp>
    </p:spTree>
    <p:extLst>
      <p:ext uri="{BB962C8B-B14F-4D97-AF65-F5344CB8AC3E}">
        <p14:creationId xmlns:p14="http://schemas.microsoft.com/office/powerpoint/2010/main" val="9872674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9"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0-#ppt_w/2"/>
                                          </p:val>
                                        </p:tav>
                                        <p:tav tm="100000">
                                          <p:val>
                                            <p:strVal val="#ppt_x"/>
                                          </p:val>
                                        </p:tav>
                                      </p:tavLst>
                                    </p:anim>
                                    <p:anim calcmode="lin" valueType="num">
                                      <p:cBhvr additive="base">
                                        <p:cTn id="8" dur="500" fill="hold"/>
                                        <p:tgtEl>
                                          <p:spTgt spid="3"/>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6"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 calcmode="lin" valueType="num">
                                      <p:cBhvr additive="base">
                                        <p:cTn id="13" dur="500" fill="hold"/>
                                        <p:tgtEl>
                                          <p:spTgt spid="7"/>
                                        </p:tgtEl>
                                        <p:attrNameLst>
                                          <p:attrName>ppt_x</p:attrName>
                                        </p:attrNameLst>
                                      </p:cBhvr>
                                      <p:tavLst>
                                        <p:tav tm="0">
                                          <p:val>
                                            <p:strVal val="1+#ppt_w/2"/>
                                          </p:val>
                                        </p:tav>
                                        <p:tav tm="100000">
                                          <p:val>
                                            <p:strVal val="#ppt_x"/>
                                          </p:val>
                                        </p:tav>
                                      </p:tavLst>
                                    </p:anim>
                                    <p:anim calcmode="lin" valueType="num">
                                      <p:cBhvr additive="base">
                                        <p:cTn id="14" dur="500" fill="hold"/>
                                        <p:tgtEl>
                                          <p:spTgt spid="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4391025" y="466725"/>
            <a:ext cx="3276600" cy="914400"/>
          </a:xfrm>
          <a:prstGeom prst="ellipse">
            <a:avLst/>
          </a:prstGeom>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600" dirty="0" err="1"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একক</a:t>
            </a:r>
            <a:r>
              <a:rPr lang="en-US" sz="36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কাজ</a:t>
            </a:r>
            <a:endParaRPr lang="en-US" sz="36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cxnSp>
        <p:nvCxnSpPr>
          <p:cNvPr id="4" name="Straight Connector 3"/>
          <p:cNvCxnSpPr/>
          <p:nvPr/>
        </p:nvCxnSpPr>
        <p:spPr>
          <a:xfrm flipV="1">
            <a:off x="161925" y="1619250"/>
            <a:ext cx="11896725" cy="571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 name="Straight Connector 4"/>
          <p:cNvCxnSpPr/>
          <p:nvPr/>
        </p:nvCxnSpPr>
        <p:spPr>
          <a:xfrm flipV="1">
            <a:off x="161925" y="1762125"/>
            <a:ext cx="11896725" cy="5715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7" name="Chevron 6"/>
          <p:cNvSpPr/>
          <p:nvPr/>
        </p:nvSpPr>
        <p:spPr>
          <a:xfrm flipH="1">
            <a:off x="533398" y="142874"/>
            <a:ext cx="504825" cy="1323975"/>
          </a:xfrm>
          <a:prstGeom prst="chevron">
            <a:avLst>
              <a:gd name="adj" fmla="val 40566"/>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Chevron 7"/>
          <p:cNvSpPr/>
          <p:nvPr/>
        </p:nvSpPr>
        <p:spPr>
          <a:xfrm flipH="1">
            <a:off x="1000123" y="142874"/>
            <a:ext cx="504825" cy="1323975"/>
          </a:xfrm>
          <a:prstGeom prst="chevron">
            <a:avLst>
              <a:gd name="adj" fmla="val 40566"/>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9" name="Chevron 8"/>
          <p:cNvSpPr/>
          <p:nvPr/>
        </p:nvSpPr>
        <p:spPr>
          <a:xfrm>
            <a:off x="11372849" y="114299"/>
            <a:ext cx="523873" cy="1323975"/>
          </a:xfrm>
          <a:prstGeom prst="chevron">
            <a:avLst>
              <a:gd name="adj" fmla="val 40566"/>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1" name="Chevron 10"/>
          <p:cNvSpPr/>
          <p:nvPr/>
        </p:nvSpPr>
        <p:spPr>
          <a:xfrm>
            <a:off x="10839449" y="142874"/>
            <a:ext cx="523873" cy="1323975"/>
          </a:xfrm>
          <a:prstGeom prst="chevron">
            <a:avLst>
              <a:gd name="adj" fmla="val 40566"/>
            </a:avLst>
          </a:prstGeom>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l="29348" t="4762" r="22846" b="-4762"/>
          <a:stretch/>
        </p:blipFill>
        <p:spPr>
          <a:xfrm>
            <a:off x="8724899" y="76200"/>
            <a:ext cx="1504951" cy="1600200"/>
          </a:xfrm>
          <a:prstGeom prst="rect">
            <a:avLst/>
          </a:prstGeom>
        </p:spPr>
      </p:pic>
      <p:pic>
        <p:nvPicPr>
          <p:cNvPr id="13" name="Picture 12"/>
          <p:cNvPicPr>
            <a:picLocks noChangeAspect="1"/>
          </p:cNvPicPr>
          <p:nvPr/>
        </p:nvPicPr>
        <p:blipFill rotWithShape="1">
          <a:blip r:embed="rId2">
            <a:extLst>
              <a:ext uri="{28A0092B-C50C-407E-A947-70E740481C1C}">
                <a14:useLocalDpi xmlns:a14="http://schemas.microsoft.com/office/drawing/2010/main" val="0"/>
              </a:ext>
            </a:extLst>
          </a:blip>
          <a:srcRect l="29348" t="4762" r="22846" b="-4762"/>
          <a:stretch/>
        </p:blipFill>
        <p:spPr>
          <a:xfrm>
            <a:off x="1809749" y="0"/>
            <a:ext cx="1504951" cy="1600200"/>
          </a:xfrm>
          <a:prstGeom prst="rect">
            <a:avLst/>
          </a:prstGeom>
        </p:spPr>
      </p:pic>
      <p:sp>
        <p:nvSpPr>
          <p:cNvPr id="14" name="Rectangle 13"/>
          <p:cNvSpPr/>
          <p:nvPr/>
        </p:nvSpPr>
        <p:spPr>
          <a:xfrm>
            <a:off x="1143334" y="2063233"/>
            <a:ext cx="8819816" cy="830997"/>
          </a:xfrm>
          <a:prstGeom prst="rect">
            <a:avLst/>
          </a:prstGeom>
          <a:solidFill>
            <a:schemeClr val="tx2">
              <a:lumMod val="20000"/>
              <a:lumOff val="80000"/>
            </a:schemeClr>
          </a:solidFill>
        </p:spPr>
        <p:txBody>
          <a:bodyPr wrap="square">
            <a:spAutoFit/>
          </a:bodyPr>
          <a:lstStyle/>
          <a:p>
            <a:r>
              <a:rPr lang="ar-SA" sz="4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سحر</a:t>
            </a:r>
            <a:r>
              <a:rPr lang="en-US" sz="4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en-US" sz="4800" dirty="0" err="1"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শব্দটি</a:t>
            </a:r>
            <a:r>
              <a:rPr lang="bn-IN" sz="4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কোন বাব এর মাসদার ?</a:t>
            </a:r>
            <a:r>
              <a:rPr lang="en-US" sz="48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endParaRPr lang="en-US" sz="4800" dirty="0"/>
          </a:p>
        </p:txBody>
      </p:sp>
      <p:sp>
        <p:nvSpPr>
          <p:cNvPr id="15" name="Rounded Rectangle 14"/>
          <p:cNvSpPr/>
          <p:nvPr/>
        </p:nvSpPr>
        <p:spPr>
          <a:xfrm>
            <a:off x="1143000" y="3438525"/>
            <a:ext cx="4000500" cy="609600"/>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IN" sz="32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উত্তরঃ বাবে</a:t>
            </a:r>
            <a:r>
              <a:rPr lang="bn-IN" sz="3200" dirty="0" smtClean="0">
                <a:ln w="0"/>
                <a:solidFill>
                  <a:schemeClr val="tx1"/>
                </a:solidFill>
                <a:effectLst>
                  <a:outerShdw blurRad="38100" dist="19050" dir="2700000" algn="tl" rotWithShape="0">
                    <a:schemeClr val="dk1">
                      <a:alpha val="40000"/>
                    </a:schemeClr>
                  </a:outerShdw>
                </a:effectLst>
              </a:rPr>
              <a:t> </a:t>
            </a:r>
            <a:r>
              <a:rPr lang="ar-SA" sz="32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فتح يفتح</a:t>
            </a:r>
            <a:r>
              <a:rPr lang="bn-IN" sz="3200" dirty="0" smtClean="0">
                <a:ln w="0"/>
                <a:solidFill>
                  <a:schemeClr val="tx1"/>
                </a:solidFill>
                <a:effectLst>
                  <a:outerShdw blurRad="38100" dist="19050" dir="2700000" algn="tl" rotWithShape="0">
                    <a:schemeClr val="dk1">
                      <a:alpha val="40000"/>
                    </a:schemeClr>
                  </a:outerShdw>
                </a:effectLst>
              </a:rPr>
              <a:t> </a:t>
            </a:r>
            <a:endParaRPr lang="en-US" sz="3200" dirty="0">
              <a:ln w="0"/>
              <a:solidFill>
                <a:schemeClr val="tx1"/>
              </a:solidFill>
              <a:effectLst>
                <a:outerShdw blurRad="38100" dist="19050" dir="2700000" algn="tl" rotWithShape="0">
                  <a:schemeClr val="dk1">
                    <a:alpha val="40000"/>
                  </a:schemeClr>
                </a:outerShdw>
              </a:effectLst>
            </a:endParaRPr>
          </a:p>
        </p:txBody>
      </p:sp>
    </p:spTree>
    <p:extLst>
      <p:ext uri="{BB962C8B-B14F-4D97-AF65-F5344CB8AC3E}">
        <p14:creationId xmlns:p14="http://schemas.microsoft.com/office/powerpoint/2010/main" val="1204303"/>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14"/>
                                        </p:tgtEl>
                                        <p:attrNameLst>
                                          <p:attrName>style.visibility</p:attrName>
                                        </p:attrNameLst>
                                      </p:cBhvr>
                                      <p:to>
                                        <p:strVal val="visible"/>
                                      </p:to>
                                    </p:set>
                                    <p:anim by="(-#ppt_w*2)" calcmode="lin" valueType="num">
                                      <p:cBhvr rctx="PPT">
                                        <p:cTn id="7" dur="500" autoRev="1" fill="hold">
                                          <p:stCondLst>
                                            <p:cond delay="0"/>
                                          </p:stCondLst>
                                        </p:cTn>
                                        <p:tgtEl>
                                          <p:spTgt spid="14"/>
                                        </p:tgtEl>
                                        <p:attrNameLst>
                                          <p:attrName>ppt_w</p:attrName>
                                        </p:attrNameLst>
                                      </p:cBhvr>
                                    </p:anim>
                                    <p:anim by="(#ppt_w*0.50)" calcmode="lin" valueType="num">
                                      <p:cBhvr>
                                        <p:cTn id="8" dur="500" decel="50000" autoRev="1" fill="hold">
                                          <p:stCondLst>
                                            <p:cond delay="0"/>
                                          </p:stCondLst>
                                        </p:cTn>
                                        <p:tgtEl>
                                          <p:spTgt spid="14"/>
                                        </p:tgtEl>
                                        <p:attrNameLst>
                                          <p:attrName>ppt_x</p:attrName>
                                        </p:attrNameLst>
                                      </p:cBhvr>
                                    </p:anim>
                                    <p:anim from="(-#ppt_h/2)" to="(#ppt_y)" calcmode="lin" valueType="num">
                                      <p:cBhvr>
                                        <p:cTn id="9" dur="1000" fill="hold">
                                          <p:stCondLst>
                                            <p:cond delay="0"/>
                                          </p:stCondLst>
                                        </p:cTn>
                                        <p:tgtEl>
                                          <p:spTgt spid="14"/>
                                        </p:tgtEl>
                                        <p:attrNameLst>
                                          <p:attrName>ppt_y</p:attrName>
                                        </p:attrNameLst>
                                      </p:cBhvr>
                                    </p:anim>
                                    <p:animRot by="21600000">
                                      <p:cBhvr>
                                        <p:cTn id="10" dur="1000" fill="hold">
                                          <p:stCondLst>
                                            <p:cond delay="0"/>
                                          </p:stCondLst>
                                        </p:cTn>
                                        <p:tgtEl>
                                          <p:spTgt spid="14"/>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3" presetClass="entr" presetSubtype="16"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 calcmode="lin" valueType="num">
                                      <p:cBhvr>
                                        <p:cTn id="15" dur="500" fill="hold"/>
                                        <p:tgtEl>
                                          <p:spTgt spid="15"/>
                                        </p:tgtEl>
                                        <p:attrNameLst>
                                          <p:attrName>ppt_w</p:attrName>
                                        </p:attrNameLst>
                                      </p:cBhvr>
                                      <p:tavLst>
                                        <p:tav tm="0">
                                          <p:val>
                                            <p:fltVal val="0"/>
                                          </p:val>
                                        </p:tav>
                                        <p:tav tm="100000">
                                          <p:val>
                                            <p:strVal val="#ppt_w"/>
                                          </p:val>
                                        </p:tav>
                                      </p:tavLst>
                                    </p:anim>
                                    <p:anim calcmode="lin" valueType="num">
                                      <p:cBhvr>
                                        <p:cTn id="16" dur="500" fill="hold"/>
                                        <p:tgtEl>
                                          <p:spTgt spid="15"/>
                                        </p:tgtEl>
                                        <p:attrNameLst>
                                          <p:attrName>ppt_h</p:attrName>
                                        </p:attrNameLst>
                                      </p:cBhvr>
                                      <p:tavLst>
                                        <p:tav tm="0">
                                          <p:val>
                                            <p:fltVal val="0"/>
                                          </p:val>
                                        </p:tav>
                                        <p:tav tm="100000">
                                          <p:val>
                                            <p:strVal val="#ppt_h"/>
                                          </p:val>
                                        </p:tav>
                                      </p:tavLst>
                                    </p:anim>
                                    <p:animEffect transition="in" filter="fade">
                                      <p:cBhvr>
                                        <p:cTn id="17"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animBg="1"/>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667000" y="1604549"/>
            <a:ext cx="3200400" cy="3361150"/>
          </a:xfrm>
          <a:prstGeom prst="rect">
            <a:avLst/>
          </a:prstGeom>
          <a:ln>
            <a:solidFill>
              <a:schemeClr val="accent3">
                <a:lumMod val="75000"/>
              </a:schemeClr>
            </a:solidFill>
          </a:ln>
          <a:effectLst>
            <a:outerShdw blurRad="44450" dist="27940" dir="5400000" algn="ctr">
              <a:srgbClr val="000000">
                <a:alpha val="32000"/>
              </a:srgbClr>
            </a:outerShdw>
            <a:softEdge rad="112500"/>
          </a:effectLst>
          <a:scene3d>
            <a:camera prst="orthographicFront">
              <a:rot lat="0" lon="0" rev="0"/>
            </a:camera>
            <a:lightRig rig="balanced" dir="t">
              <a:rot lat="0" lon="0" rev="8700000"/>
            </a:lightRig>
          </a:scene3d>
          <a:sp3d>
            <a:bevelT w="190500" h="38100"/>
          </a:sp3d>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flipH="1">
            <a:off x="6172200" y="1669003"/>
            <a:ext cx="3474720" cy="3250061"/>
          </a:xfrm>
          <a:prstGeom prst="roundRect">
            <a:avLst>
              <a:gd name="adj" fmla="val 8594"/>
            </a:avLst>
          </a:prstGeom>
          <a:solidFill>
            <a:srgbClr val="FFFFFF">
              <a:shade val="85000"/>
            </a:srgbClr>
          </a:solidFill>
          <a:ln>
            <a:solidFill>
              <a:schemeClr val="accent2">
                <a:lumMod val="75000"/>
              </a:schemeClr>
            </a:solidFill>
          </a:ln>
          <a:effectLst>
            <a:outerShdw blurRad="107950" dist="12700" dir="5400000" algn="ctr">
              <a:srgbClr val="000000"/>
            </a:outerShdw>
            <a:reflection blurRad="12700" stA="38000" endPos="28000" dist="5000" dir="5400000" sy="-100000" algn="bl" rotWithShape="0"/>
          </a:effectLst>
          <a:scene3d>
            <a:camera prst="orthographicFront">
              <a:rot lat="0" lon="0" rev="0"/>
            </a:camera>
            <a:lightRig rig="soft" dir="t">
              <a:rot lat="0" lon="0" rev="0"/>
            </a:lightRig>
          </a:scene3d>
          <a:sp3d contourW="44450" prstMaterial="matte">
            <a:bevelT w="63500" h="63500" prst="artDeco"/>
            <a:contourClr>
              <a:srgbClr val="FFFFFF"/>
            </a:contourClr>
          </a:sp3d>
        </p:spPr>
      </p:pic>
      <p:sp>
        <p:nvSpPr>
          <p:cNvPr id="6" name="TextBox 5"/>
          <p:cNvSpPr txBox="1"/>
          <p:nvPr/>
        </p:nvSpPr>
        <p:spPr>
          <a:xfrm>
            <a:off x="457200" y="5195207"/>
            <a:ext cx="11372849" cy="1446550"/>
          </a:xfrm>
          <a:prstGeom prst="rect">
            <a:avLst/>
          </a:prstGeom>
          <a:solidFill>
            <a:schemeClr val="accent6">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slope"/>
            <a:contourClr>
              <a:srgbClr val="FFFFFF"/>
            </a:contourClr>
          </a:sp3d>
        </p:spPr>
        <p:txBody>
          <a:bodyPr wrap="square" rtlCol="0">
            <a:spAutoFit/>
          </a:bodyPr>
          <a:lstStyle/>
          <a:p>
            <a:r>
              <a:rPr lang="bn-IN" sz="4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হযরত সুলাইমান (আঃ) এর যুগে জিন ও মানুষ এক সঙ্গে বসবাস করত। </a:t>
            </a:r>
            <a:r>
              <a:rPr lang="bn-BD" sz="4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শয়তান </a:t>
            </a:r>
            <a:r>
              <a:rPr lang="bn-BD"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ও </a:t>
            </a:r>
            <a:r>
              <a:rPr lang="bn-BD" sz="4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জি</a:t>
            </a:r>
            <a:r>
              <a:rPr lang="bn-IN" sz="4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নরা তখন মানুষকে</a:t>
            </a:r>
            <a:r>
              <a:rPr lang="bn-BD"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যাদু </a:t>
            </a:r>
            <a:r>
              <a:rPr lang="bn-BD" sz="4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বিদ্যা</a:t>
            </a:r>
            <a:r>
              <a:rPr lang="bn-IN" sz="4400" dirty="0" smtClean="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শিক্ষা দিত।</a:t>
            </a:r>
            <a:endParaRPr lang="en-US" sz="4400" dirty="0">
              <a:ln w="0"/>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
        <p:nvSpPr>
          <p:cNvPr id="7" name="Oval 6"/>
          <p:cNvSpPr/>
          <p:nvPr/>
        </p:nvSpPr>
        <p:spPr>
          <a:xfrm>
            <a:off x="2667000" y="152400"/>
            <a:ext cx="6979920" cy="1219200"/>
          </a:xfrm>
          <a:prstGeom prst="ellipse">
            <a:avLst/>
          </a:prstGeom>
          <a:solidFill>
            <a:srgbClr val="92D050"/>
          </a:solidFill>
        </p:spPr>
        <p:style>
          <a:lnRef idx="1">
            <a:schemeClr val="accent5"/>
          </a:lnRef>
          <a:fillRef idx="2">
            <a:schemeClr val="accent5"/>
          </a:fillRef>
          <a:effectRef idx="1">
            <a:schemeClr val="accent5"/>
          </a:effectRef>
          <a:fontRef idx="minor">
            <a:schemeClr val="dk1"/>
          </a:fontRef>
        </p:style>
        <p:txBody>
          <a:bodyPr rtlCol="0" anchor="ctr"/>
          <a:lstStyle/>
          <a:p>
            <a:pPr algn="ctr"/>
            <a:r>
              <a:rPr lang="bn-BD"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a:t>
            </a:r>
            <a:r>
              <a:rPr lang="bn-IN"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বিদ্যার</a:t>
            </a:r>
            <a:r>
              <a:rPr lang="bn-BD"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উৎপত্তি</a:t>
            </a:r>
            <a:endParaRPr lang="en-US" sz="60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39710775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 calcmode="lin" valueType="num">
                                      <p:cBhvr additive="base">
                                        <p:cTn id="19" dur="500" fill="hold"/>
                                        <p:tgtEl>
                                          <p:spTgt spid="5"/>
                                        </p:tgtEl>
                                        <p:attrNameLst>
                                          <p:attrName>ppt_x</p:attrName>
                                        </p:attrNameLst>
                                      </p:cBhvr>
                                      <p:tavLst>
                                        <p:tav tm="0">
                                          <p:val>
                                            <p:strVal val="#ppt_x"/>
                                          </p:val>
                                        </p:tav>
                                        <p:tav tm="100000">
                                          <p:val>
                                            <p:strVal val="#ppt_x"/>
                                          </p:val>
                                        </p:tav>
                                      </p:tavLst>
                                    </p:anim>
                                    <p:anim calcmode="lin" valueType="num">
                                      <p:cBhvr additive="base">
                                        <p:cTn id="20"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500" fill="hold"/>
                                        <p:tgtEl>
                                          <p:spTgt spid="6"/>
                                        </p:tgtEl>
                                        <p:attrNameLst>
                                          <p:attrName>ppt_x</p:attrName>
                                        </p:attrNameLst>
                                      </p:cBhvr>
                                      <p:tavLst>
                                        <p:tav tm="0">
                                          <p:val>
                                            <p:strVal val="#ppt_x"/>
                                          </p:val>
                                        </p:tav>
                                        <p:tav tm="100000">
                                          <p:val>
                                            <p:strVal val="#ppt_x"/>
                                          </p:val>
                                        </p:tav>
                                      </p:tavLst>
                                    </p:anim>
                                    <p:anim calcmode="lin" valueType="num">
                                      <p:cBhvr additive="base">
                                        <p:cTn id="26"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7235" y="3437348"/>
            <a:ext cx="3508218" cy="3296093"/>
          </a:xfrm>
          <a:prstGeom prst="rect">
            <a:avLst/>
          </a:prstGeom>
          <a:ln>
            <a:noFill/>
          </a:ln>
          <a:effectLst>
            <a:softEdge rad="112500"/>
          </a:effectLst>
        </p:spPr>
      </p:pic>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913177" y="3429000"/>
            <a:ext cx="3276600" cy="3429000"/>
          </a:xfrm>
          <a:prstGeom prst="rect">
            <a:avLst/>
          </a:prstGeom>
          <a:ln>
            <a:noFill/>
          </a:ln>
          <a:effectLst>
            <a:softEdge rad="112500"/>
          </a:effectLst>
        </p:spPr>
      </p:pic>
      <p:sp>
        <p:nvSpPr>
          <p:cNvPr id="6" name="TextBox 5"/>
          <p:cNvSpPr txBox="1"/>
          <p:nvPr/>
        </p:nvSpPr>
        <p:spPr>
          <a:xfrm>
            <a:off x="200026" y="1378089"/>
            <a:ext cx="11553824" cy="1938992"/>
          </a:xfrm>
          <a:prstGeom prst="rect">
            <a:avLst/>
          </a:prstGeom>
          <a:solidFill>
            <a:schemeClr val="accent1">
              <a:lumMod val="60000"/>
              <a:lumOff val="40000"/>
            </a:schemeClr>
          </a:solidFill>
        </p:spPr>
        <p:txBody>
          <a:bodyPr wrap="square" rtlCol="0">
            <a:spAutoFit/>
          </a:bodyPr>
          <a:lstStyle/>
          <a:p>
            <a:r>
              <a:rPr lang="bn-IN" sz="4000" dirty="0" smtClean="0">
                <a:latin typeface="NikoshBAN" panose="02000000000000000000" pitchFamily="2" charset="0"/>
                <a:cs typeface="NikoshBAN" panose="02000000000000000000" pitchFamily="2" charset="0"/>
              </a:rPr>
              <a:t>আল্লামা ইমাম বাগাভি (রহ) বলেন , আহলে সুন্নাত ওয়াল জামাতের নিকট যাদুর অস্তিত্ব স্বীকৃত। তবে তা চর্ছা করা কুফরি। </a:t>
            </a:r>
            <a:r>
              <a:rPr lang="bn-BD" sz="4000" dirty="0" smtClean="0">
                <a:latin typeface="NikoshBAN" panose="02000000000000000000" pitchFamily="2" charset="0"/>
                <a:cs typeface="NikoshBAN" panose="02000000000000000000" pitchFamily="2" charset="0"/>
              </a:rPr>
              <a:t>ইসলামে </a:t>
            </a:r>
            <a:r>
              <a:rPr lang="bn-BD" sz="4000" dirty="0">
                <a:latin typeface="NikoshBAN" panose="02000000000000000000" pitchFamily="2" charset="0"/>
                <a:cs typeface="NikoshBAN" panose="02000000000000000000" pitchFamily="2" charset="0"/>
              </a:rPr>
              <a:t>যাদু শিক্ষা করা ও শিক্ষা দেয়া উভয়ই </a:t>
            </a:r>
            <a:r>
              <a:rPr lang="bn-BD" sz="4000" dirty="0" smtClean="0">
                <a:latin typeface="NikoshBAN" panose="02000000000000000000" pitchFamily="2" charset="0"/>
                <a:cs typeface="NikoshBAN" panose="02000000000000000000" pitchFamily="2" charset="0"/>
              </a:rPr>
              <a:t>নিষিদ্ধ</a:t>
            </a:r>
            <a:r>
              <a:rPr lang="bn-IN" sz="4000" dirty="0" smtClean="0">
                <a:latin typeface="NikoshBAN" panose="02000000000000000000" pitchFamily="2" charset="0"/>
                <a:cs typeface="NikoshBAN" panose="02000000000000000000" pitchFamily="2" charset="0"/>
              </a:rPr>
              <a:t>।</a:t>
            </a:r>
            <a:endParaRPr lang="en-US" sz="4000" dirty="0">
              <a:latin typeface="NikoshBAN" panose="02000000000000000000" pitchFamily="2" charset="0"/>
              <a:cs typeface="NikoshBAN" panose="02000000000000000000" pitchFamily="2" charset="0"/>
            </a:endParaRPr>
          </a:p>
        </p:txBody>
      </p:sp>
      <p:sp>
        <p:nvSpPr>
          <p:cNvPr id="7" name="Rounded Rectangle 6"/>
          <p:cNvSpPr/>
          <p:nvPr/>
        </p:nvSpPr>
        <p:spPr>
          <a:xfrm>
            <a:off x="2409825" y="153761"/>
            <a:ext cx="7429500" cy="1066800"/>
          </a:xfrm>
          <a:prstGeom prst="roundRect">
            <a:avLst/>
          </a:prstGeom>
          <a:solidFill>
            <a:schemeClr val="accent1">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bn-BD"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ইসলা</a:t>
            </a:r>
            <a:r>
              <a:rPr lang="bn-IN"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মি</a:t>
            </a:r>
            <a:r>
              <a:rPr lang="bn-BD"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 </a:t>
            </a:r>
            <a:r>
              <a:rPr lang="bn-IN"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শরীয়াতে </a:t>
            </a:r>
            <a:r>
              <a:rPr lang="bn-BD" sz="4800" dirty="0" smtClean="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যাদুর </a:t>
            </a:r>
            <a:r>
              <a:rPr lang="bn-BD"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rPr>
              <a:t>বিধান</a:t>
            </a:r>
            <a:endParaRPr lang="en-US" sz="4800" dirty="0">
              <a:ln w="0"/>
              <a:solidFill>
                <a:schemeClr val="tx1"/>
              </a:solidFill>
              <a:effectLst>
                <a:outerShdw blurRad="38100" dist="19050" dir="2700000" algn="tl" rotWithShape="0">
                  <a:schemeClr val="dk1">
                    <a:alpha val="40000"/>
                  </a:schemeClr>
                </a:outerShdw>
              </a:effectLst>
              <a:latin typeface="NikoshBAN" panose="02000000000000000000" pitchFamily="2" charset="0"/>
              <a:cs typeface="NikoshBAN" panose="02000000000000000000" pitchFamily="2" charset="0"/>
            </a:endParaRPr>
          </a:p>
        </p:txBody>
      </p:sp>
    </p:spTree>
    <p:extLst>
      <p:ext uri="{BB962C8B-B14F-4D97-AF65-F5344CB8AC3E}">
        <p14:creationId xmlns:p14="http://schemas.microsoft.com/office/powerpoint/2010/main" val="105343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 calcmode="lin" valueType="num">
                                      <p:cBhvr additive="base">
                                        <p:cTn id="20" dur="500" fill="hold"/>
                                        <p:tgtEl>
                                          <p:spTgt spid="4"/>
                                        </p:tgtEl>
                                        <p:attrNameLst>
                                          <p:attrName>ppt_x</p:attrName>
                                        </p:attrNameLst>
                                      </p:cBhvr>
                                      <p:tavLst>
                                        <p:tav tm="0">
                                          <p:val>
                                            <p:strVal val="#ppt_x"/>
                                          </p:val>
                                        </p:tav>
                                        <p:tav tm="100000">
                                          <p:val>
                                            <p:strVal val="#ppt_x"/>
                                          </p:val>
                                        </p:tav>
                                      </p:tavLst>
                                    </p:anim>
                                    <p:anim calcmode="lin" valueType="num">
                                      <p:cBhvr additive="base">
                                        <p:cTn id="21"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5"/>
                                        </p:tgtEl>
                                        <p:attrNameLst>
                                          <p:attrName>style.visibility</p:attrName>
                                        </p:attrNameLst>
                                      </p:cBhvr>
                                      <p:to>
                                        <p:strVal val="visible"/>
                                      </p:to>
                                    </p:set>
                                    <p:anim calcmode="lin" valueType="num">
                                      <p:cBhvr additive="base">
                                        <p:cTn id="26" dur="500" fill="hold"/>
                                        <p:tgtEl>
                                          <p:spTgt spid="5"/>
                                        </p:tgtEl>
                                        <p:attrNameLst>
                                          <p:attrName>ppt_x</p:attrName>
                                        </p:attrNameLst>
                                      </p:cBhvr>
                                      <p:tavLst>
                                        <p:tav tm="0">
                                          <p:val>
                                            <p:strVal val="#ppt_x"/>
                                          </p:val>
                                        </p:tav>
                                        <p:tav tm="100000">
                                          <p:val>
                                            <p:strVal val="#ppt_x"/>
                                          </p:val>
                                        </p:tav>
                                      </p:tavLst>
                                    </p:anim>
                                    <p:anim calcmode="lin" valueType="num">
                                      <p:cBhvr additive="base">
                                        <p:cTn id="27"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219</TotalTime>
  <Words>437</Words>
  <Application>Microsoft Office PowerPoint</Application>
  <PresentationFormat>Widescreen</PresentationFormat>
  <Paragraphs>64</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NikoshBAN</vt:lpstr>
      <vt:lpstr>Times New Roman</vt:lpstr>
      <vt:lpstr>Vrinda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যাদু সম্পর্কে হাদীসের বাণী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OS</dc:creator>
  <cp:lastModifiedBy>OS</cp:lastModifiedBy>
  <cp:revision>58</cp:revision>
  <dcterms:created xsi:type="dcterms:W3CDTF">2020-08-17T06:14:05Z</dcterms:created>
  <dcterms:modified xsi:type="dcterms:W3CDTF">2020-08-17T14:01:00Z</dcterms:modified>
</cp:coreProperties>
</file>