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17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39828"/>
            <a:ext cx="7772400" cy="3322571"/>
          </a:xfrm>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4" name="Picture 3" descr="bee-18.jpg"/>
          <p:cNvPicPr>
            <a:picLocks noChangeAspect="1"/>
          </p:cNvPicPr>
          <p:nvPr/>
        </p:nvPicPr>
        <p:blipFill>
          <a:blip r:embed="rId2"/>
          <a:stretch>
            <a:fillRect/>
          </a:stretch>
        </p:blipFill>
        <p:spPr>
          <a:xfrm>
            <a:off x="152400" y="1905000"/>
            <a:ext cx="3581400" cy="3962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Picture 4" descr="bee-18.jpg"/>
          <p:cNvPicPr>
            <a:picLocks noChangeAspect="1"/>
          </p:cNvPicPr>
          <p:nvPr/>
        </p:nvPicPr>
        <p:blipFill>
          <a:blip r:embed="rId2"/>
          <a:stretch>
            <a:fillRect/>
          </a:stretch>
        </p:blipFill>
        <p:spPr>
          <a:xfrm>
            <a:off x="1943100" y="1905000"/>
            <a:ext cx="3848100" cy="3962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Picture 5" descr="bee-18.jpg"/>
          <p:cNvPicPr>
            <a:picLocks noChangeAspect="1"/>
          </p:cNvPicPr>
          <p:nvPr/>
        </p:nvPicPr>
        <p:blipFill>
          <a:blip r:embed="rId2"/>
          <a:stretch>
            <a:fillRect/>
          </a:stretch>
        </p:blipFill>
        <p:spPr>
          <a:xfrm>
            <a:off x="4343400" y="1888761"/>
            <a:ext cx="4800600" cy="3962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Rectangle 6"/>
          <p:cNvSpPr/>
          <p:nvPr/>
        </p:nvSpPr>
        <p:spPr>
          <a:xfrm>
            <a:off x="3061811" y="838200"/>
            <a:ext cx="3262789" cy="1569660"/>
          </a:xfrm>
          <a:prstGeom prst="rect">
            <a:avLst/>
          </a:prstGeom>
        </p:spPr>
        <p:txBody>
          <a:bodyPr wrap="square">
            <a:spAutoFit/>
          </a:bodyPr>
          <a:lstStyle/>
          <a:p>
            <a:pPr algn="ctr"/>
            <a:r>
              <a:rPr lang="bn-BD" sz="9600" b="1" dirty="0">
                <a:latin typeface="NikoshBAN" pitchFamily="2" charset="0"/>
                <a:cs typeface="NikoshBAN" pitchFamily="2" charset="0"/>
              </a:rPr>
              <a:t>স্বাগতম</a:t>
            </a:r>
            <a:endParaRPr lang="en-US" sz="9600" b="1" dirty="0">
              <a:latin typeface="NikoshBAN" pitchFamily="2" charset="0"/>
              <a:cs typeface="NikoshBAN" pitchFamily="2" charset="0"/>
            </a:endParaRPr>
          </a:p>
        </p:txBody>
      </p:sp>
    </p:spTree>
    <p:extLst>
      <p:ext uri="{BB962C8B-B14F-4D97-AF65-F5344CB8AC3E}">
        <p14:creationId xmlns:p14="http://schemas.microsoft.com/office/powerpoint/2010/main" val="391192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0"/>
            <a:ext cx="7620000" cy="5886450"/>
          </a:xfrm>
        </p:spPr>
        <p:txBody>
          <a:bodyPr>
            <a:normAutofit/>
          </a:bodyPr>
          <a:lstStyle/>
          <a:p>
            <a:r>
              <a:rPr lang="bn-BD" dirty="0">
                <a:latin typeface="NikoshBAN" pitchFamily="2" charset="0"/>
                <a:cs typeface="NikoshBAN" pitchFamily="2" charset="0"/>
              </a:rPr>
              <a:t/>
            </a:r>
            <a:br>
              <a:rPr lang="bn-BD" dirty="0">
                <a:latin typeface="NikoshBAN" pitchFamily="2" charset="0"/>
                <a:cs typeface="NikoshBAN" pitchFamily="2" charset="0"/>
              </a:rPr>
            </a:br>
            <a:r>
              <a:rPr lang="bn-BD" sz="4800" dirty="0">
                <a:latin typeface="NikoshBAN" pitchFamily="2" charset="0"/>
                <a:cs typeface="NikoshBAN" pitchFamily="2" charset="0"/>
              </a:rPr>
              <a:t/>
            </a:r>
            <a:br>
              <a:rPr lang="bn-BD" sz="4800" dirty="0">
                <a:latin typeface="NikoshBAN" pitchFamily="2" charset="0"/>
                <a:cs typeface="NikoshBAN" pitchFamily="2" charset="0"/>
              </a:rPr>
            </a:br>
            <a:r>
              <a:rPr lang="bn-BD" dirty="0" smtClean="0">
                <a:latin typeface="NikoshBAN" pitchFamily="2" charset="0"/>
                <a:cs typeface="NikoshBAN" pitchFamily="2" charset="0"/>
              </a:rPr>
              <a:t> </a:t>
            </a:r>
            <a:endParaRPr lang="en-US" dirty="0"/>
          </a:p>
        </p:txBody>
      </p:sp>
      <p:sp>
        <p:nvSpPr>
          <p:cNvPr id="3" name="Subtitle 2"/>
          <p:cNvSpPr>
            <a:spLocks noGrp="1"/>
          </p:cNvSpPr>
          <p:nvPr>
            <p:ph type="subTitle" idx="1"/>
          </p:nvPr>
        </p:nvSpPr>
        <p:spPr>
          <a:xfrm>
            <a:off x="1371600" y="6477000"/>
            <a:ext cx="6781800" cy="381000"/>
          </a:xfrm>
        </p:spPr>
        <p:txBody>
          <a:bodyPr>
            <a:normAutofit fontScale="70000" lnSpcReduction="20000"/>
          </a:bodyPr>
          <a:lstStyle/>
          <a:p>
            <a:endParaRPr lang="en-US" dirty="0"/>
          </a:p>
        </p:txBody>
      </p:sp>
      <p:pic>
        <p:nvPicPr>
          <p:cNvPr id="4"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1386" r="11072"/>
          <a:stretch/>
        </p:blipFill>
        <p:spPr bwMode="auto">
          <a:xfrm>
            <a:off x="685800" y="205136"/>
            <a:ext cx="33528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1"/>
          <p:cNvSpPr txBox="1">
            <a:spLocks/>
          </p:cNvSpPr>
          <p:nvPr/>
        </p:nvSpPr>
        <p:spPr>
          <a:xfrm>
            <a:off x="179439" y="1990361"/>
            <a:ext cx="3859161" cy="3724639"/>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n-BD" dirty="0" smtClean="0">
                <a:latin typeface="NikoshBAN" pitchFamily="2" charset="0"/>
                <a:cs typeface="NikoshBAN" pitchFamily="2" charset="0"/>
              </a:rPr>
              <a:t>শিক্ষক পরিচিতি</a:t>
            </a:r>
            <a:br>
              <a:rPr lang="bn-BD" dirty="0" smtClean="0">
                <a:latin typeface="NikoshBAN" pitchFamily="2" charset="0"/>
                <a:cs typeface="NikoshBAN" pitchFamily="2" charset="0"/>
              </a:rPr>
            </a:br>
            <a:r>
              <a:rPr lang="bn-BD" dirty="0" smtClean="0">
                <a:latin typeface="NikoshBAN" pitchFamily="2" charset="0"/>
                <a:cs typeface="NikoshBAN" pitchFamily="2" charset="0"/>
              </a:rPr>
              <a:t>মোঃশহীদুল্লাহ</a:t>
            </a:r>
            <a:br>
              <a:rPr lang="bn-BD" dirty="0" smtClean="0">
                <a:latin typeface="NikoshBAN" pitchFamily="2" charset="0"/>
                <a:cs typeface="NikoshBAN" pitchFamily="2" charset="0"/>
              </a:rPr>
            </a:br>
            <a:r>
              <a:rPr lang="bn-BD" dirty="0" smtClean="0">
                <a:latin typeface="NikoshBAN" pitchFamily="2" charset="0"/>
                <a:cs typeface="NikoshBAN" pitchFamily="2" charset="0"/>
              </a:rPr>
              <a:t>সহকারী মৌলভী</a:t>
            </a:r>
            <a:br>
              <a:rPr lang="bn-BD" dirty="0" smtClean="0">
                <a:latin typeface="NikoshBAN" pitchFamily="2" charset="0"/>
                <a:cs typeface="NikoshBAN" pitchFamily="2" charset="0"/>
              </a:rPr>
            </a:br>
            <a:r>
              <a:rPr lang="bn-BD" dirty="0" smtClean="0">
                <a:latin typeface="NikoshBAN" pitchFamily="2" charset="0"/>
                <a:cs typeface="NikoshBAN" pitchFamily="2" charset="0"/>
              </a:rPr>
              <a:t>রহমতপুর দাখিল মাদ্রাসা</a:t>
            </a:r>
            <a:br>
              <a:rPr lang="bn-BD" dirty="0" smtClean="0">
                <a:latin typeface="NikoshBAN" pitchFamily="2" charset="0"/>
                <a:cs typeface="NikoshBAN" pitchFamily="2" charset="0"/>
              </a:rPr>
            </a:br>
            <a:r>
              <a:rPr lang="bn-BD" dirty="0" smtClean="0">
                <a:latin typeface="NikoshBAN" pitchFamily="2" charset="0"/>
                <a:cs typeface="NikoshBAN" pitchFamily="2" charset="0"/>
              </a:rPr>
              <a:t>আমতলী,বরগুনা।</a:t>
            </a:r>
            <a:br>
              <a:rPr lang="bn-BD" dirty="0" smtClean="0">
                <a:latin typeface="NikoshBAN" pitchFamily="2" charset="0"/>
                <a:cs typeface="NikoshBAN" pitchFamily="2" charset="0"/>
              </a:rPr>
            </a:br>
            <a:r>
              <a:rPr lang="bn-BD" dirty="0" smtClean="0">
                <a:latin typeface="NikoshBAN" pitchFamily="2" charset="0"/>
                <a:cs typeface="NikoshBAN" pitchFamily="2" charset="0"/>
              </a:rPr>
              <a:t>মোবাঃ০১৭০৬২৩১৩১৭</a:t>
            </a:r>
            <a:endParaRPr lang="en-US" dirty="0"/>
          </a:p>
        </p:txBody>
      </p:sp>
      <p:sp>
        <p:nvSpPr>
          <p:cNvPr id="7" name="Subtitle 2"/>
          <p:cNvSpPr txBox="1">
            <a:spLocks/>
          </p:cNvSpPr>
          <p:nvPr/>
        </p:nvSpPr>
        <p:spPr>
          <a:xfrm>
            <a:off x="3733800" y="9162"/>
            <a:ext cx="4876800" cy="7010399"/>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dirty="0"/>
          </a:p>
        </p:txBody>
      </p:sp>
      <p:pic>
        <p:nvPicPr>
          <p:cNvPr id="9"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5585" t="24663" r="20901" b="14526"/>
          <a:stretch/>
        </p:blipFill>
        <p:spPr bwMode="auto">
          <a:xfrm>
            <a:off x="4648200" y="200220"/>
            <a:ext cx="3429000" cy="16448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4495800" y="1990361"/>
            <a:ext cx="4648200" cy="3477875"/>
          </a:xfrm>
          <a:prstGeom prst="rect">
            <a:avLst/>
          </a:prstGeom>
        </p:spPr>
        <p:txBody>
          <a:bodyPr wrap="square">
            <a:spAutoFit/>
          </a:bodyPr>
          <a:lstStyle/>
          <a:p>
            <a:r>
              <a:rPr lang="bn-BD" sz="4400" dirty="0">
                <a:latin typeface="NikoshBAN" pitchFamily="2" charset="0"/>
                <a:cs typeface="NikoshBAN" pitchFamily="2" charset="0"/>
              </a:rPr>
              <a:t>পাঠ পরিচিতি</a:t>
            </a:r>
          </a:p>
          <a:p>
            <a:r>
              <a:rPr lang="bn-BD" sz="4400" dirty="0" smtClean="0">
                <a:latin typeface="NikoshBAN" pitchFamily="2" charset="0"/>
                <a:cs typeface="NikoshBAN" pitchFamily="2" charset="0"/>
              </a:rPr>
              <a:t>শ্রেনীঃ</a:t>
            </a:r>
            <a:r>
              <a:rPr lang="bn-IN" sz="4400" dirty="0" smtClean="0">
                <a:latin typeface="NikoshBAN" pitchFamily="2" charset="0"/>
                <a:cs typeface="NikoshBAN" pitchFamily="2" charset="0"/>
              </a:rPr>
              <a:t>দশম</a:t>
            </a:r>
            <a:endParaRPr lang="bn-BD" sz="4400" dirty="0">
              <a:latin typeface="NikoshBAN" pitchFamily="2" charset="0"/>
              <a:cs typeface="NikoshBAN" pitchFamily="2" charset="0"/>
            </a:endParaRPr>
          </a:p>
          <a:p>
            <a:r>
              <a:rPr lang="bn-BD" sz="4400" dirty="0">
                <a:latin typeface="NikoshBAN" pitchFamily="2" charset="0"/>
                <a:cs typeface="NikoshBAN" pitchFamily="2" charset="0"/>
              </a:rPr>
              <a:t>বিষয়ঃকোরআন মাজীদ</a:t>
            </a:r>
          </a:p>
          <a:p>
            <a:r>
              <a:rPr lang="bn-BD" sz="4400" dirty="0" smtClean="0">
                <a:latin typeface="NikoshBAN" pitchFamily="2" charset="0"/>
                <a:cs typeface="NikoshBAN" pitchFamily="2" charset="0"/>
              </a:rPr>
              <a:t>অধ্যায়ঃ</a:t>
            </a:r>
            <a:r>
              <a:rPr lang="en-US" sz="4400" dirty="0" smtClean="0">
                <a:latin typeface="NikoshBAN" pitchFamily="2" charset="0"/>
                <a:cs typeface="NikoshBAN" pitchFamily="2" charset="0"/>
              </a:rPr>
              <a:t>২য়</a:t>
            </a:r>
            <a:endParaRPr lang="bn-BD" sz="4400" dirty="0">
              <a:latin typeface="NikoshBAN" pitchFamily="2" charset="0"/>
              <a:cs typeface="NikoshBAN" pitchFamily="2" charset="0"/>
            </a:endParaRPr>
          </a:p>
          <a:p>
            <a:r>
              <a:rPr lang="bn-IN" sz="4400" dirty="0" smtClean="0">
                <a:latin typeface="NikoshBAN" pitchFamily="2" charset="0"/>
                <a:cs typeface="NikoshBAN" pitchFamily="2" charset="0"/>
              </a:rPr>
              <a:t>সুরা ইমরানের ১ম রুকু</a:t>
            </a:r>
            <a:endParaRPr lang="en-US" sz="4400" dirty="0">
              <a:latin typeface="NikoshBAN" pitchFamily="2" charset="0"/>
              <a:cs typeface="NikoshBAN" pitchFamily="2" charset="0"/>
            </a:endParaRPr>
          </a:p>
        </p:txBody>
      </p:sp>
    </p:spTree>
    <p:extLst>
      <p:ext uri="{BB962C8B-B14F-4D97-AF65-F5344CB8AC3E}">
        <p14:creationId xmlns:p14="http://schemas.microsoft.com/office/powerpoint/2010/main" val="2024615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1000"/>
                                        <p:tgtEl>
                                          <p:spTgt spid="9"/>
                                        </p:tgtEl>
                                      </p:cBhvr>
                                    </p:animEffect>
                                    <p:anim calcmode="lin" valueType="num">
                                      <p:cBhvr>
                                        <p:cTn id="30" dur="1000" fill="hold"/>
                                        <p:tgtEl>
                                          <p:spTgt spid="9"/>
                                        </p:tgtEl>
                                        <p:attrNameLst>
                                          <p:attrName>ppt_x</p:attrName>
                                        </p:attrNameLst>
                                      </p:cBhvr>
                                      <p:tavLst>
                                        <p:tav tm="0">
                                          <p:val>
                                            <p:strVal val="#ppt_x"/>
                                          </p:val>
                                        </p:tav>
                                        <p:tav tm="100000">
                                          <p:val>
                                            <p:strVal val="#ppt_x"/>
                                          </p:val>
                                        </p:tav>
                                      </p:tavLst>
                                    </p:anim>
                                    <p:anim calcmode="lin" valueType="num">
                                      <p:cBhvr>
                                        <p:cTn id="3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nodeType="clickEffect">
                                  <p:stCondLst>
                                    <p:cond delay="0"/>
                                  </p:stCondLst>
                                  <p:childTnLst>
                                    <p:set>
                                      <p:cBhvr>
                                        <p:cTn id="35" dur="1" fill="hold">
                                          <p:stCondLst>
                                            <p:cond delay="0"/>
                                          </p:stCondLst>
                                        </p:cTn>
                                        <p:tgtEl>
                                          <p:spTgt spid="10">
                                            <p:txEl>
                                              <p:pRg st="0" end="0"/>
                                            </p:txEl>
                                          </p:spTgt>
                                        </p:tgtEl>
                                        <p:attrNameLst>
                                          <p:attrName>style.visibility</p:attrName>
                                        </p:attrNameLst>
                                      </p:cBhvr>
                                      <p:to>
                                        <p:strVal val="visible"/>
                                      </p:to>
                                    </p:set>
                                    <p:anim calcmode="lin" valueType="num">
                                      <p:cBhvr>
                                        <p:cTn id="36" dur="10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37" dur="1000" fill="hold"/>
                                        <p:tgtEl>
                                          <p:spTgt spid="10">
                                            <p:txEl>
                                              <p:pRg st="0" end="0"/>
                                            </p:txEl>
                                          </p:spTgt>
                                        </p:tgtEl>
                                        <p:attrNameLst>
                                          <p:attrName>ppt_h</p:attrName>
                                        </p:attrNameLst>
                                      </p:cBhvr>
                                      <p:tavLst>
                                        <p:tav tm="0">
                                          <p:val>
                                            <p:fltVal val="0"/>
                                          </p:val>
                                        </p:tav>
                                        <p:tav tm="100000">
                                          <p:val>
                                            <p:strVal val="#ppt_h"/>
                                          </p:val>
                                        </p:tav>
                                      </p:tavLst>
                                    </p:anim>
                                    <p:anim calcmode="lin" valueType="num">
                                      <p:cBhvr>
                                        <p:cTn id="38" dur="1000" fill="hold"/>
                                        <p:tgtEl>
                                          <p:spTgt spid="10">
                                            <p:txEl>
                                              <p:pRg st="0" end="0"/>
                                            </p:txEl>
                                          </p:spTgt>
                                        </p:tgtEl>
                                        <p:attrNameLst>
                                          <p:attrName>style.rotation</p:attrName>
                                        </p:attrNameLst>
                                      </p:cBhvr>
                                      <p:tavLst>
                                        <p:tav tm="0">
                                          <p:val>
                                            <p:fltVal val="90"/>
                                          </p:val>
                                        </p:tav>
                                        <p:tav tm="100000">
                                          <p:val>
                                            <p:fltVal val="0"/>
                                          </p:val>
                                        </p:tav>
                                      </p:tavLst>
                                    </p:anim>
                                    <p:animEffect transition="in" filter="fade">
                                      <p:cBhvr>
                                        <p:cTn id="39" dur="1000"/>
                                        <p:tgtEl>
                                          <p:spTgt spid="10">
                                            <p:txEl>
                                              <p:pRg st="0" end="0"/>
                                            </p:txEl>
                                          </p:spTgt>
                                        </p:tgtEl>
                                      </p:cBhvr>
                                    </p:animEffect>
                                  </p:childTnLst>
                                </p:cTn>
                              </p:par>
                              <p:par>
                                <p:cTn id="40" presetID="31" presetClass="entr" presetSubtype="0" fill="hold" nodeType="withEffect">
                                  <p:stCondLst>
                                    <p:cond delay="0"/>
                                  </p:stCondLst>
                                  <p:childTnLst>
                                    <p:set>
                                      <p:cBhvr>
                                        <p:cTn id="41" dur="1" fill="hold">
                                          <p:stCondLst>
                                            <p:cond delay="0"/>
                                          </p:stCondLst>
                                        </p:cTn>
                                        <p:tgtEl>
                                          <p:spTgt spid="10">
                                            <p:txEl>
                                              <p:pRg st="1" end="1"/>
                                            </p:txEl>
                                          </p:spTgt>
                                        </p:tgtEl>
                                        <p:attrNameLst>
                                          <p:attrName>style.visibility</p:attrName>
                                        </p:attrNameLst>
                                      </p:cBhvr>
                                      <p:to>
                                        <p:strVal val="visible"/>
                                      </p:to>
                                    </p:set>
                                    <p:anim calcmode="lin" valueType="num">
                                      <p:cBhvr>
                                        <p:cTn id="42" dur="1000" fill="hold"/>
                                        <p:tgtEl>
                                          <p:spTgt spid="10">
                                            <p:txEl>
                                              <p:pRg st="1" end="1"/>
                                            </p:txEl>
                                          </p:spTgt>
                                        </p:tgtEl>
                                        <p:attrNameLst>
                                          <p:attrName>ppt_w</p:attrName>
                                        </p:attrNameLst>
                                      </p:cBhvr>
                                      <p:tavLst>
                                        <p:tav tm="0">
                                          <p:val>
                                            <p:fltVal val="0"/>
                                          </p:val>
                                        </p:tav>
                                        <p:tav tm="100000">
                                          <p:val>
                                            <p:strVal val="#ppt_w"/>
                                          </p:val>
                                        </p:tav>
                                      </p:tavLst>
                                    </p:anim>
                                    <p:anim calcmode="lin" valueType="num">
                                      <p:cBhvr>
                                        <p:cTn id="43" dur="1000" fill="hold"/>
                                        <p:tgtEl>
                                          <p:spTgt spid="10">
                                            <p:txEl>
                                              <p:pRg st="1" end="1"/>
                                            </p:txEl>
                                          </p:spTgt>
                                        </p:tgtEl>
                                        <p:attrNameLst>
                                          <p:attrName>ppt_h</p:attrName>
                                        </p:attrNameLst>
                                      </p:cBhvr>
                                      <p:tavLst>
                                        <p:tav tm="0">
                                          <p:val>
                                            <p:fltVal val="0"/>
                                          </p:val>
                                        </p:tav>
                                        <p:tav tm="100000">
                                          <p:val>
                                            <p:strVal val="#ppt_h"/>
                                          </p:val>
                                        </p:tav>
                                      </p:tavLst>
                                    </p:anim>
                                    <p:anim calcmode="lin" valueType="num">
                                      <p:cBhvr>
                                        <p:cTn id="44" dur="1000" fill="hold"/>
                                        <p:tgtEl>
                                          <p:spTgt spid="10">
                                            <p:txEl>
                                              <p:pRg st="1" end="1"/>
                                            </p:txEl>
                                          </p:spTgt>
                                        </p:tgtEl>
                                        <p:attrNameLst>
                                          <p:attrName>style.rotation</p:attrName>
                                        </p:attrNameLst>
                                      </p:cBhvr>
                                      <p:tavLst>
                                        <p:tav tm="0">
                                          <p:val>
                                            <p:fltVal val="90"/>
                                          </p:val>
                                        </p:tav>
                                        <p:tav tm="100000">
                                          <p:val>
                                            <p:fltVal val="0"/>
                                          </p:val>
                                        </p:tav>
                                      </p:tavLst>
                                    </p:anim>
                                    <p:animEffect transition="in" filter="fade">
                                      <p:cBhvr>
                                        <p:cTn id="45" dur="1000"/>
                                        <p:tgtEl>
                                          <p:spTgt spid="10">
                                            <p:txEl>
                                              <p:pRg st="1" end="1"/>
                                            </p:txEl>
                                          </p:spTgt>
                                        </p:tgtEl>
                                      </p:cBhvr>
                                    </p:animEffect>
                                  </p:childTnLst>
                                </p:cTn>
                              </p:par>
                              <p:par>
                                <p:cTn id="46" presetID="31" presetClass="entr" presetSubtype="0" fill="hold" nodeType="withEffect">
                                  <p:stCondLst>
                                    <p:cond delay="0"/>
                                  </p:stCondLst>
                                  <p:childTnLst>
                                    <p:set>
                                      <p:cBhvr>
                                        <p:cTn id="47" dur="1" fill="hold">
                                          <p:stCondLst>
                                            <p:cond delay="0"/>
                                          </p:stCondLst>
                                        </p:cTn>
                                        <p:tgtEl>
                                          <p:spTgt spid="10">
                                            <p:txEl>
                                              <p:pRg st="2" end="2"/>
                                            </p:txEl>
                                          </p:spTgt>
                                        </p:tgtEl>
                                        <p:attrNameLst>
                                          <p:attrName>style.visibility</p:attrName>
                                        </p:attrNameLst>
                                      </p:cBhvr>
                                      <p:to>
                                        <p:strVal val="visible"/>
                                      </p:to>
                                    </p:set>
                                    <p:anim calcmode="lin" valueType="num">
                                      <p:cBhvr>
                                        <p:cTn id="48" dur="1000" fill="hold"/>
                                        <p:tgtEl>
                                          <p:spTgt spid="10">
                                            <p:txEl>
                                              <p:pRg st="2" end="2"/>
                                            </p:txEl>
                                          </p:spTgt>
                                        </p:tgtEl>
                                        <p:attrNameLst>
                                          <p:attrName>ppt_w</p:attrName>
                                        </p:attrNameLst>
                                      </p:cBhvr>
                                      <p:tavLst>
                                        <p:tav tm="0">
                                          <p:val>
                                            <p:fltVal val="0"/>
                                          </p:val>
                                        </p:tav>
                                        <p:tav tm="100000">
                                          <p:val>
                                            <p:strVal val="#ppt_w"/>
                                          </p:val>
                                        </p:tav>
                                      </p:tavLst>
                                    </p:anim>
                                    <p:anim calcmode="lin" valueType="num">
                                      <p:cBhvr>
                                        <p:cTn id="49" dur="1000" fill="hold"/>
                                        <p:tgtEl>
                                          <p:spTgt spid="10">
                                            <p:txEl>
                                              <p:pRg st="2" end="2"/>
                                            </p:txEl>
                                          </p:spTgt>
                                        </p:tgtEl>
                                        <p:attrNameLst>
                                          <p:attrName>ppt_h</p:attrName>
                                        </p:attrNameLst>
                                      </p:cBhvr>
                                      <p:tavLst>
                                        <p:tav tm="0">
                                          <p:val>
                                            <p:fltVal val="0"/>
                                          </p:val>
                                        </p:tav>
                                        <p:tav tm="100000">
                                          <p:val>
                                            <p:strVal val="#ppt_h"/>
                                          </p:val>
                                        </p:tav>
                                      </p:tavLst>
                                    </p:anim>
                                    <p:anim calcmode="lin" valueType="num">
                                      <p:cBhvr>
                                        <p:cTn id="50" dur="1000" fill="hold"/>
                                        <p:tgtEl>
                                          <p:spTgt spid="10">
                                            <p:txEl>
                                              <p:pRg st="2" end="2"/>
                                            </p:txEl>
                                          </p:spTgt>
                                        </p:tgtEl>
                                        <p:attrNameLst>
                                          <p:attrName>style.rotation</p:attrName>
                                        </p:attrNameLst>
                                      </p:cBhvr>
                                      <p:tavLst>
                                        <p:tav tm="0">
                                          <p:val>
                                            <p:fltVal val="90"/>
                                          </p:val>
                                        </p:tav>
                                        <p:tav tm="100000">
                                          <p:val>
                                            <p:fltVal val="0"/>
                                          </p:val>
                                        </p:tav>
                                      </p:tavLst>
                                    </p:anim>
                                    <p:animEffect transition="in" filter="fade">
                                      <p:cBhvr>
                                        <p:cTn id="51" dur="1000"/>
                                        <p:tgtEl>
                                          <p:spTgt spid="10">
                                            <p:txEl>
                                              <p:pRg st="2" end="2"/>
                                            </p:txEl>
                                          </p:spTgt>
                                        </p:tgtEl>
                                      </p:cBhvr>
                                    </p:animEffect>
                                  </p:childTnLst>
                                </p:cTn>
                              </p:par>
                              <p:par>
                                <p:cTn id="52" presetID="31" presetClass="entr" presetSubtype="0" fill="hold" nodeType="withEffect">
                                  <p:stCondLst>
                                    <p:cond delay="0"/>
                                  </p:stCondLst>
                                  <p:childTnLst>
                                    <p:set>
                                      <p:cBhvr>
                                        <p:cTn id="53" dur="1" fill="hold">
                                          <p:stCondLst>
                                            <p:cond delay="0"/>
                                          </p:stCondLst>
                                        </p:cTn>
                                        <p:tgtEl>
                                          <p:spTgt spid="10">
                                            <p:txEl>
                                              <p:pRg st="3" end="3"/>
                                            </p:txEl>
                                          </p:spTgt>
                                        </p:tgtEl>
                                        <p:attrNameLst>
                                          <p:attrName>style.visibility</p:attrName>
                                        </p:attrNameLst>
                                      </p:cBhvr>
                                      <p:to>
                                        <p:strVal val="visible"/>
                                      </p:to>
                                    </p:set>
                                    <p:anim calcmode="lin" valueType="num">
                                      <p:cBhvr>
                                        <p:cTn id="54" dur="1000" fill="hold"/>
                                        <p:tgtEl>
                                          <p:spTgt spid="10">
                                            <p:txEl>
                                              <p:pRg st="3" end="3"/>
                                            </p:txEl>
                                          </p:spTgt>
                                        </p:tgtEl>
                                        <p:attrNameLst>
                                          <p:attrName>ppt_w</p:attrName>
                                        </p:attrNameLst>
                                      </p:cBhvr>
                                      <p:tavLst>
                                        <p:tav tm="0">
                                          <p:val>
                                            <p:fltVal val="0"/>
                                          </p:val>
                                        </p:tav>
                                        <p:tav tm="100000">
                                          <p:val>
                                            <p:strVal val="#ppt_w"/>
                                          </p:val>
                                        </p:tav>
                                      </p:tavLst>
                                    </p:anim>
                                    <p:anim calcmode="lin" valueType="num">
                                      <p:cBhvr>
                                        <p:cTn id="55" dur="1000" fill="hold"/>
                                        <p:tgtEl>
                                          <p:spTgt spid="10">
                                            <p:txEl>
                                              <p:pRg st="3" end="3"/>
                                            </p:txEl>
                                          </p:spTgt>
                                        </p:tgtEl>
                                        <p:attrNameLst>
                                          <p:attrName>ppt_h</p:attrName>
                                        </p:attrNameLst>
                                      </p:cBhvr>
                                      <p:tavLst>
                                        <p:tav tm="0">
                                          <p:val>
                                            <p:fltVal val="0"/>
                                          </p:val>
                                        </p:tav>
                                        <p:tav tm="100000">
                                          <p:val>
                                            <p:strVal val="#ppt_h"/>
                                          </p:val>
                                        </p:tav>
                                      </p:tavLst>
                                    </p:anim>
                                    <p:anim calcmode="lin" valueType="num">
                                      <p:cBhvr>
                                        <p:cTn id="56" dur="1000" fill="hold"/>
                                        <p:tgtEl>
                                          <p:spTgt spid="10">
                                            <p:txEl>
                                              <p:pRg st="3" end="3"/>
                                            </p:txEl>
                                          </p:spTgt>
                                        </p:tgtEl>
                                        <p:attrNameLst>
                                          <p:attrName>style.rotation</p:attrName>
                                        </p:attrNameLst>
                                      </p:cBhvr>
                                      <p:tavLst>
                                        <p:tav tm="0">
                                          <p:val>
                                            <p:fltVal val="90"/>
                                          </p:val>
                                        </p:tav>
                                        <p:tav tm="100000">
                                          <p:val>
                                            <p:fltVal val="0"/>
                                          </p:val>
                                        </p:tav>
                                      </p:tavLst>
                                    </p:anim>
                                    <p:animEffect transition="in" filter="fade">
                                      <p:cBhvr>
                                        <p:cTn id="57" dur="1000"/>
                                        <p:tgtEl>
                                          <p:spTgt spid="10">
                                            <p:txEl>
                                              <p:pRg st="3" end="3"/>
                                            </p:txEl>
                                          </p:spTgt>
                                        </p:tgtEl>
                                      </p:cBhvr>
                                    </p:animEffect>
                                  </p:childTnLst>
                                </p:cTn>
                              </p:par>
                              <p:par>
                                <p:cTn id="58" presetID="31" presetClass="entr" presetSubtype="0" fill="hold" nodeType="withEffect">
                                  <p:stCondLst>
                                    <p:cond delay="0"/>
                                  </p:stCondLst>
                                  <p:childTnLst>
                                    <p:set>
                                      <p:cBhvr>
                                        <p:cTn id="59" dur="1" fill="hold">
                                          <p:stCondLst>
                                            <p:cond delay="0"/>
                                          </p:stCondLst>
                                        </p:cTn>
                                        <p:tgtEl>
                                          <p:spTgt spid="10">
                                            <p:txEl>
                                              <p:pRg st="4" end="4"/>
                                            </p:txEl>
                                          </p:spTgt>
                                        </p:tgtEl>
                                        <p:attrNameLst>
                                          <p:attrName>style.visibility</p:attrName>
                                        </p:attrNameLst>
                                      </p:cBhvr>
                                      <p:to>
                                        <p:strVal val="visible"/>
                                      </p:to>
                                    </p:set>
                                    <p:anim calcmode="lin" valueType="num">
                                      <p:cBhvr>
                                        <p:cTn id="60" dur="1000" fill="hold"/>
                                        <p:tgtEl>
                                          <p:spTgt spid="10">
                                            <p:txEl>
                                              <p:pRg st="4" end="4"/>
                                            </p:txEl>
                                          </p:spTgt>
                                        </p:tgtEl>
                                        <p:attrNameLst>
                                          <p:attrName>ppt_w</p:attrName>
                                        </p:attrNameLst>
                                      </p:cBhvr>
                                      <p:tavLst>
                                        <p:tav tm="0">
                                          <p:val>
                                            <p:fltVal val="0"/>
                                          </p:val>
                                        </p:tav>
                                        <p:tav tm="100000">
                                          <p:val>
                                            <p:strVal val="#ppt_w"/>
                                          </p:val>
                                        </p:tav>
                                      </p:tavLst>
                                    </p:anim>
                                    <p:anim calcmode="lin" valueType="num">
                                      <p:cBhvr>
                                        <p:cTn id="61" dur="1000" fill="hold"/>
                                        <p:tgtEl>
                                          <p:spTgt spid="10">
                                            <p:txEl>
                                              <p:pRg st="4" end="4"/>
                                            </p:txEl>
                                          </p:spTgt>
                                        </p:tgtEl>
                                        <p:attrNameLst>
                                          <p:attrName>ppt_h</p:attrName>
                                        </p:attrNameLst>
                                      </p:cBhvr>
                                      <p:tavLst>
                                        <p:tav tm="0">
                                          <p:val>
                                            <p:fltVal val="0"/>
                                          </p:val>
                                        </p:tav>
                                        <p:tav tm="100000">
                                          <p:val>
                                            <p:strVal val="#ppt_h"/>
                                          </p:val>
                                        </p:tav>
                                      </p:tavLst>
                                    </p:anim>
                                    <p:anim calcmode="lin" valueType="num">
                                      <p:cBhvr>
                                        <p:cTn id="62" dur="1000" fill="hold"/>
                                        <p:tgtEl>
                                          <p:spTgt spid="10">
                                            <p:txEl>
                                              <p:pRg st="4" end="4"/>
                                            </p:txEl>
                                          </p:spTgt>
                                        </p:tgtEl>
                                        <p:attrNameLst>
                                          <p:attrName>style.rotation</p:attrName>
                                        </p:attrNameLst>
                                      </p:cBhvr>
                                      <p:tavLst>
                                        <p:tav tm="0">
                                          <p:val>
                                            <p:fltVal val="90"/>
                                          </p:val>
                                        </p:tav>
                                        <p:tav tm="100000">
                                          <p:val>
                                            <p:fltVal val="0"/>
                                          </p:val>
                                        </p:tav>
                                      </p:tavLst>
                                    </p:anim>
                                    <p:animEffect transition="in" filter="fade">
                                      <p:cBhvr>
                                        <p:cTn id="63" dur="10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3371850"/>
          </a:xfrm>
        </p:spPr>
        <p:txBody>
          <a:bodyPr>
            <a:normAutofit fontScale="90000"/>
          </a:bodyPr>
          <a:lstStyle/>
          <a:p>
            <a:pPr algn="l"/>
            <a:r>
              <a:rPr lang="bn-IN" sz="4900" dirty="0" smtClean="0">
                <a:latin typeface="NikoshBAN" pitchFamily="2" charset="0"/>
                <a:cs typeface="NikoshBAN" pitchFamily="2" charset="0"/>
              </a:rPr>
              <a:t>              </a:t>
            </a:r>
            <a:r>
              <a:rPr lang="bn-IN" sz="4900" dirty="0" smtClean="0">
                <a:latin typeface="NikoshBAN" pitchFamily="2" charset="0"/>
                <a:cs typeface="NikoshBAN" pitchFamily="2" charset="0"/>
              </a:rPr>
              <a:t>শিখনফলঃ-</a:t>
            </a:r>
            <a:r>
              <a:rPr lang="bn-IN" sz="4900" dirty="0" smtClean="0">
                <a:latin typeface="NikoshBAN" pitchFamily="2" charset="0"/>
                <a:cs typeface="NikoshBAN" pitchFamily="2" charset="0"/>
              </a:rPr>
              <a:t/>
            </a:r>
            <a:br>
              <a:rPr lang="bn-IN" sz="4900" dirty="0" smtClean="0">
                <a:latin typeface="NikoshBAN" pitchFamily="2" charset="0"/>
                <a:cs typeface="NikoshBAN" pitchFamily="2" charset="0"/>
              </a:rPr>
            </a:br>
            <a:r>
              <a:rPr lang="bn-IN" sz="2400" dirty="0" smtClean="0">
                <a:latin typeface="NikoshBAN" pitchFamily="2" charset="0"/>
                <a:cs typeface="NikoshBAN" pitchFamily="2" charset="0"/>
              </a:rPr>
              <a:t>১।কাফের দের ধন সম্পদ পরকালে কোন উপকারে আসবেনা।তারা চির কাল জাহান্নামে জ্বলবে।</a:t>
            </a:r>
            <a:br>
              <a:rPr lang="bn-IN" sz="2400" dirty="0" smtClean="0">
                <a:latin typeface="NikoshBAN" pitchFamily="2" charset="0"/>
                <a:cs typeface="NikoshBAN" pitchFamily="2" charset="0"/>
              </a:rPr>
            </a:br>
            <a:r>
              <a:rPr lang="bn-IN" sz="2400" dirty="0" smtClean="0">
                <a:latin typeface="NikoshBAN" pitchFamily="2" charset="0"/>
                <a:cs typeface="NikoshBAN" pitchFamily="2" charset="0"/>
              </a:rPr>
              <a:t>২।আল কোর আনের পূর্বে অন্যান্য ধর্মগ্রন্থের উল্লিখিত আয়াত সমূহ যারাই মিথ্যা প্রতিপন্ন করেছে আল্লাহ তাদের কে পাকড়াও  করে কঠোর শাস্তি দিয়াছেন।</a:t>
            </a:r>
            <a:br>
              <a:rPr lang="bn-IN" sz="2400" dirty="0" smtClean="0">
                <a:latin typeface="NikoshBAN" pitchFamily="2" charset="0"/>
                <a:cs typeface="NikoshBAN" pitchFamily="2" charset="0"/>
              </a:rPr>
            </a:br>
            <a:r>
              <a:rPr lang="bn-IN" sz="2400" dirty="0" smtClean="0">
                <a:latin typeface="NikoshBAN" pitchFamily="2" charset="0"/>
                <a:cs typeface="NikoshBAN" pitchFamily="2" charset="0"/>
              </a:rPr>
              <a:t>৩।ধইর্য ধারনকারী,সত্যবাদী,বিনয়ী,দানশীল,এবং শেষ রাতে প্রার্থনাকারীরা স্বীয় প্রতিপালকের নিকট ক্ষমা চায় ও দোযখের শাস্তি থেকে নিস্কৃতি চায়।</a:t>
            </a:r>
            <a:br>
              <a:rPr lang="bn-IN" sz="2400" dirty="0" smtClean="0">
                <a:latin typeface="NikoshBAN" pitchFamily="2" charset="0"/>
                <a:cs typeface="NikoshBAN" pitchFamily="2" charset="0"/>
              </a:rPr>
            </a:br>
            <a:r>
              <a:rPr lang="bn-IN" sz="2400" dirty="0" smtClean="0">
                <a:latin typeface="NikoshBAN" pitchFamily="2" charset="0"/>
                <a:cs typeface="NikoshBAN" pitchFamily="2" charset="0"/>
              </a:rPr>
              <a:t>৪।ইসলামই আল্লাহ তায়ালার নিকট একমাত্র মনোনিত জীবন ব্যবস্থা।</a:t>
            </a:r>
            <a:br>
              <a:rPr lang="bn-IN" sz="2400" dirty="0" smtClean="0">
                <a:latin typeface="NikoshBAN" pitchFamily="2" charset="0"/>
                <a:cs typeface="NikoshBAN" pitchFamily="2" charset="0"/>
              </a:rPr>
            </a:br>
            <a:r>
              <a:rPr lang="bn-IN" sz="2400" dirty="0" smtClean="0">
                <a:latin typeface="NikoshBAN" pitchFamily="2" charset="0"/>
                <a:cs typeface="NikoshBAN" pitchFamily="2" charset="0"/>
              </a:rPr>
              <a:t>৫।দায়ির দায়িত্ব হল আল্লাহ তায়ালার বানী তার বান্দাদের নিকট পউছে দেয়া।</a:t>
            </a:r>
            <a:endParaRPr lang="en-US" sz="2400" dirty="0">
              <a:latin typeface="NikoshBAN" pitchFamily="2" charset="0"/>
              <a:cs typeface="NikoshBAN" pitchFamily="2" charset="0"/>
            </a:endParaRPr>
          </a:p>
        </p:txBody>
      </p:sp>
      <p:sp>
        <p:nvSpPr>
          <p:cNvPr id="3" name="Subtitle 2"/>
          <p:cNvSpPr>
            <a:spLocks noGrp="1"/>
          </p:cNvSpPr>
          <p:nvPr>
            <p:ph type="subTitle" idx="1"/>
          </p:nvPr>
        </p:nvSpPr>
        <p:spPr>
          <a:xfrm>
            <a:off x="1371600" y="6629400"/>
            <a:ext cx="6781800" cy="228600"/>
          </a:xfrm>
        </p:spPr>
        <p:txBody>
          <a:bodyPr>
            <a:normAutofit fontScale="32500" lnSpcReduction="20000"/>
          </a:bodyPr>
          <a:lstStyle/>
          <a:p>
            <a:endParaRPr lang="en-US" dirty="0"/>
          </a:p>
        </p:txBody>
      </p:sp>
    </p:spTree>
    <p:extLst>
      <p:ext uri="{BB962C8B-B14F-4D97-AF65-F5344CB8AC3E}">
        <p14:creationId xmlns:p14="http://schemas.microsoft.com/office/powerpoint/2010/main" val="4881967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3448050"/>
          </a:xfrm>
        </p:spPr>
        <p:txBody>
          <a:bodyPr/>
          <a:lstStyle/>
          <a:p>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517706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17</Words>
  <Application>Microsoft Office PowerPoint</Application>
  <PresentationFormat>On-screen Show (4:3)</PresentationFormat>
  <Paragraphs>9</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   </vt:lpstr>
      <vt:lpstr>              শিখনফলঃ- ১।কাফের দের ধন সম্পদ পরকালে কোন উপকারে আসবেনা।তারা চির কাল জাহান্নামে জ্বলবে। ২।আল কোর আনের পূর্বে অন্যান্য ধর্মগ্রন্থের উল্লিখিত আয়াত সমূহ যারাই মিথ্যা প্রতিপন্ন করেছে আল্লাহ তাদের কে পাকড়াও  করে কঠোর শাস্তি দিয়াছেন। ৩।ধইর্য ধারনকারী,সত্যবাদী,বিনয়ী,দানশীল,এবং শেষ রাতে প্রার্থনাকারীরা স্বীয় প্রতিপালকের নিকট ক্ষমা চায় ও দোযখের শাস্তি থেকে নিস্কৃতি চায়। ৪।ইসলামই আল্লাহ তায়ালার নিকট একমাত্র মনোনিত জীবন ব্যবস্থা। ৫।দায়ির দায়িত্ব হল আল্লাহ তায়ালার বানী তার বান্দাদের নিকট পউছে দেয়া।</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Windows User</cp:lastModifiedBy>
  <cp:revision>13</cp:revision>
  <dcterms:created xsi:type="dcterms:W3CDTF">2006-08-16T00:00:00Z</dcterms:created>
  <dcterms:modified xsi:type="dcterms:W3CDTF">2020-06-24T23:37:24Z</dcterms:modified>
</cp:coreProperties>
</file>