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6.jpg" ContentType="image/gif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80" r:id="rId3"/>
    <p:sldId id="281" r:id="rId4"/>
    <p:sldId id="283" r:id="rId5"/>
    <p:sldId id="284" r:id="rId6"/>
    <p:sldId id="260" r:id="rId7"/>
    <p:sldId id="266" r:id="rId8"/>
    <p:sldId id="261" r:id="rId9"/>
    <p:sldId id="265" r:id="rId10"/>
    <p:sldId id="278" r:id="rId11"/>
    <p:sldId id="285" r:id="rId12"/>
    <p:sldId id="268" r:id="rId13"/>
    <p:sldId id="269" r:id="rId14"/>
    <p:sldId id="277" r:id="rId15"/>
    <p:sldId id="273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008000"/>
    <a:srgbClr val="00FFFF"/>
    <a:srgbClr val="009999"/>
    <a:srgbClr val="339933"/>
    <a:srgbClr val="006600"/>
    <a:srgbClr val="000099"/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F9D-761D-4595-B857-9DDE00D61BFD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D80-4820-4F31-8389-F604484D3D16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E580-E2BD-48EB-90F8-78ACFBED6F4C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FB7D-5480-4007-8634-9FC010C01D6B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239-0EA6-4E19-B5D3-6047FF71829A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698-E16B-430F-A38C-10B8171C5013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8C62-DA03-4465-A45E-0B155F6C4C3E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9F9-91DF-4661-BD90-7E331CDDD7A9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2A2B-6BF6-456E-8263-E8BE3689CE30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0572-208E-455E-A56E-35AD2F0A1108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236-0ED8-42E7-A284-85AA9E9D2C30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gif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4.jpg"/><Relationship Id="rId7" Type="http://schemas.openxmlformats.org/officeDocument/2006/relationships/image" Target="../media/image4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20.jpg"/><Relationship Id="rId3" Type="http://schemas.openxmlformats.org/officeDocument/2006/relationships/image" Target="../media/image47.gif"/><Relationship Id="rId7" Type="http://schemas.openxmlformats.org/officeDocument/2006/relationships/image" Target="../media/image27.jpg"/><Relationship Id="rId12" Type="http://schemas.openxmlformats.org/officeDocument/2006/relationships/image" Target="../media/image33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2.jpg"/><Relationship Id="rId5" Type="http://schemas.openxmlformats.org/officeDocument/2006/relationships/image" Target="../media/image25.jpg"/><Relationship Id="rId10" Type="http://schemas.openxmlformats.org/officeDocument/2006/relationships/image" Target="../media/image31.jpg"/><Relationship Id="rId4" Type="http://schemas.openxmlformats.org/officeDocument/2006/relationships/image" Target="../media/image24.gif"/><Relationship Id="rId9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gif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22.jpg"/><Relationship Id="rId4" Type="http://schemas.openxmlformats.org/officeDocument/2006/relationships/image" Target="../media/image5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54.jpg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29.gif"/><Relationship Id="rId9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png"/><Relationship Id="rId3" Type="http://schemas.openxmlformats.org/officeDocument/2006/relationships/image" Target="../media/image8.jpe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9.gif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44.png"/><Relationship Id="rId3" Type="http://schemas.openxmlformats.org/officeDocument/2006/relationships/image" Target="../media/image8.jpeg"/><Relationship Id="rId7" Type="http://schemas.openxmlformats.org/officeDocument/2006/relationships/image" Target="../media/image32.jp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42.png"/><Relationship Id="rId5" Type="http://schemas.openxmlformats.org/officeDocument/2006/relationships/image" Target="../media/image30.jp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29.gi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122-A834-4AC9-B481-608732064A6D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 rot="868933">
            <a:off x="9506985" y="886079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7030A0"/>
              </a:gs>
              <a:gs pos="42000">
                <a:srgbClr val="00B050"/>
              </a:gs>
              <a:gs pos="32000">
                <a:srgbClr val="FF0000"/>
              </a:gs>
              <a:gs pos="57000">
                <a:srgbClr val="006600"/>
              </a:gs>
              <a:gs pos="71000">
                <a:schemeClr val="tx1"/>
              </a:gs>
              <a:gs pos="61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66" y="656398"/>
            <a:ext cx="7481454" cy="5438163"/>
          </a:xfrm>
          <a:prstGeom prst="star5">
            <a:avLst/>
          </a:prstGeom>
          <a:blipFill>
            <a:blip r:embed="rId6"/>
            <a:stretch>
              <a:fillRect/>
            </a:stretch>
          </a:blipFill>
        </p:spPr>
      </p:pic>
      <p:sp>
        <p:nvSpPr>
          <p:cNvPr id="3" name="TextBox 2"/>
          <p:cNvSpPr txBox="1"/>
          <p:nvPr/>
        </p:nvSpPr>
        <p:spPr>
          <a:xfrm>
            <a:off x="4481917" y="2354739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7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7"/>
                <a:tile tx="0" ty="0" sx="100000" sy="100000" flip="none" algn="tl"/>
              </a:blip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7053" y="2309734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>
                  <a:blip r:embed="rId8"/>
                  <a:tile tx="0" ty="0" sx="100000" sy="100000" flip="none" algn="tl"/>
                </a:blipFill>
              </a:rPr>
              <a:t>স্বাগতম</a:t>
            </a:r>
            <a:endParaRPr lang="en-US" sz="3600" dirty="0">
              <a:blipFill>
                <a:blip r:embed="rId8"/>
                <a:tile tx="0" ty="0" sx="100000" sy="100000" flip="none" algn="tl"/>
              </a:blip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0560" y="2354740"/>
            <a:ext cx="3672840" cy="25436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046829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7" grpId="0" animBg="1"/>
      <p:bldP spid="3" grpId="0"/>
      <p:bldP spid="3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17314" r="1766" b="5492"/>
          <a:stretch/>
        </p:blipFill>
        <p:spPr>
          <a:xfrm>
            <a:off x="838200" y="1366746"/>
            <a:ext cx="10515600" cy="5739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5193" y="-23119"/>
            <a:ext cx="28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আদর্শ পাঠ</a:t>
            </a:r>
            <a:endParaRPr lang="en-US" sz="4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76" y="542959"/>
            <a:ext cx="676283" cy="616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6690" y="5081642"/>
            <a:ext cx="114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ঘাস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505576" y="4953532"/>
            <a:ext cx="15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গোলাপ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399" y="5011110"/>
            <a:ext cx="15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আকাশ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57492" y="4975844"/>
            <a:ext cx="15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</a:rPr>
              <a:t>সরেষা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72"/>
          <a:stretch/>
        </p:blipFill>
        <p:spPr>
          <a:xfrm>
            <a:off x="7720741" y="3245476"/>
            <a:ext cx="1693715" cy="13454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8199" y="98474"/>
            <a:ext cx="2186355" cy="1631852"/>
            <a:chOff x="831500" y="2447159"/>
            <a:chExt cx="2852825" cy="2084412"/>
          </a:xfrm>
          <a:blipFill>
            <a:blip r:embed="rId5"/>
            <a:stretch>
              <a:fillRect/>
            </a:stretch>
          </a:blipFill>
        </p:grpSpPr>
        <p:sp>
          <p:nvSpPr>
            <p:cNvPr id="15" name="Rectangle 3"/>
            <p:cNvSpPr/>
            <p:nvPr/>
          </p:nvSpPr>
          <p:spPr>
            <a:xfrm>
              <a:off x="831500" y="2447159"/>
              <a:ext cx="2852825" cy="2084412"/>
            </a:xfrm>
            <a:prstGeom prst="star32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382" y="2521249"/>
              <a:ext cx="1491062" cy="848927"/>
            </a:xfrm>
            <a:prstGeom prst="star32">
              <a:avLst/>
            </a:prstGeom>
            <a:grpFill/>
            <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39963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17314" r="1766" b="5492"/>
          <a:stretch/>
        </p:blipFill>
        <p:spPr>
          <a:xfrm>
            <a:off x="838199" y="1036091"/>
            <a:ext cx="10515600" cy="5739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8775" y="252984"/>
            <a:ext cx="365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একক কাজঃ</a:t>
            </a:r>
            <a:endParaRPr lang="en-US" sz="6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98" y="2932192"/>
            <a:ext cx="1487880" cy="1360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55" y="2950387"/>
            <a:ext cx="1791874" cy="13421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10599" y="4930232"/>
            <a:ext cx="2276586" cy="1777991"/>
            <a:chOff x="5318195" y="2456960"/>
            <a:chExt cx="3566031" cy="2903842"/>
          </a:xfrm>
        </p:grpSpPr>
        <p:grpSp>
          <p:nvGrpSpPr>
            <p:cNvPr id="13" name="Group 12"/>
            <p:cNvGrpSpPr/>
            <p:nvPr/>
          </p:nvGrpSpPr>
          <p:grpSpPr>
            <a:xfrm>
              <a:off x="5318195" y="2456960"/>
              <a:ext cx="3566031" cy="2528945"/>
              <a:chOff x="5212928" y="2456960"/>
              <a:chExt cx="3566031" cy="2528945"/>
            </a:xfrm>
          </p:grpSpPr>
          <p:sp>
            <p:nvSpPr>
              <p:cNvPr id="15" name="32-Point Star 9"/>
              <p:cNvSpPr/>
              <p:nvPr/>
            </p:nvSpPr>
            <p:spPr>
              <a:xfrm>
                <a:off x="5212928" y="2456960"/>
                <a:ext cx="3566031" cy="2528945"/>
              </a:xfrm>
              <a:prstGeom prst="star5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382" y="3512835"/>
                <a:ext cx="1073124" cy="656716"/>
              </a:xfrm>
              <a:prstGeom prst="bevel">
                <a:avLst/>
              </a:prstGeom>
              <a:solidFill>
                <a:srgbClr val="009999"/>
              </a:solidFill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674352" y="2730561"/>
              <a:ext cx="2853715" cy="263024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12" y="3066757"/>
            <a:ext cx="1702192" cy="12258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3992" b="32043"/>
          <a:stretch/>
        </p:blipFill>
        <p:spPr>
          <a:xfrm>
            <a:off x="3164461" y="2950386"/>
            <a:ext cx="1942111" cy="14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A848-8298-49F4-997D-A7B1058A456F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dirty="0" smtClean="0"/>
              <a:t>গোলাপ</a:t>
            </a:r>
            <a:fld id="{E2447533-5A7C-4DDA-B202-3D61A3A2C600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24289" y="1205977"/>
            <a:ext cx="6523123" cy="230642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000" dirty="0" smtClean="0"/>
              <a:t>শিক্ষার্থীদের বোর্ড </a:t>
            </a:r>
            <a:r>
              <a:rPr lang="bn-BD" sz="6000" dirty="0" smtClean="0">
                <a:solidFill>
                  <a:srgbClr val="006600"/>
                </a:solidFill>
              </a:rPr>
              <a:t>ব্যবহারঃ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065" y="3301477"/>
            <a:ext cx="10045569" cy="271701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600" dirty="0" smtClean="0"/>
              <a:t>জবা, ঘাস, আকাশ, গোলাপ, </a:t>
            </a:r>
          </a:p>
          <a:p>
            <a:r>
              <a:rPr lang="bn-BD" sz="6600" dirty="0"/>
              <a:t> </a:t>
            </a:r>
            <a:r>
              <a:rPr lang="bn-BD" sz="6600" dirty="0" smtClean="0"/>
              <a:t>     সরষে, লাল, বেগুনি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 rot="2665926">
            <a:off x="9795103" y="4720138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634613" y="4481476"/>
            <a:ext cx="2455103" cy="1984097"/>
            <a:chOff x="-535094" y="79247"/>
            <a:chExt cx="8961356" cy="6721870"/>
          </a:xfrm>
          <a:gradFill flip="none" rotWithShape="1">
            <a:gsLst>
              <a:gs pos="95000">
                <a:schemeClr val="tx1"/>
              </a:gs>
              <a:gs pos="69000">
                <a:schemeClr val="accent6">
                  <a:lumMod val="5000"/>
                  <a:lumOff val="95000"/>
                </a:schemeClr>
              </a:gs>
              <a:gs pos="66000">
                <a:srgbClr val="00B050"/>
              </a:gs>
              <a:gs pos="62000">
                <a:srgbClr val="FFC000"/>
              </a:gs>
              <a:gs pos="60000">
                <a:schemeClr val="accent6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3" name="TextBox 12"/>
            <p:cNvSpPr txBox="1"/>
            <p:nvPr/>
          </p:nvSpPr>
          <p:spPr>
            <a:xfrm>
              <a:off x="-535094" y="79247"/>
              <a:ext cx="8961356" cy="6721870"/>
            </a:xfrm>
            <a:prstGeom prst="hear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>
                  <a:solidFill>
                    <a:srgbClr val="0033CC"/>
                  </a:solidFill>
                </a:rPr>
                <a:t>ক্লিক করুন</a:t>
              </a:r>
              <a:endParaRPr lang="en-US" sz="3600" dirty="0">
                <a:solidFill>
                  <a:srgbClr val="0033CC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38570">
              <a:off x="1118875" y="3381910"/>
              <a:ext cx="5267687" cy="2808429"/>
            </a:xfrm>
            <a:prstGeom prst="heart">
              <a:avLst/>
            </a:prstGeom>
            <a:grpFill/>
            <a:ln>
              <a:solidFill>
                <a:schemeClr val="tx1"/>
              </a:solidFill>
            </a:ln>
            <a:effectLst>
              <a:softEdge rad="112500"/>
            </a:effectLst>
          </p:spPr>
        </p:pic>
      </p:grpSp>
      <p:sp>
        <p:nvSpPr>
          <p:cNvPr id="15" name="5-Point Star 14"/>
          <p:cNvSpPr/>
          <p:nvPr/>
        </p:nvSpPr>
        <p:spPr>
          <a:xfrm>
            <a:off x="9304524" y="744294"/>
            <a:ext cx="2611650" cy="1726537"/>
          </a:xfrm>
          <a:prstGeom prst="star5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লেখা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2" grpId="0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BDB-C06E-452B-A870-00F07DB9D8BC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660939" y="2242594"/>
            <a:ext cx="8614004" cy="75119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জবার রঙ কেমন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53794" y="2894613"/>
            <a:ext cx="9955237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lvl="1"/>
            <a:r>
              <a:rPr lang="bn-BD" sz="3600" dirty="0" smtClean="0"/>
              <a:t> ২. ‘স’ ও ‘ঘা’সাজিয়ে লেখলে কী হয় 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‘কা’, ‘আ’, ‘শ’ সাজালে কী হয় 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79000">
                <a:srgbClr val="7030A0"/>
              </a:gs>
              <a:gs pos="23000">
                <a:srgbClr val="00B0F0"/>
              </a:gs>
              <a:gs pos="100000">
                <a:schemeClr val="tx1"/>
              </a:gs>
              <a:gs pos="6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সরষে ফুলের রঙ কেমন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6AE1-2D01-47BF-9FC8-BA9BE6ABCC5E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5512" y="340500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৪</a:t>
            </a:r>
            <a:r>
              <a:rPr lang="bn-BD" sz="6000" dirty="0" smtClean="0"/>
              <a:t>৪)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737028" y="4207977"/>
            <a:ext cx="2722393" cy="1887743"/>
            <a:chOff x="8185213" y="3727984"/>
            <a:chExt cx="2574355" cy="180570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41000">
                <a:srgbClr val="00B0F0"/>
              </a:gs>
              <a:gs pos="29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5213" y="3727984"/>
              <a:ext cx="2574355" cy="1805706"/>
            </a:xfrm>
            <a:prstGeom prst="flowChartManualOperation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8657603" y="4367242"/>
              <a:ext cx="1629576" cy="587273"/>
            </a:xfrm>
            <a:prstGeom prst="flowChartManualOperation">
              <a:avLst/>
            </a:prstGeom>
            <a:grp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3670" y="3395560"/>
            <a:ext cx="4717060" cy="2518703"/>
            <a:chOff x="-371361" y="388595"/>
            <a:chExt cx="3175462" cy="192855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06600"/>
              </a:gs>
              <a:gs pos="32000">
                <a:srgbClr val="00CCFF"/>
              </a:gs>
              <a:gs pos="29000">
                <a:srgbClr val="7030A0"/>
              </a:gs>
              <a:gs pos="71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4" name="TextBox 23"/>
            <p:cNvSpPr txBox="1"/>
            <p:nvPr/>
          </p:nvSpPr>
          <p:spPr>
            <a:xfrm>
              <a:off x="-371361" y="388595"/>
              <a:ext cx="3175462" cy="1928551"/>
            </a:xfrm>
            <a:prstGeom prst="triangle">
              <a:avLst/>
            </a:prstGeom>
            <a:grp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59" y="1438439"/>
              <a:ext cx="1077422" cy="514389"/>
            </a:xfrm>
            <a:prstGeom prst="triangle">
              <a:avLst/>
            </a:prstGeom>
            <a:grpFill/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3" y="1139269"/>
            <a:ext cx="1755378" cy="89402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4" y="4281238"/>
            <a:ext cx="1806499" cy="9597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4" y="3197574"/>
            <a:ext cx="1806499" cy="9366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57821"/>
            <a:ext cx="1806499" cy="10043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4" y="2113981"/>
            <a:ext cx="1755378" cy="9465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41" y="5357822"/>
            <a:ext cx="1802592" cy="99852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r="53605"/>
          <a:stretch/>
        </p:blipFill>
        <p:spPr>
          <a:xfrm>
            <a:off x="3200949" y="2113981"/>
            <a:ext cx="1786487" cy="9465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48" y="3197574"/>
            <a:ext cx="1786487" cy="9366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09" b="49172"/>
          <a:stretch/>
        </p:blipFill>
        <p:spPr>
          <a:xfrm>
            <a:off x="3169148" y="1139269"/>
            <a:ext cx="1818288" cy="8940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48" y="4271288"/>
            <a:ext cx="1818288" cy="9696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553247" y="1742014"/>
            <a:ext cx="2990683" cy="2295708"/>
            <a:chOff x="5619916" y="1838540"/>
            <a:chExt cx="2990683" cy="22957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909" b="56863"/>
            <a:stretch/>
          </p:blipFill>
          <p:spPr>
            <a:xfrm>
              <a:off x="5619916" y="1838540"/>
              <a:ext cx="2990683" cy="2295708"/>
            </a:xfrm>
            <a:prstGeom prst="rect">
              <a:avLst/>
            </a:prstGeom>
          </p:spPr>
        </p:pic>
        <p:sp>
          <p:nvSpPr>
            <p:cNvPr id="6" name="Sun 5"/>
            <p:cNvSpPr/>
            <p:nvPr/>
          </p:nvSpPr>
          <p:spPr>
            <a:xfrm>
              <a:off x="7115257" y="2300600"/>
              <a:ext cx="515155" cy="439303"/>
            </a:xfrm>
            <a:prstGeom prst="su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6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0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4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3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FF0-12EE-403C-9C96-0354EDEFF153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bn-BD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১.দশটি </a:t>
            </a:r>
            <a:r>
              <a:rPr lang="bn-BD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ফুলের নাম  রংসহ লেখ</a:t>
            </a:r>
            <a:r>
              <a:rPr lang="bn-BD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।</a:t>
            </a:r>
            <a:r>
              <a:rPr lang="en-US" sz="32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bn-BD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endParaRPr lang="en-US" sz="3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067253" y="1325445"/>
            <a:ext cx="2028305" cy="1506774"/>
          </a:xfrm>
          <a:prstGeom prst="star32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2967" r="1987" b="3528"/>
          <a:stretch/>
        </p:blipFill>
        <p:spPr>
          <a:xfrm>
            <a:off x="3029885" y="2715825"/>
            <a:ext cx="2956651" cy="262672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RightUp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2967" r="1987" b="3528"/>
          <a:stretch/>
        </p:blipFill>
        <p:spPr>
          <a:xfrm>
            <a:off x="5000708" y="2716780"/>
            <a:ext cx="3609892" cy="234214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00" y="2076111"/>
            <a:ext cx="5057651" cy="2970628"/>
            <a:chOff x="2958030" y="1752972"/>
            <a:chExt cx="7232031" cy="4267698"/>
          </a:xfrm>
        </p:grpSpPr>
        <p:sp>
          <p:nvSpPr>
            <p:cNvPr id="3" name="Rounded Rectangle 2"/>
            <p:cNvSpPr/>
            <p:nvPr/>
          </p:nvSpPr>
          <p:spPr>
            <a:xfrm>
              <a:off x="3465135" y="1860883"/>
              <a:ext cx="6173786" cy="405187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7" descr="tumblr_mz1f1neoiN1sm5kr4o1_500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030" y="1752972"/>
              <a:ext cx="7232031" cy="4267698"/>
            </a:xfrm>
            <a:prstGeom prst="star5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55380" y="1539201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298521" y="4576104"/>
            <a:ext cx="1952844" cy="1478010"/>
          </a:xfrm>
          <a:prstGeom prst="star32">
            <a:avLst/>
          </a:prstGeom>
          <a:gradFill flip="none" rotWithShape="1">
            <a:gsLst>
              <a:gs pos="55748">
                <a:schemeClr val="accent6"/>
              </a:gs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FB501694-7064-4B2E-9B9C-A343F3F614B0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200512" y="1170460"/>
            <a:ext cx="2408599" cy="2161309"/>
            <a:chOff x="4607758" y="-248114"/>
            <a:chExt cx="2829350" cy="21613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758" y="-248114"/>
              <a:ext cx="2829350" cy="2161309"/>
            </a:xfrm>
            <a:prstGeom prst="star32">
              <a:avLst/>
            </a:prstGeom>
            <a:gradFill flip="none" rotWithShape="1">
              <a:gsLst>
                <a:gs pos="80000">
                  <a:srgbClr val="003300"/>
                </a:gs>
                <a:gs pos="79000">
                  <a:schemeClr val="accent4">
                    <a:lumMod val="75000"/>
                  </a:schemeClr>
                </a:gs>
                <a:gs pos="27000">
                  <a:schemeClr val="tx1"/>
                </a:gs>
                <a:gs pos="21000">
                  <a:srgbClr val="7030A0"/>
                </a:gs>
                <a:gs pos="67000">
                  <a:srgbClr val="FFFF00"/>
                </a:gs>
                <a:gs pos="71000">
                  <a:srgbClr val="00B050"/>
                </a:gs>
                <a:gs pos="62000">
                  <a:srgbClr val="00FFFF"/>
                </a:gs>
                <a:gs pos="72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17" name="Rectangle 3"/>
            <p:cNvSpPr/>
            <p:nvPr/>
          </p:nvSpPr>
          <p:spPr>
            <a:xfrm>
              <a:off x="4976313" y="1342201"/>
              <a:ext cx="2092239" cy="570994"/>
            </a:xfrm>
            <a:prstGeom prst="star32">
              <a:avLst/>
            </a:prstGeom>
            <a:gradFill flip="none" rotWithShape="1">
              <a:gsLst>
                <a:gs pos="0">
                  <a:srgbClr val="00B050"/>
                </a:gs>
                <a:gs pos="74000">
                  <a:srgbClr val="7030A0"/>
                </a:gs>
                <a:gs pos="53000">
                  <a:srgbClr val="00FFFF"/>
                </a:gs>
                <a:gs pos="66000">
                  <a:srgbClr val="00B050"/>
                </a:gs>
              </a:gsLst>
              <a:lin ang="2700000" scaled="1"/>
              <a:tileRect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47567" y="1812551"/>
            <a:ext cx="5736165" cy="3139321"/>
            <a:chOff x="3809671" y="43670"/>
            <a:chExt cx="5736165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4461290" y="43670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5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6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(প্রথম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B99-8F91-4A4D-A4F1-E2F840844DBD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868402" y="1706647"/>
            <a:ext cx="6054786" cy="3351128"/>
          </a:xfrm>
          <a:prstGeom prst="cub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610600" y="365739"/>
            <a:ext cx="3685923" cy="4031485"/>
            <a:chOff x="-221427" y="3763190"/>
            <a:chExt cx="2693323" cy="2396852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121762" y="510583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3A2-759F-41BB-8FCE-59F6B8195D5C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309301"/>
            <a:ext cx="1290558" cy="1214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82273" y="3082373"/>
            <a:ext cx="4140847" cy="3402134"/>
            <a:chOff x="5807231" y="1221180"/>
            <a:chExt cx="3175462" cy="21739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49" y="1933871"/>
              <a:ext cx="357627" cy="665578"/>
            </a:xfrm>
            <a:prstGeom prst="star32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07231" y="1221180"/>
              <a:ext cx="3175462" cy="217390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53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4B05-6DBD-4415-B3DB-3D9D550BBC24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399" y="929757"/>
            <a:ext cx="64121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রুবির বাগান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ফুলের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রং লেখা</a:t>
            </a:r>
            <a:endParaRPr lang="en-US" sz="3200" dirty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 rot="8724412">
            <a:off x="9545386" y="3879669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009999"/>
              </a:gs>
              <a:gs pos="69000">
                <a:schemeClr val="tx1"/>
              </a:gs>
              <a:gs pos="40000">
                <a:srgbClr val="7030A0"/>
              </a:gs>
              <a:gs pos="49000">
                <a:srgbClr val="0070C0"/>
              </a:gs>
              <a:gs pos="50000">
                <a:schemeClr val="accent6">
                  <a:lumMod val="20000"/>
                  <a:lumOff val="80000"/>
                </a:schemeClr>
              </a:gs>
              <a:gs pos="41000">
                <a:srgbClr val="92D050"/>
              </a:gs>
              <a:gs pos="45000">
                <a:schemeClr val="bg1"/>
              </a:gs>
              <a:gs pos="32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7287" y="908594"/>
            <a:ext cx="4037347" cy="2249286"/>
            <a:chOff x="886451" y="825467"/>
            <a:chExt cx="4037347" cy="2249286"/>
          </a:xfrm>
        </p:grpSpPr>
        <p:grpSp>
          <p:nvGrpSpPr>
            <p:cNvPr id="11" name="Group 10"/>
            <p:cNvGrpSpPr/>
            <p:nvPr/>
          </p:nvGrpSpPr>
          <p:grpSpPr>
            <a:xfrm>
              <a:off x="886451" y="825467"/>
              <a:ext cx="4037347" cy="2249286"/>
              <a:chOff x="886451" y="825467"/>
              <a:chExt cx="4037347" cy="22492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1369832" y="1673605"/>
                  <a:ext cx="1290336" cy="569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1400" dirty="0" smtClean="0">
                      <a:solidFill>
                        <a:srgbClr val="FF0000"/>
                      </a:solidFill>
                    </a:rPr>
                    <a:t>      </a:t>
                  </a:r>
                  <a:r>
                    <a:rPr lang="bn-BD" sz="800" dirty="0" smtClean="0">
                      <a:solidFill>
                        <a:srgbClr val="A50021"/>
                      </a:solidFill>
                    </a:rPr>
                    <a:t>পাঠ ৪৬</a:t>
                  </a:r>
                  <a:endParaRPr lang="bn-BD" sz="800" dirty="0">
                    <a:solidFill>
                      <a:srgbClr val="A50021"/>
                    </a:solidFill>
                  </a:endParaRPr>
                </a:p>
                <a:p>
                  <a:r>
                    <a:rPr lang="bn-BD" sz="800" dirty="0">
                      <a:solidFill>
                        <a:srgbClr val="A50021"/>
                      </a:solidFill>
                    </a:rPr>
                    <a:t> </a:t>
                  </a:r>
                  <a:r>
                    <a:rPr lang="bn-BD" sz="800" dirty="0" smtClean="0">
                      <a:solidFill>
                        <a:srgbClr val="A50021"/>
                      </a:solidFill>
                    </a:rPr>
                    <a:t>         </a:t>
                  </a:r>
                  <a:r>
                    <a:rPr lang="bn-BD" sz="900" dirty="0" smtClean="0">
                      <a:solidFill>
                        <a:srgbClr val="FF0000"/>
                      </a:solidFill>
                    </a:rPr>
                    <a:t>রুবির বাগান </a:t>
                  </a:r>
                </a:p>
                <a:p>
                  <a:r>
                    <a:rPr lang="bn-BD" sz="800" dirty="0" smtClean="0"/>
                    <a:t> </a:t>
                  </a:r>
                  <a:endParaRPr lang="bn-BD" sz="8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549786" y="1809594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50968" y="2058326"/>
                  <a:ext cx="107433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>
                      <a:latin typeface="NikoshBAN" pitchFamily="2" charset="0"/>
                      <a:cs typeface="NikoshBAN" pitchFamily="2" charset="0"/>
                    </a:rPr>
                    <a:t>শ্রেণিঃ প্রথম </a:t>
                  </a: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0" t="4345" r="3048" b="5491"/>
            <a:stretch/>
          </p:blipFill>
          <p:spPr>
            <a:xfrm>
              <a:off x="3420836" y="1782083"/>
              <a:ext cx="774093" cy="50746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50" y="1573088"/>
              <a:ext cx="986237" cy="978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983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1913" y="4077804"/>
            <a:ext cx="8671560" cy="11693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5D7-CA23-4E31-8268-F7AC9CEBEE51}" type="datetime1">
              <a:rPr lang="en-US" smtClean="0"/>
              <a:t>8/8/2020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71171" y="6118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8457048" y="5109884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9659" y="3832057"/>
            <a:ext cx="8536068" cy="179135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491913" y="868910"/>
            <a:ext cx="8058855" cy="2774935"/>
            <a:chOff x="3904269" y="2563777"/>
            <a:chExt cx="8766568" cy="1804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269" y="2607013"/>
              <a:ext cx="2743200" cy="17404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5066" y="2607013"/>
              <a:ext cx="2935771" cy="17609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0727" y="2563777"/>
              <a:ext cx="2866020" cy="1804208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491913" y="935408"/>
            <a:ext cx="8058855" cy="2656793"/>
            <a:chOff x="1626130" y="1197922"/>
            <a:chExt cx="9611874" cy="1856514"/>
          </a:xfrm>
        </p:grpSpPr>
        <p:grpSp>
          <p:nvGrpSpPr>
            <p:cNvPr id="22" name="Group 21"/>
            <p:cNvGrpSpPr/>
            <p:nvPr/>
          </p:nvGrpSpPr>
          <p:grpSpPr>
            <a:xfrm>
              <a:off x="1626130" y="1197922"/>
              <a:ext cx="6225037" cy="1851539"/>
              <a:chOff x="1626130" y="1197922"/>
              <a:chExt cx="6225037" cy="185153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6130" y="1220661"/>
                <a:ext cx="3254640" cy="18288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5147" y="1197922"/>
                <a:ext cx="2866020" cy="1828800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544" y="1225636"/>
              <a:ext cx="3282460" cy="18288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819055" y="999894"/>
            <a:ext cx="2456569" cy="2512965"/>
            <a:chOff x="4038600" y="2057400"/>
            <a:chExt cx="2438400" cy="2773680"/>
          </a:xfrm>
        </p:grpSpPr>
        <p:grpSp>
          <p:nvGrpSpPr>
            <p:cNvPr id="27" name="Group 26"/>
            <p:cNvGrpSpPr/>
            <p:nvPr/>
          </p:nvGrpSpPr>
          <p:grpSpPr>
            <a:xfrm>
              <a:off x="4038600" y="2057400"/>
              <a:ext cx="2438400" cy="2773680"/>
              <a:chOff x="4038600" y="2057400"/>
              <a:chExt cx="1569720" cy="179832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48" t="16470" r="47518" b="56863"/>
              <a:stretch/>
            </p:blipFill>
            <p:spPr>
              <a:xfrm>
                <a:off x="4038600" y="2057400"/>
                <a:ext cx="1569720" cy="1798320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4038602" y="2270760"/>
                <a:ext cx="274700" cy="3992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7102" y="3398520"/>
                <a:ext cx="406358" cy="274320"/>
              </a:xfrm>
              <a:prstGeom prst="rect">
                <a:avLst/>
              </a:prstGeom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4038600" y="2389580"/>
              <a:ext cx="587964" cy="211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46087" y="4044916"/>
            <a:ext cx="8998986" cy="74954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এটি কার বাগান?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03" y="857239"/>
            <a:ext cx="3597945" cy="27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0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" grpId="0"/>
      <p:bldP spid="11" grpId="0"/>
      <p:bldP spid="14" grpId="0" animBg="1"/>
      <p:bldP spid="30" grpId="0"/>
      <p:bldP spid="30" grpId="1"/>
      <p:bldP spid="33" grpId="0"/>
      <p:bldP spid="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64966"/>
            <a:ext cx="57821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কয়েকটি ফুলের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8130" y="2511297"/>
            <a:ext cx="114538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</a:t>
            </a:r>
            <a:r>
              <a:rPr lang="bn-BD" sz="3200" dirty="0" smtClean="0"/>
              <a:t>ছবি দেখে ছবির নিচে নাম লেখতে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8130" y="3893002"/>
            <a:ext cx="83918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ফুলের নাম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38130" y="3162590"/>
            <a:ext cx="619724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ফুল রঙের নাম লেখতে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568C-1384-4D2E-BB7E-EB01BDB1E0B4}" type="datetime1">
              <a:rPr lang="en-US" smtClean="0"/>
              <a:t>8/8/2020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69000">
                <a:srgbClr val="009999"/>
              </a:gs>
              <a:gs pos="37168">
                <a:srgbClr val="7030A0"/>
              </a:gs>
              <a:gs pos="73000">
                <a:srgbClr val="006600"/>
              </a:gs>
              <a:gs pos="78000">
                <a:schemeClr val="tx1"/>
              </a:gs>
              <a:gs pos="53000">
                <a:srgbClr val="7030A0"/>
              </a:gs>
              <a:gs pos="32000">
                <a:schemeClr val="bg1"/>
              </a:gs>
              <a:gs pos="4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51529" y="453614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444" y="1314355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81170" y="3319341"/>
            <a:ext cx="3671934" cy="2956119"/>
            <a:chOff x="5807231" y="1221180"/>
            <a:chExt cx="3175462" cy="21739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49" y="1933871"/>
              <a:ext cx="357627" cy="665578"/>
            </a:xfrm>
            <a:prstGeom prst="star32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07231" y="1221180"/>
              <a:ext cx="3175462" cy="2173908"/>
            </a:xfrm>
            <a:prstGeom prst="star32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en-US" sz="3600" dirty="0" smtClean="0"/>
                <a:t> </a:t>
              </a:r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6" y="282320"/>
            <a:ext cx="1755378" cy="1146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9" y="3716771"/>
            <a:ext cx="1806499" cy="10781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9" y="2561501"/>
            <a:ext cx="1806499" cy="10671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8" y="4883092"/>
            <a:ext cx="1806499" cy="1392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9" y="1517331"/>
            <a:ext cx="1755378" cy="967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1131" y="773258"/>
            <a:ext cx="96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ঘাস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9855" y="2829578"/>
            <a:ext cx="126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গোলাপ  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102003" y="1637194"/>
            <a:ext cx="93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জবা 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3111130" y="4002138"/>
            <a:ext cx="108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বকুল  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128619" y="5381598"/>
            <a:ext cx="1084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কদম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5621" y="772593"/>
                <a:ext cx="28623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সাদা,গোলাপী, নীল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21" y="772593"/>
                <a:ext cx="2862371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6610" t="-13208" r="-2345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723334" y="1678104"/>
            <a:ext cx="86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লাল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69975" y="2857148"/>
            <a:ext cx="213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গোলাপী, লাল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952424" y="4007243"/>
            <a:ext cx="102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সাদা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2940" y="5346409"/>
            <a:ext cx="167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সাদা হলুদ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038896" y="130448"/>
            <a:ext cx="197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ফুলের নাম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4932157" y="151308"/>
            <a:ext cx="192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রুঙের নাম</a:t>
            </a:r>
            <a:endParaRPr lang="en-US" sz="3600" dirty="0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270303" y="773258"/>
            <a:ext cx="1406297" cy="66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044250" y="731097"/>
            <a:ext cx="1482745" cy="35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849516" y="961445"/>
            <a:ext cx="625606" cy="324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49514" y="906752"/>
                <a:ext cx="899145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14" y="906752"/>
                <a:ext cx="899145" cy="3555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63101" y="1796214"/>
                <a:ext cx="760232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101" y="1796214"/>
                <a:ext cx="760232" cy="3555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155246" y="2940734"/>
                <a:ext cx="697694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46" y="2940734"/>
                <a:ext cx="697694" cy="3555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155245" y="4114629"/>
                <a:ext cx="776911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45" y="4114629"/>
                <a:ext cx="776911" cy="35554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178414" y="5460210"/>
                <a:ext cx="865836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14" y="5460210"/>
                <a:ext cx="865836" cy="35554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0199869" y="1209663"/>
            <a:ext cx="1508777" cy="7329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3200" dirty="0" smtClean="0"/>
              <a:t>শোনা</a:t>
            </a:r>
          </a:p>
          <a:p>
            <a:r>
              <a:rPr lang="bn-BD" dirty="0" smtClean="0"/>
              <a:t>   </a:t>
            </a:r>
            <a:r>
              <a:rPr lang="bn-BD" sz="3200" dirty="0" smtClean="0"/>
              <a:t>বলা</a:t>
            </a:r>
          </a:p>
          <a:p>
            <a:r>
              <a:rPr lang="bn-BD" sz="3200" dirty="0" smtClean="0"/>
              <a:t>  পড়া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2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6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2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4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2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0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6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0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8" grpId="0"/>
      <p:bldP spid="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49" grpId="0"/>
      <p:bldP spid="50" grpId="0"/>
      <p:bldP spid="50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36" grpId="0"/>
      <p:bldP spid="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8775" y="252984"/>
            <a:ext cx="365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জোড়ায় কাজঃ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260790" y="4849576"/>
            <a:ext cx="2028305" cy="1506774"/>
          </a:xfrm>
          <a:prstGeom prst="star32">
            <a:avLst/>
          </a:prstGeom>
          <a:gradFill flip="none" rotWithShape="1">
            <a:gsLst>
              <a:gs pos="84000">
                <a:srgbClr val="53B7A4"/>
              </a:gs>
              <a:gs pos="47000">
                <a:schemeClr val="bg1"/>
              </a:gs>
              <a:gs pos="76000">
                <a:srgbClr val="7030A0"/>
              </a:gs>
              <a:gs pos="87000">
                <a:srgbClr val="7030A0"/>
              </a:gs>
              <a:gs pos="62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" y="695208"/>
            <a:ext cx="1755378" cy="1146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1" y="4129659"/>
            <a:ext cx="1755377" cy="10781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1" y="2974388"/>
            <a:ext cx="1755377" cy="1067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" y="5295981"/>
            <a:ext cx="1755378" cy="1246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" y="1930219"/>
            <a:ext cx="1755378" cy="9678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5057" y="1185286"/>
            <a:ext cx="641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১. রংসহ ফুলের নাম লেখ।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11" grpId="0"/>
      <p:bldP spid="11" grpId="1"/>
      <p:bldP spid="9" grpId="0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83856" y="208258"/>
            <a:ext cx="2714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674" y="1023655"/>
            <a:ext cx="955015" cy="830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pentagon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pentagon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4" y="5325449"/>
            <a:ext cx="1802592" cy="1119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r="53605"/>
          <a:stretch/>
        </p:blipFill>
        <p:spPr>
          <a:xfrm>
            <a:off x="1046865" y="1704259"/>
            <a:ext cx="1786487" cy="1084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4" y="2882453"/>
            <a:ext cx="1786487" cy="1094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09" b="49172"/>
          <a:stretch/>
        </p:blipFill>
        <p:spPr>
          <a:xfrm>
            <a:off x="1015064" y="526065"/>
            <a:ext cx="1818288" cy="10570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4" y="4076789"/>
            <a:ext cx="1818288" cy="11013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16295" y="853517"/>
            <a:ext cx="135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শাপলা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69402" y="853517"/>
                <a:ext cx="1103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সাদা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402" y="853517"/>
                <a:ext cx="1103505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1657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051848" y="301254"/>
            <a:ext cx="197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ফুলের নাম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925445" y="301254"/>
            <a:ext cx="192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রুঙের নাম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270465" y="947585"/>
                <a:ext cx="899145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465" y="947585"/>
                <a:ext cx="899145" cy="3555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219326" y="1884418"/>
            <a:ext cx="135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শিউলি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199661" y="1884418"/>
                <a:ext cx="1103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সাদা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661" y="1884418"/>
                <a:ext cx="1103505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17127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373496" y="1978486"/>
                <a:ext cx="899145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96" y="1978486"/>
                <a:ext cx="899145" cy="35554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219325" y="3089483"/>
            <a:ext cx="170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হলুদ গাঁধা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6288" y="3089483"/>
            <a:ext cx="110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হলুদ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57142" y="3187159"/>
                <a:ext cx="899145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142" y="3187159"/>
                <a:ext cx="899145" cy="35554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160153" y="5389363"/>
            <a:ext cx="121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সরষে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45036" y="5357625"/>
                <a:ext cx="1103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/>
                  <a:t>হ</a:t>
                </a:r>
                <a14:m>
                  <m:oMath xmlns:m="http://schemas.openxmlformats.org/officeDocument/2006/math">
                    <m:r>
                      <a:rPr lang="bn-BD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লুদ</m:t>
                    </m:r>
                    <m:r>
                      <a:rPr lang="bn-BD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036" y="5357625"/>
                <a:ext cx="1103505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17127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373496" y="5480097"/>
                <a:ext cx="1112745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96" y="5480097"/>
                <a:ext cx="1112745" cy="35554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956691" y="4372460"/>
            <a:ext cx="169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ঢোলকলমি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5302313" y="4319172"/>
            <a:ext cx="110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বেগুনি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527340" y="4481372"/>
                <a:ext cx="899145" cy="3555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40" y="4481372"/>
                <a:ext cx="899145" cy="3555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H="1" flipV="1">
            <a:off x="3152538" y="889797"/>
            <a:ext cx="1406297" cy="66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036669" y="901182"/>
            <a:ext cx="1487789" cy="6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24579" y="1116347"/>
            <a:ext cx="1508777" cy="7329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3200" dirty="0" smtClean="0"/>
              <a:t>শোনা</a:t>
            </a:r>
          </a:p>
          <a:p>
            <a:r>
              <a:rPr lang="bn-BD" dirty="0" smtClean="0"/>
              <a:t>   </a:t>
            </a:r>
            <a:r>
              <a:rPr lang="bn-BD" sz="3200" dirty="0" smtClean="0"/>
              <a:t>বলা</a:t>
            </a:r>
          </a:p>
          <a:p>
            <a:r>
              <a:rPr lang="bn-BD" sz="3200" dirty="0" smtClean="0"/>
              <a:t>  পড়া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5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5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5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5BB3-F364-4BAD-BFD2-7A00B57F4D08}" type="datetime1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08610" y="319057"/>
            <a:ext cx="3416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দলগত কাজঃ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325495" y="5214701"/>
            <a:ext cx="2028305" cy="1506774"/>
          </a:xfrm>
          <a:prstGeom prst="star32">
            <a:avLst/>
          </a:prstGeom>
          <a:gradFill flip="none" rotWithShape="1">
            <a:gsLst>
              <a:gs pos="39000">
                <a:schemeClr val="bg1"/>
              </a:gs>
              <a:gs pos="100000">
                <a:schemeClr val="tx1"/>
              </a:gs>
              <a:gs pos="92000">
                <a:srgbClr val="7030A0"/>
              </a:gs>
              <a:gs pos="6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4" y="5325449"/>
            <a:ext cx="1802592" cy="1119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r="53605"/>
          <a:stretch/>
        </p:blipFill>
        <p:spPr>
          <a:xfrm>
            <a:off x="1046865" y="1704259"/>
            <a:ext cx="1786487" cy="10841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4" y="2882453"/>
            <a:ext cx="1786487" cy="1094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09" b="49172"/>
          <a:stretch/>
        </p:blipFill>
        <p:spPr>
          <a:xfrm>
            <a:off x="1015064" y="526065"/>
            <a:ext cx="1818288" cy="10570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4" y="4076789"/>
            <a:ext cx="1818288" cy="11013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1286" y="1075272"/>
            <a:ext cx="641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২</a:t>
            </a:r>
            <a:r>
              <a:rPr lang="bn-BD" sz="6000" dirty="0" smtClean="0"/>
              <a:t>. রংসহ ফুলের নাম লেখ।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11" grpId="0"/>
      <p:bldP spid="11" grpId="1"/>
      <p:bldP spid="9" grpId="0" animBg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470</Words>
  <Application>Microsoft Office PowerPoint</Application>
  <PresentationFormat>Widescreen</PresentationFormat>
  <Paragraphs>193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Nikosh</vt:lpstr>
      <vt:lpstr>NikoshBAN</vt:lpstr>
      <vt:lpstr>NikoshLight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289</cp:revision>
  <dcterms:created xsi:type="dcterms:W3CDTF">2020-04-11T07:17:33Z</dcterms:created>
  <dcterms:modified xsi:type="dcterms:W3CDTF">2020-08-08T06:06:12Z</dcterms:modified>
</cp:coreProperties>
</file>