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21"/>
  </p:notesMasterIdLst>
  <p:sldIdLst>
    <p:sldId id="256" r:id="rId2"/>
    <p:sldId id="284" r:id="rId3"/>
    <p:sldId id="405" r:id="rId4"/>
    <p:sldId id="406" r:id="rId5"/>
    <p:sldId id="259" r:id="rId6"/>
    <p:sldId id="274" r:id="rId7"/>
    <p:sldId id="417" r:id="rId8"/>
    <p:sldId id="419" r:id="rId9"/>
    <p:sldId id="418" r:id="rId10"/>
    <p:sldId id="420" r:id="rId11"/>
    <p:sldId id="402" r:id="rId12"/>
    <p:sldId id="407" r:id="rId13"/>
    <p:sldId id="423" r:id="rId14"/>
    <p:sldId id="414" r:id="rId15"/>
    <p:sldId id="416" r:id="rId16"/>
    <p:sldId id="422" r:id="rId17"/>
    <p:sldId id="272" r:id="rId18"/>
    <p:sldId id="273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3362" autoAdjust="0"/>
  </p:normalViewPr>
  <p:slideViewPr>
    <p:cSldViewPr snapToGrid="0">
      <p:cViewPr varScale="1">
        <p:scale>
          <a:sx n="54" d="100"/>
          <a:sy n="54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Greeting</a:t>
            </a:r>
            <a:r>
              <a:rPr lang="en-US" baseline="0" dirty="0" smtClean="0"/>
              <a:t>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</a:t>
            </a:r>
            <a:r>
              <a:rPr lang="en-US" baseline="0" dirty="0" smtClean="0"/>
              <a:t> the use of Continuous &amp; Perfect Participle in Passive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2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</a:t>
            </a:r>
            <a:r>
              <a:rPr lang="en-US" baseline="0" dirty="0" smtClean="0"/>
              <a:t> for</a:t>
            </a:r>
            <a:r>
              <a:rPr lang="en-US" dirty="0" smtClean="0"/>
              <a:t> Pair Work. Monitoring the given</a:t>
            </a:r>
            <a:r>
              <a:rPr lang="en-US" baseline="0" dirty="0" smtClean="0"/>
              <a:t> work. Giving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the use of Gerund.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6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the use of gerund</a:t>
            </a:r>
            <a:r>
              <a:rPr lang="en-US" baseline="0" dirty="0" smtClean="0"/>
              <a:t> &amp; its classification.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7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</a:t>
            </a:r>
            <a:r>
              <a:rPr lang="en-US" baseline="0" dirty="0" smtClean="0"/>
              <a:t> to-Infinitive &amp; Bare-infinitive.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4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full</a:t>
            </a:r>
            <a:r>
              <a:rPr lang="en-US" baseline="0" dirty="0" smtClean="0"/>
              <a:t> classification of non-finite verbs.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2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</a:t>
            </a:r>
            <a:r>
              <a:rPr lang="en-US" baseline="0" dirty="0" smtClean="0"/>
              <a:t> for</a:t>
            </a:r>
            <a:r>
              <a:rPr lang="en-US" dirty="0" smtClean="0"/>
              <a:t> Group Work. Monitoring the given</a:t>
            </a:r>
            <a:r>
              <a:rPr lang="en-US" baseline="0" dirty="0" smtClean="0"/>
              <a:t> work. Giving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2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r>
              <a:rPr lang="en-US" baseline="0" dirty="0" smtClean="0"/>
              <a:t> about today’s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Giving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</a:t>
            </a:r>
            <a:r>
              <a:rPr lang="en-US" baseline="0" dirty="0" smtClean="0"/>
              <a:t> the teacher &amp; 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the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Preparation</a:t>
            </a:r>
            <a:r>
              <a:rPr lang="en-US" baseline="0" dirty="0" smtClean="0"/>
              <a:t> for the lesson declaration.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2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Declaration</a:t>
            </a:r>
            <a:r>
              <a:rPr lang="en-US" baseline="0" dirty="0" smtClean="0"/>
              <a:t> of</a:t>
            </a:r>
            <a:r>
              <a:rPr lang="en-US" dirty="0" smtClean="0"/>
              <a:t>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Proclamation</a:t>
            </a:r>
            <a:r>
              <a:rPr lang="en-US" baseline="0" dirty="0" smtClean="0"/>
              <a:t> of</a:t>
            </a:r>
            <a:r>
              <a:rPr lang="en-US" dirty="0" smtClean="0"/>
              <a:t> learning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the</a:t>
            </a:r>
            <a:r>
              <a:rPr lang="en-US" baseline="0" dirty="0" smtClean="0"/>
              <a:t> use of participle (</a:t>
            </a:r>
            <a:r>
              <a:rPr lang="en-US" baseline="0" dirty="0" err="1" smtClean="0"/>
              <a:t>ing</a:t>
            </a:r>
            <a:r>
              <a:rPr lang="en-US" baseline="0" dirty="0" smtClean="0"/>
              <a:t>-form).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use of Perfect participle.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2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</a:t>
            </a:r>
            <a:r>
              <a:rPr lang="en-US" baseline="0" dirty="0" smtClean="0"/>
              <a:t> use of simple participle.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kir.oy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61876"/>
            <a:ext cx="12192001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Dear Students</a:t>
            </a:r>
            <a:endParaRPr lang="en-US" sz="239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33" y="591110"/>
            <a:ext cx="9091332" cy="41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1" y="659460"/>
            <a:ext cx="2524125" cy="1809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042" y="87135"/>
            <a:ext cx="96971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the chapter is being learnt, they learn more.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5611907" y="153684"/>
            <a:ext cx="3054766" cy="76856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976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90674" y="981201"/>
            <a:ext cx="4625786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 Verb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8570251" y="789813"/>
            <a:ext cx="3352800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Voice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4025" y="1535633"/>
            <a:ext cx="8775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chapter being learnt, they learn more.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144100" y="1618768"/>
            <a:ext cx="2581835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72747" y="2429699"/>
            <a:ext cx="4229697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Continuous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8156238" y="2238311"/>
            <a:ext cx="3838656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Verb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" y="3082593"/>
            <a:ext cx="2563042" cy="19222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18511" y="3139007"/>
            <a:ext cx="8777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they have been called, they arrived.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000668" y="3205556"/>
            <a:ext cx="3372360" cy="76856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976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4918" y="4033073"/>
            <a:ext cx="5799056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Have + Be Verb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8667765" y="3841685"/>
            <a:ext cx="3352800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Voice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8079" y="4587505"/>
            <a:ext cx="7636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Having been called they have arrived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946652" y="4670640"/>
            <a:ext cx="4009960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0262" y="5481571"/>
            <a:ext cx="3755674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7751735" y="5290183"/>
            <a:ext cx="3838656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Verb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4396" y="6169196"/>
            <a:ext cx="1183917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Continuous Participle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represents 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Passive Voice in Non-finite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4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979" y="21136"/>
            <a:ext cx="432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Pair Work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503" y="954626"/>
            <a:ext cx="952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Find out Participles.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2119" y="175024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" y="35857"/>
            <a:ext cx="2223253" cy="1460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2362" y="1563598"/>
            <a:ext cx="5886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see a kite flying in the sky.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3737" y="2733148"/>
            <a:ext cx="6553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wants Rana doing the work.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5132" y="2148373"/>
            <a:ext cx="69884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prepared, we shall go soon.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0880" y="3317923"/>
            <a:ext cx="8574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train being missed, they went by bus.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9849" y="4487473"/>
            <a:ext cx="5934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 invited, you joined us.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7781" y="3902698"/>
            <a:ext cx="62259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likes reading a story book.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6778" y="5072248"/>
            <a:ext cx="47316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saw him going home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2806" y="5621165"/>
            <a:ext cx="65746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found the work done by father.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9880" y="6212709"/>
            <a:ext cx="8258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received him having been informed.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97331" y="1688550"/>
            <a:ext cx="1304975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380880" y="2253494"/>
            <a:ext cx="3155261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586684" y="2818438"/>
            <a:ext cx="1240376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381856" y="3383382"/>
            <a:ext cx="2692396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101788" y="3966255"/>
            <a:ext cx="1613647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392362" y="4584936"/>
            <a:ext cx="2749332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376388" y="5203617"/>
            <a:ext cx="1210296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679100" y="5714724"/>
            <a:ext cx="1112102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4762617" y="6279618"/>
            <a:ext cx="4506889" cy="472726"/>
          </a:xfrm>
          <a:prstGeom prst="round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441817" y="139316"/>
            <a:ext cx="6371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Walking  is good for health.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Left Arrow Callout 32"/>
          <p:cNvSpPr/>
          <p:nvPr/>
        </p:nvSpPr>
        <p:spPr>
          <a:xfrm>
            <a:off x="5138005" y="1000590"/>
            <a:ext cx="3826701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41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as a Subject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Down Arrow Callout 33"/>
          <p:cNvSpPr/>
          <p:nvPr/>
        </p:nvSpPr>
        <p:spPr>
          <a:xfrm>
            <a:off x="3510172" y="255768"/>
            <a:ext cx="196758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41817" y="1096285"/>
            <a:ext cx="1627833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" y="139316"/>
            <a:ext cx="3147995" cy="314799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28510" y="1702719"/>
            <a:ext cx="4118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likes walking.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Left Arrow Callout 25"/>
          <p:cNvSpPr/>
          <p:nvPr/>
        </p:nvSpPr>
        <p:spPr>
          <a:xfrm>
            <a:off x="7038516" y="2563993"/>
            <a:ext cx="3970144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41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</a:t>
            </a:r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as </a:t>
            </a:r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Object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5531547" y="1837100"/>
            <a:ext cx="1909162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42327" y="2659688"/>
            <a:ext cx="1627833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6654" y="3452571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Generally, a Subject/Object demands a Noun/Pronoun.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654" y="4214065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Gerund acts as a Subject/Object.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654" y="5015974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Again, a Gerund is normally a Verb.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654" y="5834617"/>
            <a:ext cx="1183917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Gerund is both a Verb and a Subject/Object.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41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  <p:bldP spid="25" grpId="0"/>
      <p:bldP spid="26" grpId="0" animBg="1"/>
      <p:bldP spid="27" grpId="0" animBg="1"/>
      <p:bldP spid="28" grpId="0" animBg="1"/>
      <p:bldP spid="29" grpId="0" animBg="1"/>
      <p:bldP spid="36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882132" y="784774"/>
            <a:ext cx="6243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walk  is good for health.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Left Arrow Callout 32"/>
          <p:cNvSpPr/>
          <p:nvPr/>
        </p:nvSpPr>
        <p:spPr>
          <a:xfrm>
            <a:off x="6213773" y="1646048"/>
            <a:ext cx="3826701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41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as a Subject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Down Arrow Callout 33"/>
          <p:cNvSpPr/>
          <p:nvPr/>
        </p:nvSpPr>
        <p:spPr>
          <a:xfrm>
            <a:off x="3886687" y="901226"/>
            <a:ext cx="196758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8332" y="1741743"/>
            <a:ext cx="2331454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3" y="139316"/>
            <a:ext cx="2702513" cy="270251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36654" y="2994865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to-infinitive can act as a Subject.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654" y="3772734"/>
            <a:ext cx="1183917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Gerund is both a Verb and a Subject.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1597" y="4612159"/>
            <a:ext cx="738334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Infinitives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 of 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two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kinds.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3679012" y="5451584"/>
            <a:ext cx="3081759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o-infinitive</a:t>
            </a:r>
          </a:p>
        </p:txBody>
      </p:sp>
      <p:sp>
        <p:nvSpPr>
          <p:cNvPr id="17" name="Left Arrow Callout 16"/>
          <p:cNvSpPr/>
          <p:nvPr/>
        </p:nvSpPr>
        <p:spPr>
          <a:xfrm>
            <a:off x="3679012" y="6180874"/>
            <a:ext cx="3081759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bare-infinitive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6151" y="5303540"/>
            <a:ext cx="202861" cy="1402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679" y="283488"/>
            <a:ext cx="6850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wants me to feel happy.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3187" y="1262798"/>
            <a:ext cx="2789316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273043" y="425070"/>
            <a:ext cx="1695299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0419" y="1897958"/>
            <a:ext cx="6641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makes me feel happy.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1154" y="2877268"/>
            <a:ext cx="2789316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6730247" y="2039540"/>
            <a:ext cx="1042153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2580" y="4320035"/>
            <a:ext cx="8227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helps me to feel / feel happy.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468" y="5299345"/>
            <a:ext cx="5229043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 /Bare-infinitive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53743" y="4461617"/>
            <a:ext cx="311198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3615" y="3448738"/>
            <a:ext cx="1133203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</a:t>
            </a:r>
            <a:r>
              <a:rPr lang="en-US" sz="3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make + Object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’, 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bare-infinitive is used.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35" y="5927231"/>
            <a:ext cx="11797553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‘</a:t>
            </a:r>
            <a:r>
              <a:rPr lang="en-US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help + Object</a:t>
            </a:r>
            <a:r>
              <a:rPr 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’, </a:t>
            </a:r>
            <a:r>
              <a:rPr lang="en-US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either to-infinitive or bare-infinitive is used.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1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3615" y="705715"/>
            <a:ext cx="1133203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Non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</a:t>
            </a:r>
            <a:r>
              <a:rPr lang="en-US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finite </a:t>
            </a:r>
            <a:r>
              <a:rPr lang="en-US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verb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 are of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three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kinds.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9759" y="1512893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34937" y="1512893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47072" y="1512893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</a:t>
            </a:r>
          </a:p>
        </p:txBody>
      </p:sp>
      <p:sp>
        <p:nvSpPr>
          <p:cNvPr id="16" name="Left Arrow Callout 15"/>
          <p:cNvSpPr/>
          <p:nvPr/>
        </p:nvSpPr>
        <p:spPr>
          <a:xfrm>
            <a:off x="631012" y="2451355"/>
            <a:ext cx="3081759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o-infinitive</a:t>
            </a:r>
          </a:p>
        </p:txBody>
      </p:sp>
      <p:sp>
        <p:nvSpPr>
          <p:cNvPr id="17" name="Left Arrow Callout 16"/>
          <p:cNvSpPr/>
          <p:nvPr/>
        </p:nvSpPr>
        <p:spPr>
          <a:xfrm>
            <a:off x="631012" y="3180645"/>
            <a:ext cx="3081759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bare-infinitive</a:t>
            </a:r>
          </a:p>
        </p:txBody>
      </p:sp>
      <p:sp>
        <p:nvSpPr>
          <p:cNvPr id="18" name="Left Arrow Callout 17"/>
          <p:cNvSpPr/>
          <p:nvPr/>
        </p:nvSpPr>
        <p:spPr>
          <a:xfrm>
            <a:off x="4940286" y="2271736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Active participle</a:t>
            </a:r>
          </a:p>
        </p:txBody>
      </p:sp>
      <p:sp>
        <p:nvSpPr>
          <p:cNvPr id="19" name="Left Arrow Callout 18"/>
          <p:cNvSpPr/>
          <p:nvPr/>
        </p:nvSpPr>
        <p:spPr>
          <a:xfrm>
            <a:off x="4956615" y="2976990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Past participle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8151" y="2159879"/>
            <a:ext cx="208665" cy="1710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34937" y="2159879"/>
            <a:ext cx="205349" cy="37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Callout 22"/>
          <p:cNvSpPr/>
          <p:nvPr/>
        </p:nvSpPr>
        <p:spPr>
          <a:xfrm>
            <a:off x="4964779" y="3703865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Perfect participle</a:t>
            </a:r>
          </a:p>
        </p:txBody>
      </p:sp>
      <p:sp>
        <p:nvSpPr>
          <p:cNvPr id="24" name="Left Arrow Callout 23"/>
          <p:cNvSpPr/>
          <p:nvPr/>
        </p:nvSpPr>
        <p:spPr>
          <a:xfrm>
            <a:off x="4972943" y="4430740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Simple participle</a:t>
            </a:r>
          </a:p>
        </p:txBody>
      </p:sp>
      <p:sp>
        <p:nvSpPr>
          <p:cNvPr id="25" name="Left Arrow Callout 24"/>
          <p:cNvSpPr/>
          <p:nvPr/>
        </p:nvSpPr>
        <p:spPr>
          <a:xfrm>
            <a:off x="4972938" y="5125154"/>
            <a:ext cx="451396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Continuous participle</a:t>
            </a:r>
          </a:p>
        </p:txBody>
      </p:sp>
    </p:spTree>
    <p:extLst>
      <p:ext uri="{BB962C8B-B14F-4D97-AF65-F5344CB8AC3E}">
        <p14:creationId xmlns:p14="http://schemas.microsoft.com/office/powerpoint/2010/main" val="20098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978" y="21136"/>
            <a:ext cx="471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Group Work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006" y="954626"/>
            <a:ext cx="952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Make Participle from the sentences.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99" y="175024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2407" y="1563598"/>
            <a:ext cx="7602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see a kite which is flying in the sky.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782" y="2733148"/>
            <a:ext cx="7513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wants that Rana will do a doctor.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177" y="2148373"/>
            <a:ext cx="788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We are preparing, we shall go soon.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925" y="3317923"/>
            <a:ext cx="8662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the train was missed, they went by bus.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9894" y="4487473"/>
            <a:ext cx="7626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was invited, you joined us.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7826" y="3902698"/>
            <a:ext cx="7461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likes that she reads a story book.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6823" y="5072248"/>
            <a:ext cx="60703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saw that he was going home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851" y="5621165"/>
            <a:ext cx="83333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found that the work was done by father.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925" y="6158922"/>
            <a:ext cx="9660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received him when we have been informed.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9"/>
          <a:stretch/>
        </p:blipFill>
        <p:spPr>
          <a:xfrm>
            <a:off x="361015" y="272090"/>
            <a:ext cx="1925383" cy="12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52" y="1775001"/>
            <a:ext cx="875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How many kinds of Non-finite Verbs are there?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553" y="2795248"/>
            <a:ext cx="82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</a:t>
            </a:r>
            <a:r>
              <a:rPr lang="en-US" sz="2800" dirty="0" smtClean="0">
                <a:latin typeface="Arial Rounded MT Bold" panose="020F0704030504030204" pitchFamily="34" charset="0"/>
              </a:rPr>
              <a:t>What is like a Gerund?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54" y="3758345"/>
            <a:ext cx="875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3. What is like </a:t>
            </a:r>
            <a:r>
              <a:rPr lang="en-US" sz="2800" dirty="0" smtClean="0">
                <a:latin typeface="Arial Rounded MT Bold" panose="020F0704030504030204" pitchFamily="34" charset="0"/>
              </a:rPr>
              <a:t>participle</a:t>
            </a:r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53" y="4785311"/>
            <a:ext cx="84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4. How many </a:t>
            </a:r>
            <a:r>
              <a:rPr lang="en-US" sz="2800" dirty="0" smtClean="0">
                <a:latin typeface="Arial Rounded MT Bold" panose="020F0704030504030204" pitchFamily="34" charset="0"/>
              </a:rPr>
              <a:t>Infinitive verbs are there?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22" y="5754141"/>
            <a:ext cx="88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</a:t>
            </a:r>
            <a:r>
              <a:rPr lang="en-US" sz="2800" dirty="0" smtClean="0">
                <a:latin typeface="Arial Rounded MT Bold" panose="020F0704030504030204" pitchFamily="34" charset="0"/>
              </a:rPr>
              <a:t>Name the Infinitive Verbs.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9111" y="1800303"/>
            <a:ext cx="28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three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58220" y="2818122"/>
            <a:ext cx="412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Verb + Noun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2223" y="3778791"/>
            <a:ext cx="414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Verb + Adjective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6436" y="4803329"/>
            <a:ext cx="415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two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5546" y="5706847"/>
            <a:ext cx="416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b="1" dirty="0" smtClean="0">
                <a:solidFill>
                  <a:srgbClr val="FFFF00"/>
                </a:solidFill>
              </a:rPr>
              <a:t>to-infinitive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Bare-</a:t>
            </a:r>
            <a:r>
              <a:rPr lang="en-US" sz="2800" b="1" dirty="0" err="1" smtClean="0">
                <a:solidFill>
                  <a:srgbClr val="FFFF00"/>
                </a:solidFill>
              </a:rPr>
              <a:t>infinive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229" y="3371474"/>
            <a:ext cx="11650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Write the list of  Non-finite Verbs with</a:t>
            </a:r>
          </a:p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10 examples in sentences.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9" y="703223"/>
            <a:ext cx="4208847" cy="2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851" y="1684283"/>
            <a:ext cx="2896049" cy="1530548"/>
          </a:xfrm>
          <a:prstGeom prst="flowChartPunched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Identity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5" y="657087"/>
            <a:ext cx="2508471" cy="29777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8299" y="3634810"/>
            <a:ext cx="970208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Md.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Jakirul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Islam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 (Hons’), MA in English,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B.Ed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LL.B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Assistant Teacher of English</a:t>
            </a:r>
          </a:p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Shaitshala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Adarsha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High School &amp; College</a:t>
            </a: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Contact-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jakir.oy@gmail.com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(01811285175)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7806" y="1080265"/>
            <a:ext cx="4656403" cy="31700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Class-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IX</a:t>
            </a:r>
          </a:p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Subject-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Grammar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English 2</a:t>
            </a:r>
            <a:r>
              <a:rPr lang="en-US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Unit-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  <a:p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Time-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min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36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/>
        </p:blipFill>
        <p:spPr>
          <a:xfrm>
            <a:off x="3951747" y="234166"/>
            <a:ext cx="3006553" cy="1985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6" y="234166"/>
            <a:ext cx="1985962" cy="1985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582" y="245234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240" y="2452340"/>
            <a:ext cx="2013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8075" y="2452340"/>
            <a:ext cx="2834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Classmates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33905" y="3052652"/>
            <a:ext cx="3084789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Principal 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873511" y="3098671"/>
            <a:ext cx="3084789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Auxiliary 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8347037" y="251181"/>
            <a:ext cx="2949135" cy="1968947"/>
          </a:xfrm>
          <a:prstGeom prst="rect">
            <a:avLst/>
          </a:prstGeom>
        </p:spPr>
      </p:pic>
      <p:sp>
        <p:nvSpPr>
          <p:cNvPr id="12" name="Up Arrow Callout 11"/>
          <p:cNvSpPr/>
          <p:nvPr/>
        </p:nvSpPr>
        <p:spPr>
          <a:xfrm>
            <a:off x="8258075" y="3052652"/>
            <a:ext cx="3084789" cy="2003442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91395" y="3998264"/>
            <a:ext cx="3974298" cy="1255054"/>
            <a:chOff x="1691395" y="3998264"/>
            <a:chExt cx="3974298" cy="1255054"/>
          </a:xfrm>
        </p:grpSpPr>
        <p:sp>
          <p:nvSpPr>
            <p:cNvPr id="13" name="Bent-Up Arrow 12"/>
            <p:cNvSpPr/>
            <p:nvPr/>
          </p:nvSpPr>
          <p:spPr>
            <a:xfrm>
              <a:off x="3639671" y="3998264"/>
              <a:ext cx="2026022" cy="89647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ent-Up Arrow 13"/>
            <p:cNvSpPr/>
            <p:nvPr/>
          </p:nvSpPr>
          <p:spPr>
            <a:xfrm flipH="1">
              <a:off x="1691395" y="4016373"/>
              <a:ext cx="1948276" cy="878361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496238" y="4679577"/>
              <a:ext cx="519953" cy="5737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13819" y="5253318"/>
            <a:ext cx="3084789" cy="66320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Finite Verb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8014447" y="5100918"/>
            <a:ext cx="3597357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Verb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0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5" y="161577"/>
            <a:ext cx="2075610" cy="2075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6018" y="300816"/>
            <a:ext cx="8905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Mina is  going to market to buy things.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8122021" y="435197"/>
            <a:ext cx="1454723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890152" y="1257786"/>
            <a:ext cx="1918460" cy="48136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598" y="6041506"/>
            <a:ext cx="10577724" cy="58564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 can use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Non-finite Verbs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in sentences.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" y="2237187"/>
            <a:ext cx="2466975" cy="18478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30011" y="2469650"/>
            <a:ext cx="7364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see Mina buying few things.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5773280" y="2604031"/>
            <a:ext cx="1686591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41411" y="3426620"/>
            <a:ext cx="2114452" cy="48136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" y="4334294"/>
            <a:ext cx="2466975" cy="15144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02718" y="4255578"/>
            <a:ext cx="72043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 is the best exercise.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2779074" y="4389959"/>
            <a:ext cx="2528032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7509" y="5212548"/>
            <a:ext cx="2114452" cy="481368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</a:t>
            </a:r>
          </a:p>
        </p:txBody>
      </p:sp>
    </p:spTree>
    <p:extLst>
      <p:ext uri="{BB962C8B-B14F-4D97-AF65-F5344CB8AC3E}">
        <p14:creationId xmlns:p14="http://schemas.microsoft.com/office/powerpoint/2010/main" val="1804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 animBg="1"/>
      <p:bldP spid="18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286" y="1770744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oday’s lesson is on</a:t>
            </a:r>
            <a:endParaRPr lang="en-US" sz="80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006" y="3537873"/>
            <a:ext cx="9965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Use of Non-finite Verb</a:t>
            </a:r>
          </a:p>
        </p:txBody>
      </p:sp>
      <p:sp>
        <p:nvSpPr>
          <p:cNvPr id="6" name="Rectangle 5"/>
          <p:cNvSpPr/>
          <p:nvPr/>
        </p:nvSpPr>
        <p:spPr>
          <a:xfrm>
            <a:off x="798286" y="1911161"/>
            <a:ext cx="10612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tell today’s lesson?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79" y="1736169"/>
            <a:ext cx="1142999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95" y="2660923"/>
            <a:ext cx="11520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define non-finite verbs.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598" y="4474007"/>
            <a:ext cx="11770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identify non-finite verbs.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695" y="5380549"/>
            <a:ext cx="11822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use non-finite verbs in sentences.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70" y="457999"/>
            <a:ext cx="7813029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</a:t>
            </a:r>
            <a:endParaRPr lang="en-US" sz="8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598" y="3567465"/>
            <a:ext cx="115731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classify non-finite verbs.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02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4"/>
          <a:stretch/>
        </p:blipFill>
        <p:spPr>
          <a:xfrm>
            <a:off x="54631" y="119625"/>
            <a:ext cx="3000500" cy="2533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5954" y="1666255"/>
            <a:ext cx="7470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see Mina walking to market.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109263" y="1800636"/>
            <a:ext cx="1901111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Callout 24"/>
          <p:cNvSpPr/>
          <p:nvPr/>
        </p:nvSpPr>
        <p:spPr>
          <a:xfrm>
            <a:off x="7529445" y="2446967"/>
            <a:ext cx="4579735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41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as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8073" y="2578520"/>
            <a:ext cx="2147156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65954" y="87135"/>
            <a:ext cx="8906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see that Mina is walking to market.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7082118" y="192917"/>
            <a:ext cx="2402541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01719" y="1008774"/>
            <a:ext cx="3476119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Continuous Tense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7" name="Left Arrow Callout 46"/>
          <p:cNvSpPr/>
          <p:nvPr/>
        </p:nvSpPr>
        <p:spPr>
          <a:xfrm>
            <a:off x="8740745" y="877221"/>
            <a:ext cx="2698218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41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Finite Verb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22837" y="3199279"/>
            <a:ext cx="8756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see Rina standing by the roadside.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Down Arrow Callout 48"/>
          <p:cNvSpPr/>
          <p:nvPr/>
        </p:nvSpPr>
        <p:spPr>
          <a:xfrm>
            <a:off x="5338305" y="3333660"/>
            <a:ext cx="2048613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Arrow Callout 49"/>
          <p:cNvSpPr/>
          <p:nvPr/>
        </p:nvSpPr>
        <p:spPr>
          <a:xfrm>
            <a:off x="7529445" y="3979991"/>
            <a:ext cx="4546386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4641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as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13935" y="4111544"/>
            <a:ext cx="2147156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4938" y="4734007"/>
            <a:ext cx="1195534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en-U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ing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-form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 represents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Active Voice in Non-finite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654" y="5410413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</a:t>
            </a:r>
            <a:r>
              <a:rPr lang="en-US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ing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-form</a:t>
            </a:r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 called 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Active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6654" y="6085624"/>
            <a:ext cx="1183917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 Participle is both a Verb and an adjective.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4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5" grpId="0" animBg="1"/>
      <p:bldP spid="26" grpId="0" animBg="1"/>
      <p:bldP spid="41" grpId="0"/>
      <p:bldP spid="42" grpId="0" animBg="1"/>
      <p:bldP spid="43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161366"/>
            <a:ext cx="2689411" cy="2038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407" y="87135"/>
            <a:ext cx="9200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they have reached school, they feels glad.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733361" y="170270"/>
            <a:ext cx="2725274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4157" y="981201"/>
            <a:ext cx="5038160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Have Verb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8588180" y="789813"/>
            <a:ext cx="3317208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Perfect Tense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4450" y="1542944"/>
            <a:ext cx="81191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Having reached school, they feels glad.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316940" y="1626079"/>
            <a:ext cx="3263153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4864" y="2437010"/>
            <a:ext cx="3550031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6938678" y="2245622"/>
            <a:ext cx="3621745" cy="64810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Verb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6" y="2965445"/>
            <a:ext cx="2861421" cy="214330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99977" y="3077520"/>
            <a:ext cx="8525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bought the cloth after she had seen it.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448792" y="3160655"/>
            <a:ext cx="1864662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28317" y="3971586"/>
            <a:ext cx="5038160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Have Verb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3675526" y="3780198"/>
            <a:ext cx="3317208" cy="648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Perfect Tense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9857" y="4546208"/>
            <a:ext cx="83503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bought the cloth after having seen it.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Down Arrow Callout 28"/>
          <p:cNvSpPr/>
          <p:nvPr/>
        </p:nvSpPr>
        <p:spPr>
          <a:xfrm>
            <a:off x="8624037" y="4629343"/>
            <a:ext cx="251012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301310" y="5440274"/>
            <a:ext cx="3370717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Right Arrow Callout 30"/>
          <p:cNvSpPr/>
          <p:nvPr/>
        </p:nvSpPr>
        <p:spPr>
          <a:xfrm>
            <a:off x="4780536" y="5248886"/>
            <a:ext cx="3485177" cy="648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542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Verb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396" y="6169196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 Participle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represents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Perfect Tense in Non-finite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2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20" grpId="0"/>
      <p:bldP spid="21" grpId="0" animBg="1"/>
      <p:bldP spid="22" grpId="0" animBg="1"/>
      <p:bldP spid="23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1" y="158844"/>
            <a:ext cx="2980948" cy="23871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108" y="87135"/>
            <a:ext cx="81181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finds that the work is done fully.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8534396" y="192917"/>
            <a:ext cx="1739158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35907" y="974694"/>
            <a:ext cx="4823012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 Verb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782832" y="783306"/>
            <a:ext cx="3317208" cy="648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563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Voice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1977" y="1560758"/>
            <a:ext cx="6728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finds the work done fully.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7548282" y="1666540"/>
            <a:ext cx="1219200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06868" y="2448317"/>
            <a:ext cx="3424517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Simple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3237842" y="2256929"/>
            <a:ext cx="4669015" cy="648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810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as an Adjective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2354" y="3165898"/>
            <a:ext cx="890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found that the lesson was finished.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8857125" y="3271680"/>
            <a:ext cx="2886640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5907" y="4053457"/>
            <a:ext cx="4823012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 Verb 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ight Arrow Callout 15"/>
          <p:cNvSpPr/>
          <p:nvPr/>
        </p:nvSpPr>
        <p:spPr>
          <a:xfrm>
            <a:off x="3782832" y="3862069"/>
            <a:ext cx="3317208" cy="648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563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Passive Voice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05098" y="4639521"/>
            <a:ext cx="6922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found the lesson finished.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8032370" y="4745303"/>
            <a:ext cx="1954312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06868" y="5527080"/>
            <a:ext cx="3424517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Simple 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3237842" y="5335692"/>
            <a:ext cx="4669015" cy="64810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3810"/>
            </a:avLst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acts as an Adjective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1" y="3259952"/>
            <a:ext cx="2997537" cy="19933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84396" y="6169196"/>
            <a:ext cx="11839177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Simple Participle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represents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Passive Voice in Non-finite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en-US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3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6496</TotalTime>
  <Words>984</Words>
  <Application>Microsoft Office PowerPoint</Application>
  <PresentationFormat>Widescreen</PresentationFormat>
  <Paragraphs>207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630</cp:revision>
  <dcterms:created xsi:type="dcterms:W3CDTF">2018-07-04T12:20:49Z</dcterms:created>
  <dcterms:modified xsi:type="dcterms:W3CDTF">2020-08-16T06:25:51Z</dcterms:modified>
</cp:coreProperties>
</file>