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5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74" r:id="rId6"/>
    <p:sldId id="261" r:id="rId7"/>
    <p:sldId id="262" r:id="rId8"/>
    <p:sldId id="260" r:id="rId9"/>
    <p:sldId id="263" r:id="rId10"/>
    <p:sldId id="264" r:id="rId11"/>
    <p:sldId id="267" r:id="rId12"/>
    <p:sldId id="265" r:id="rId13"/>
    <p:sldId id="266" r:id="rId14"/>
    <p:sldId id="268" r:id="rId15"/>
    <p:sldId id="269" r:id="rId16"/>
    <p:sldId id="270" r:id="rId17"/>
    <p:sldId id="272" r:id="rId18"/>
    <p:sldId id="273" r:id="rId19"/>
    <p:sldId id="271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59" d="100"/>
          <a:sy n="59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0B3F4C-577F-4150-8A58-88E035159986}" type="datetimeFigureOut">
              <a:rPr lang="en-US" smtClean="0"/>
              <a:t>9/1/2019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385552-BB4D-4D31-9CBB-EF82BAC33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092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85552-BB4D-4D31-9CBB-EF82BAC33D8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96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38E7-3130-4A1F-8086-6DF83C55ECA2}" type="datetimeFigureOut">
              <a:rPr lang="en-US" smtClean="0"/>
              <a:t>9/1/2019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2951-9B16-4A08-B39E-62186FC4B88E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98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38E7-3130-4A1F-8086-6DF83C55ECA2}" type="datetimeFigureOut">
              <a:rPr lang="en-US" smtClean="0"/>
              <a:t>9/1/2019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2951-9B16-4A08-B39E-62186FC4B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295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38E7-3130-4A1F-8086-6DF83C55ECA2}" type="datetimeFigureOut">
              <a:rPr lang="en-US" smtClean="0"/>
              <a:t>9/1/2019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2951-9B16-4A08-B39E-62186FC4B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893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38E7-3130-4A1F-8086-6DF83C55ECA2}" type="datetimeFigureOut">
              <a:rPr lang="en-US" smtClean="0"/>
              <a:t>9/1/2019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2951-9B16-4A08-B39E-62186FC4B88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86636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38E7-3130-4A1F-8086-6DF83C55ECA2}" type="datetimeFigureOut">
              <a:rPr lang="en-US" smtClean="0"/>
              <a:t>9/1/2019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2951-9B16-4A08-B39E-62186FC4B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5817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38E7-3130-4A1F-8086-6DF83C55ECA2}" type="datetimeFigureOut">
              <a:rPr lang="en-US" smtClean="0"/>
              <a:t>9/1/2019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2951-9B16-4A08-B39E-62186FC4B88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598603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38E7-3130-4A1F-8086-6DF83C55ECA2}" type="datetimeFigureOut">
              <a:rPr lang="en-US" smtClean="0"/>
              <a:t>9/1/2019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2951-9B16-4A08-B39E-62186FC4B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319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38E7-3130-4A1F-8086-6DF83C55ECA2}" type="datetimeFigureOut">
              <a:rPr lang="en-US" smtClean="0"/>
              <a:t>9/1/2019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2951-9B16-4A08-B39E-62186FC4B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1825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38E7-3130-4A1F-8086-6DF83C55ECA2}" type="datetimeFigureOut">
              <a:rPr lang="en-US" smtClean="0"/>
              <a:t>9/1/2019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2951-9B16-4A08-B39E-62186FC4B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9911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38E7-3130-4A1F-8086-6DF83C55ECA2}" type="datetimeFigureOut">
              <a:rPr lang="en-US" smtClean="0"/>
              <a:t>9/1/2019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2951-9B16-4A08-B39E-62186FC4B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556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38E7-3130-4A1F-8086-6DF83C55ECA2}" type="datetimeFigureOut">
              <a:rPr lang="en-US" smtClean="0"/>
              <a:t>9/1/2019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2951-9B16-4A08-B39E-62186FC4B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4620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38E7-3130-4A1F-8086-6DF83C55ECA2}" type="datetimeFigureOut">
              <a:rPr lang="en-US" smtClean="0"/>
              <a:t>9/1/2019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2951-9B16-4A08-B39E-62186FC4B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382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38E7-3130-4A1F-8086-6DF83C55ECA2}" type="datetimeFigureOut">
              <a:rPr lang="en-US" smtClean="0"/>
              <a:t>9/1/2019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2951-9B16-4A08-B39E-62186FC4B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83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38E7-3130-4A1F-8086-6DF83C55ECA2}" type="datetimeFigureOut">
              <a:rPr lang="en-US" smtClean="0"/>
              <a:t>9/1/2019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2951-9B16-4A08-B39E-62186FC4B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220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38E7-3130-4A1F-8086-6DF83C55ECA2}" type="datetimeFigureOut">
              <a:rPr lang="en-US" smtClean="0"/>
              <a:t>9/1/2019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2951-9B16-4A08-B39E-62186FC4B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659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38E7-3130-4A1F-8086-6DF83C55ECA2}" type="datetimeFigureOut">
              <a:rPr lang="en-US" smtClean="0"/>
              <a:t>9/1/2019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2951-9B16-4A08-B39E-62186FC4B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581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C38E7-3130-4A1F-8086-6DF83C55ECA2}" type="datetimeFigureOut">
              <a:rPr lang="en-US" smtClean="0"/>
              <a:t>9/1/2019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2951-9B16-4A08-B39E-62186FC4B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777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9BC38E7-3130-4A1F-8086-6DF83C55ECA2}" type="datetimeFigureOut">
              <a:rPr lang="en-US" smtClean="0"/>
              <a:t>9/1/2019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41E2951-9B16-4A08-B39E-62186FC4B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9917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46" r:id="rId1"/>
    <p:sldLayoutId id="2147484047" r:id="rId2"/>
    <p:sldLayoutId id="2147484048" r:id="rId3"/>
    <p:sldLayoutId id="2147484049" r:id="rId4"/>
    <p:sldLayoutId id="2147484050" r:id="rId5"/>
    <p:sldLayoutId id="2147484051" r:id="rId6"/>
    <p:sldLayoutId id="2147484052" r:id="rId7"/>
    <p:sldLayoutId id="2147484053" r:id="rId8"/>
    <p:sldLayoutId id="2147484054" r:id="rId9"/>
    <p:sldLayoutId id="2147484055" r:id="rId10"/>
    <p:sldLayoutId id="2147484056" r:id="rId11"/>
    <p:sldLayoutId id="2147484057" r:id="rId12"/>
    <p:sldLayoutId id="2147484058" r:id="rId13"/>
    <p:sldLayoutId id="2147484059" r:id="rId14"/>
    <p:sldLayoutId id="2147484060" r:id="rId15"/>
    <p:sldLayoutId id="2147484061" r:id="rId16"/>
    <p:sldLayoutId id="214748406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571" y="-396240"/>
            <a:ext cx="8006443" cy="64051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95824" y="4025901"/>
            <a:ext cx="1021805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alibri" panose="020F0502020204030204" pitchFamily="34" charset="0"/>
              </a:rPr>
              <a:t>Welcome</a:t>
            </a:r>
            <a:endParaRPr lang="en-US" sz="3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51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2"/>
          <p:cNvSpPr txBox="1">
            <a:spLocks/>
          </p:cNvSpPr>
          <p:nvPr/>
        </p:nvSpPr>
        <p:spPr>
          <a:xfrm>
            <a:off x="558797" y="179432"/>
            <a:ext cx="2670629" cy="62611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smtClean="0"/>
              <a:t>He eats rice.</a:t>
            </a:r>
            <a:endParaRPr lang="en-US" sz="3200" dirty="0"/>
          </a:p>
        </p:txBody>
      </p:sp>
      <p:sp>
        <p:nvSpPr>
          <p:cNvPr id="15" name="Text Placeholder 2"/>
          <p:cNvSpPr txBox="1">
            <a:spLocks/>
          </p:cNvSpPr>
          <p:nvPr/>
        </p:nvSpPr>
        <p:spPr>
          <a:xfrm>
            <a:off x="558797" y="4831532"/>
            <a:ext cx="6113314" cy="62611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smtClean="0"/>
              <a:t>The people listen to the man.</a:t>
            </a:r>
            <a:endParaRPr lang="en-US" sz="3200" dirty="0"/>
          </a:p>
        </p:txBody>
      </p:sp>
      <p:sp>
        <p:nvSpPr>
          <p:cNvPr id="16" name="Rounded Rectangle 15"/>
          <p:cNvSpPr/>
          <p:nvPr/>
        </p:nvSpPr>
        <p:spPr>
          <a:xfrm>
            <a:off x="1223269" y="248341"/>
            <a:ext cx="990157" cy="488293"/>
          </a:xfrm>
          <a:prstGeom prst="roundRect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2925075" y="4875099"/>
            <a:ext cx="1091751" cy="488293"/>
          </a:xfrm>
          <a:prstGeom prst="round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Placeholder 2"/>
          <p:cNvSpPr txBox="1">
            <a:spLocks/>
          </p:cNvSpPr>
          <p:nvPr/>
        </p:nvSpPr>
        <p:spPr>
          <a:xfrm>
            <a:off x="558797" y="2058195"/>
            <a:ext cx="6113314" cy="62611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The </a:t>
            </a:r>
            <a:r>
              <a:rPr lang="en-US" sz="3200" dirty="0" smtClean="0"/>
              <a:t>bird flies in the sky.</a:t>
            </a:r>
            <a:endParaRPr lang="en-US" sz="3200" dirty="0"/>
          </a:p>
        </p:txBody>
      </p:sp>
      <p:sp>
        <p:nvSpPr>
          <p:cNvPr id="22" name="Rounded Rectangle 21"/>
          <p:cNvSpPr/>
          <p:nvPr/>
        </p:nvSpPr>
        <p:spPr>
          <a:xfrm>
            <a:off x="2267853" y="2101762"/>
            <a:ext cx="801915" cy="488293"/>
          </a:xfrm>
          <a:prstGeom prst="round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"/>
          <p:cNvSpPr txBox="1">
            <a:spLocks/>
          </p:cNvSpPr>
          <p:nvPr/>
        </p:nvSpPr>
        <p:spPr>
          <a:xfrm>
            <a:off x="558796" y="934570"/>
            <a:ext cx="2670629" cy="62611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smtClean="0"/>
              <a:t>He ate rice.</a:t>
            </a:r>
            <a:endParaRPr lang="en-US" sz="3200" dirty="0"/>
          </a:p>
        </p:txBody>
      </p:sp>
      <p:sp>
        <p:nvSpPr>
          <p:cNvPr id="20" name="Text Placeholder 2"/>
          <p:cNvSpPr txBox="1">
            <a:spLocks/>
          </p:cNvSpPr>
          <p:nvPr/>
        </p:nvSpPr>
        <p:spPr>
          <a:xfrm>
            <a:off x="558797" y="2722407"/>
            <a:ext cx="6113314" cy="62611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The </a:t>
            </a:r>
            <a:r>
              <a:rPr lang="en-US" sz="3200" dirty="0" smtClean="0"/>
              <a:t>bird flew in the sky.</a:t>
            </a:r>
            <a:endParaRPr lang="en-US" sz="3200" dirty="0"/>
          </a:p>
        </p:txBody>
      </p:sp>
      <p:sp>
        <p:nvSpPr>
          <p:cNvPr id="28" name="Text Placeholder 2"/>
          <p:cNvSpPr txBox="1">
            <a:spLocks/>
          </p:cNvSpPr>
          <p:nvPr/>
        </p:nvSpPr>
        <p:spPr>
          <a:xfrm>
            <a:off x="558796" y="5507971"/>
            <a:ext cx="6544129" cy="62611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smtClean="0"/>
              <a:t>The people listened to the man.</a:t>
            </a:r>
            <a:endParaRPr lang="en-US" sz="3200" dirty="0"/>
          </a:p>
        </p:txBody>
      </p:sp>
      <p:sp>
        <p:nvSpPr>
          <p:cNvPr id="2" name="Oval 1"/>
          <p:cNvSpPr/>
          <p:nvPr/>
        </p:nvSpPr>
        <p:spPr>
          <a:xfrm>
            <a:off x="1273623" y="1000872"/>
            <a:ext cx="767446" cy="510824"/>
          </a:xfrm>
          <a:prstGeom prst="ellipse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2235195" y="2739449"/>
            <a:ext cx="961572" cy="592741"/>
          </a:xfrm>
          <a:prstGeom prst="ellipse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2885618" y="5455946"/>
            <a:ext cx="1719036" cy="727125"/>
          </a:xfrm>
          <a:prstGeom prst="ellipse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089929" y="199173"/>
            <a:ext cx="10294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eats</a:t>
            </a:r>
          </a:p>
        </p:txBody>
      </p:sp>
      <p:sp>
        <p:nvSpPr>
          <p:cNvPr id="19" name="Left-Up Arrow 18"/>
          <p:cNvSpPr/>
          <p:nvPr/>
        </p:nvSpPr>
        <p:spPr>
          <a:xfrm rot="5400000">
            <a:off x="4264229" y="828479"/>
            <a:ext cx="680846" cy="478921"/>
          </a:xfrm>
          <a:prstGeom prst="leftUpArrow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888400" y="1087865"/>
            <a:ext cx="3567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Present Form of Verb</a:t>
            </a:r>
            <a:endParaRPr lang="en-US" sz="2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59880" y="179432"/>
            <a:ext cx="8707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ate</a:t>
            </a:r>
          </a:p>
        </p:txBody>
      </p:sp>
      <p:sp>
        <p:nvSpPr>
          <p:cNvPr id="23" name="Left-Up Arrow 22"/>
          <p:cNvSpPr/>
          <p:nvPr/>
        </p:nvSpPr>
        <p:spPr>
          <a:xfrm rot="5400000">
            <a:off x="8354832" y="830735"/>
            <a:ext cx="680846" cy="478921"/>
          </a:xfrm>
          <a:prstGeom prst="leftUpArrow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8934688" y="1067939"/>
            <a:ext cx="3088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Past Form of Verb</a:t>
            </a:r>
            <a:endParaRPr lang="en-US" sz="2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178558" y="3209976"/>
            <a:ext cx="9012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flies</a:t>
            </a:r>
            <a:endParaRPr lang="en-US" sz="3200" dirty="0"/>
          </a:p>
        </p:txBody>
      </p:sp>
      <p:sp>
        <p:nvSpPr>
          <p:cNvPr id="43" name="Left-Up Arrow 42"/>
          <p:cNvSpPr/>
          <p:nvPr/>
        </p:nvSpPr>
        <p:spPr>
          <a:xfrm rot="5400000">
            <a:off x="4352858" y="3839282"/>
            <a:ext cx="680846" cy="478921"/>
          </a:xfrm>
          <a:prstGeom prst="leftUpArrow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4977029" y="4098668"/>
            <a:ext cx="3567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Present Form of Verb</a:t>
            </a:r>
            <a:endParaRPr lang="en-US" sz="2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8348509" y="3190235"/>
            <a:ext cx="10021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flew</a:t>
            </a:r>
            <a:endParaRPr lang="en-US" sz="3200" dirty="0"/>
          </a:p>
        </p:txBody>
      </p:sp>
      <p:sp>
        <p:nvSpPr>
          <p:cNvPr id="46" name="Left-Up Arrow 45"/>
          <p:cNvSpPr/>
          <p:nvPr/>
        </p:nvSpPr>
        <p:spPr>
          <a:xfrm rot="5400000">
            <a:off x="8443461" y="3841538"/>
            <a:ext cx="680846" cy="478921"/>
          </a:xfrm>
          <a:prstGeom prst="leftUpArrow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9023317" y="4078742"/>
            <a:ext cx="3088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Past Form of Verb</a:t>
            </a:r>
            <a:endParaRPr lang="en-US" sz="2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741636" y="5253566"/>
            <a:ext cx="1162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listen</a:t>
            </a:r>
            <a:endParaRPr lang="en-US" sz="3200" dirty="0"/>
          </a:p>
        </p:txBody>
      </p:sp>
      <p:sp>
        <p:nvSpPr>
          <p:cNvPr id="49" name="Rectangle 48"/>
          <p:cNvSpPr/>
          <p:nvPr/>
        </p:nvSpPr>
        <p:spPr>
          <a:xfrm>
            <a:off x="9987341" y="5253566"/>
            <a:ext cx="17091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listened</a:t>
            </a:r>
            <a:endParaRPr lang="en-US" sz="3200" dirty="0"/>
          </a:p>
        </p:txBody>
      </p:sp>
      <p:sp>
        <p:nvSpPr>
          <p:cNvPr id="8" name="Right Arrow 7"/>
          <p:cNvSpPr/>
          <p:nvPr/>
        </p:nvSpPr>
        <p:spPr>
          <a:xfrm>
            <a:off x="8849607" y="5431650"/>
            <a:ext cx="1129042" cy="273555"/>
          </a:xfrm>
          <a:prstGeom prst="rightArrow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6322" y="6221182"/>
            <a:ext cx="12095524" cy="58477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Every First Verb is Present Form &amp; Every Last Verb is Past Form</a:t>
            </a:r>
            <a:endParaRPr lang="en-US" sz="3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1" name="Right Arrow 50"/>
          <p:cNvSpPr/>
          <p:nvPr/>
        </p:nvSpPr>
        <p:spPr>
          <a:xfrm>
            <a:off x="5353928" y="391809"/>
            <a:ext cx="2905952" cy="249826"/>
          </a:xfrm>
          <a:prstGeom prst="rightArrow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ight Arrow 51"/>
          <p:cNvSpPr/>
          <p:nvPr/>
        </p:nvSpPr>
        <p:spPr>
          <a:xfrm>
            <a:off x="5287813" y="3416875"/>
            <a:ext cx="2905952" cy="249826"/>
          </a:xfrm>
          <a:prstGeom prst="rightArrow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28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 animBg="1"/>
      <p:bldP spid="16" grpId="1" animBg="1"/>
      <p:bldP spid="18" grpId="0" animBg="1"/>
      <p:bldP spid="18" grpId="1" animBg="1"/>
      <p:bldP spid="21" grpId="0"/>
      <p:bldP spid="22" grpId="0" animBg="1"/>
      <p:bldP spid="22" grpId="1" animBg="1"/>
      <p:bldP spid="17" grpId="0"/>
      <p:bldP spid="20" grpId="0"/>
      <p:bldP spid="28" grpId="0"/>
      <p:bldP spid="2" grpId="0" animBg="1"/>
      <p:bldP spid="2" grpId="1" animBg="1"/>
      <p:bldP spid="30" grpId="0" animBg="1"/>
      <p:bldP spid="30" grpId="1" animBg="1"/>
      <p:bldP spid="31" grpId="0" animBg="1"/>
      <p:bldP spid="31" grpId="1" animBg="1"/>
      <p:bldP spid="4" grpId="0"/>
      <p:bldP spid="19" grpId="0" animBg="1"/>
      <p:bldP spid="6" grpId="0"/>
      <p:bldP spid="7" grpId="0"/>
      <p:bldP spid="23" grpId="0" animBg="1"/>
      <p:bldP spid="25" grpId="0"/>
      <p:bldP spid="42" grpId="0"/>
      <p:bldP spid="43" grpId="0" animBg="1"/>
      <p:bldP spid="44" grpId="0"/>
      <p:bldP spid="45" grpId="0"/>
      <p:bldP spid="46" grpId="0" animBg="1"/>
      <p:bldP spid="47" grpId="0"/>
      <p:bldP spid="48" grpId="0"/>
      <p:bldP spid="49" grpId="0"/>
      <p:bldP spid="8" grpId="0" animBg="1"/>
      <p:bldP spid="10" grpId="0" animBg="1"/>
      <p:bldP spid="51" grpId="0" animBg="1"/>
      <p:bldP spid="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/>
          </p:cNvSpPr>
          <p:nvPr/>
        </p:nvSpPr>
        <p:spPr>
          <a:xfrm>
            <a:off x="558796" y="363073"/>
            <a:ext cx="2670629" cy="62611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smtClean="0"/>
              <a:t>He ate rice.</a:t>
            </a:r>
            <a:endParaRPr lang="en-US" sz="3200" dirty="0"/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558797" y="1595736"/>
            <a:ext cx="6113314" cy="62611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The </a:t>
            </a:r>
            <a:r>
              <a:rPr lang="en-US" sz="3200" dirty="0" smtClean="0"/>
              <a:t>bird flew in the sky.</a:t>
            </a:r>
            <a:endParaRPr lang="en-US" sz="3200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526138" y="2911726"/>
            <a:ext cx="6544129" cy="62611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smtClean="0"/>
              <a:t>The people listened to the man.</a:t>
            </a:r>
            <a:endParaRPr lang="en-US" sz="3200" dirty="0"/>
          </a:p>
        </p:txBody>
      </p:sp>
      <p:sp>
        <p:nvSpPr>
          <p:cNvPr id="5" name="Oval 4"/>
          <p:cNvSpPr/>
          <p:nvPr/>
        </p:nvSpPr>
        <p:spPr>
          <a:xfrm>
            <a:off x="1273623" y="429375"/>
            <a:ext cx="767446" cy="510824"/>
          </a:xfrm>
          <a:prstGeom prst="ellips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235195" y="1612778"/>
            <a:ext cx="961572" cy="592741"/>
          </a:xfrm>
          <a:prstGeom prst="ellips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933375" y="5476708"/>
            <a:ext cx="2341260" cy="1019539"/>
          </a:xfrm>
          <a:prstGeom prst="ellips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58796" y="4408714"/>
            <a:ext cx="113773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These Verbs are in Past Form expressing actions</a:t>
            </a:r>
          </a:p>
          <a:p>
            <a:r>
              <a:rPr lang="en-US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</a:t>
            </a:r>
            <a:r>
              <a:rPr 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one in the past.</a:t>
            </a:r>
            <a:endParaRPr lang="en-US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6138" y="5609043"/>
            <a:ext cx="11377390" cy="70788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Past Indefinite Tense = 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Past Form </a:t>
            </a:r>
            <a:r>
              <a:rPr lang="en-US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of Verb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Oval 9"/>
          <p:cNvSpPr/>
          <p:nvPr/>
        </p:nvSpPr>
        <p:spPr>
          <a:xfrm>
            <a:off x="2874728" y="2848811"/>
            <a:ext cx="1719036" cy="727125"/>
          </a:xfrm>
          <a:prstGeom prst="ellips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21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/>
      <p:bldP spid="9" grpId="0" animBg="1"/>
      <p:bldP spid="10" grpId="0" animBg="1"/>
      <p:bldP spid="1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393" y="807409"/>
            <a:ext cx="8949413" cy="588012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335478"/>
              </p:ext>
            </p:extLst>
          </p:nvPr>
        </p:nvGraphicFramePr>
        <p:xfrm>
          <a:off x="872676" y="922184"/>
          <a:ext cx="4850946" cy="579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1574">
                  <a:extLst>
                    <a:ext uri="{9D8B030D-6E8A-4147-A177-3AD203B41FA5}">
                      <a16:colId xmlns:a16="http://schemas.microsoft.com/office/drawing/2014/main" val="831996736"/>
                    </a:ext>
                  </a:extLst>
                </a:gridCol>
                <a:gridCol w="2199372">
                  <a:extLst>
                    <a:ext uri="{9D8B030D-6E8A-4147-A177-3AD203B41FA5}">
                      <a16:colId xmlns:a16="http://schemas.microsoft.com/office/drawing/2014/main" val="7429150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Base/Present</a:t>
                      </a:r>
                      <a:endParaRPr lang="en-US" sz="3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Past Form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08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Break</a:t>
                      </a:r>
                      <a:endParaRPr lang="en-US" sz="4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05233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Choose</a:t>
                      </a:r>
                      <a:endParaRPr lang="en-US" sz="4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412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Drive</a:t>
                      </a:r>
                      <a:endParaRPr lang="en-US" sz="4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8782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Steal</a:t>
                      </a:r>
                      <a:endParaRPr lang="en-US" sz="4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5928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Take</a:t>
                      </a:r>
                      <a:endParaRPr lang="en-US" sz="4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2159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Write</a:t>
                      </a:r>
                      <a:endParaRPr lang="en-US" sz="4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950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Wear</a:t>
                      </a:r>
                      <a:endParaRPr lang="en-US" sz="4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0692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am/is/are</a:t>
                      </a:r>
                      <a:endParaRPr lang="en-US" sz="4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763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</a:t>
                      </a:r>
                      <a:endParaRPr lang="en-US" sz="4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832740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9100" y="187776"/>
            <a:ext cx="11386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Pair Work: </a:t>
            </a:r>
            <a:r>
              <a:rPr lang="en-US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Make Past Form from the Base Form of the Verbs.</a:t>
            </a:r>
            <a:endParaRPr lang="en-US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81106" y="2072976"/>
            <a:ext cx="11544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chose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81367" y="1491560"/>
            <a:ext cx="11298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broke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77681" y="2632484"/>
            <a:ext cx="11372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drove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77681" y="3207915"/>
            <a:ext cx="9887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86521" y="3777913"/>
            <a:ext cx="9372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took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86521" y="4357318"/>
            <a:ext cx="11674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wrote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77681" y="4895254"/>
            <a:ext cx="10315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886521" y="5465252"/>
            <a:ext cx="18237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was/were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86521" y="6112118"/>
            <a:ext cx="7120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did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329391"/>
              </p:ext>
            </p:extLst>
          </p:nvPr>
        </p:nvGraphicFramePr>
        <p:xfrm>
          <a:off x="6134100" y="913031"/>
          <a:ext cx="5200650" cy="58103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0325">
                  <a:extLst>
                    <a:ext uri="{9D8B030D-6E8A-4147-A177-3AD203B41FA5}">
                      <a16:colId xmlns:a16="http://schemas.microsoft.com/office/drawing/2014/main" val="831996736"/>
                    </a:ext>
                  </a:extLst>
                </a:gridCol>
                <a:gridCol w="2600325">
                  <a:extLst>
                    <a:ext uri="{9D8B030D-6E8A-4147-A177-3AD203B41FA5}">
                      <a16:colId xmlns:a16="http://schemas.microsoft.com/office/drawing/2014/main" val="7429150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Base/Present</a:t>
                      </a:r>
                      <a:endParaRPr lang="en-US" sz="3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Past Form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08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Eat</a:t>
                      </a:r>
                      <a:endParaRPr lang="en-US" sz="7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05233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</a:t>
                      </a:r>
                      <a:endParaRPr lang="en-US" sz="7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412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See</a:t>
                      </a:r>
                      <a:endParaRPr lang="en-US" sz="7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8782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Hide</a:t>
                      </a:r>
                      <a:endParaRPr lang="en-US" sz="7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5928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Fall</a:t>
                      </a:r>
                      <a:endParaRPr lang="en-US" sz="7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2159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Give</a:t>
                      </a:r>
                      <a:endParaRPr lang="en-US" sz="7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950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Come</a:t>
                      </a:r>
                      <a:endParaRPr lang="en-US" sz="7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069299"/>
                  </a:ext>
                </a:extLst>
              </a:tr>
              <a:tr h="59826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Drink</a:t>
                      </a:r>
                      <a:endParaRPr lang="en-US" sz="7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763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Begin</a:t>
                      </a:r>
                      <a:endParaRPr lang="en-US" sz="7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8327402"/>
                  </a:ext>
                </a:extLst>
              </a:tr>
            </a:tbl>
          </a:graphicData>
        </a:graphic>
      </p:graphicFrame>
      <p:sp>
        <p:nvSpPr>
          <p:cNvPr id="20" name="Rectangle 19"/>
          <p:cNvSpPr/>
          <p:nvPr/>
        </p:nvSpPr>
        <p:spPr>
          <a:xfrm>
            <a:off x="9452484" y="1452275"/>
            <a:ext cx="7150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450231" y="2068116"/>
            <a:ext cx="10284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went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451476" y="2577915"/>
            <a:ext cx="8326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saw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446952" y="3213410"/>
            <a:ext cx="7120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9446952" y="3820762"/>
            <a:ext cx="6922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fell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446952" y="4339190"/>
            <a:ext cx="9468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gave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446952" y="4902012"/>
            <a:ext cx="10837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446952" y="5503070"/>
            <a:ext cx="11348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drank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446952" y="6101117"/>
            <a:ext cx="12045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began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574237" y="202736"/>
            <a:ext cx="617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5</a:t>
            </a:r>
          </a:p>
          <a:p>
            <a:r>
              <a:rPr lang="en-US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min</a:t>
            </a:r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3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7" grpId="0"/>
      <p:bldP spid="18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/>
          </p:cNvSpPr>
          <p:nvPr/>
        </p:nvSpPr>
        <p:spPr>
          <a:xfrm>
            <a:off x="558797" y="3570332"/>
            <a:ext cx="2670629" cy="62611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smtClean="0"/>
              <a:t>He eats rice.</a:t>
            </a:r>
            <a:endParaRPr lang="en-US" sz="3200" dirty="0"/>
          </a:p>
        </p:txBody>
      </p:sp>
      <p:sp>
        <p:nvSpPr>
          <p:cNvPr id="4" name="Rounded Rectangle 3"/>
          <p:cNvSpPr/>
          <p:nvPr/>
        </p:nvSpPr>
        <p:spPr>
          <a:xfrm>
            <a:off x="1223269" y="3639241"/>
            <a:ext cx="990157" cy="488293"/>
          </a:xfrm>
          <a:prstGeom prst="roundRect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783309" y="398522"/>
            <a:ext cx="1091751" cy="488293"/>
          </a:xfrm>
          <a:prstGeom prst="round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558796" y="4325470"/>
            <a:ext cx="2670629" cy="62611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smtClean="0"/>
              <a:t>He ate rice.</a:t>
            </a:r>
            <a:endParaRPr lang="en-US" sz="3200" dirty="0"/>
          </a:p>
        </p:txBody>
      </p:sp>
      <p:sp>
        <p:nvSpPr>
          <p:cNvPr id="11" name="Oval 10"/>
          <p:cNvSpPr/>
          <p:nvPr/>
        </p:nvSpPr>
        <p:spPr>
          <a:xfrm>
            <a:off x="1273623" y="4391772"/>
            <a:ext cx="767446" cy="510824"/>
          </a:xfrm>
          <a:prstGeom prst="ellips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45209" y="1072123"/>
            <a:ext cx="1719036" cy="727125"/>
          </a:xfrm>
          <a:prstGeom prst="ellips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2"/>
          <p:cNvSpPr txBox="1">
            <a:spLocks/>
          </p:cNvSpPr>
          <p:nvPr/>
        </p:nvSpPr>
        <p:spPr>
          <a:xfrm>
            <a:off x="558796" y="5106520"/>
            <a:ext cx="3458030" cy="62611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smtClean="0"/>
              <a:t>He will eat rice.</a:t>
            </a:r>
            <a:endParaRPr lang="en-US" sz="3200" dirty="0"/>
          </a:p>
        </p:txBody>
      </p:sp>
      <p:sp>
        <p:nvSpPr>
          <p:cNvPr id="16" name="Text Placeholder 2"/>
          <p:cNvSpPr txBox="1">
            <a:spLocks/>
          </p:cNvSpPr>
          <p:nvPr/>
        </p:nvSpPr>
        <p:spPr>
          <a:xfrm>
            <a:off x="558796" y="344020"/>
            <a:ext cx="4565654" cy="62611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smtClean="0"/>
              <a:t>I listen to my teachers.</a:t>
            </a:r>
            <a:endParaRPr lang="en-US" sz="3200" dirty="0"/>
          </a:p>
        </p:txBody>
      </p:sp>
      <p:sp>
        <p:nvSpPr>
          <p:cNvPr id="17" name="Text Placeholder 2"/>
          <p:cNvSpPr txBox="1">
            <a:spLocks/>
          </p:cNvSpPr>
          <p:nvPr/>
        </p:nvSpPr>
        <p:spPr>
          <a:xfrm>
            <a:off x="558796" y="1143394"/>
            <a:ext cx="5118104" cy="62611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smtClean="0"/>
              <a:t>I listened to my teachers.</a:t>
            </a:r>
            <a:endParaRPr lang="en-US" sz="3200" dirty="0"/>
          </a:p>
        </p:txBody>
      </p:sp>
      <p:sp>
        <p:nvSpPr>
          <p:cNvPr id="18" name="Text Placeholder 2"/>
          <p:cNvSpPr txBox="1">
            <a:spLocks/>
          </p:cNvSpPr>
          <p:nvPr/>
        </p:nvSpPr>
        <p:spPr>
          <a:xfrm>
            <a:off x="558796" y="1942768"/>
            <a:ext cx="5537204" cy="62611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smtClean="0"/>
              <a:t>I shall listen to my teachers.</a:t>
            </a:r>
            <a:endParaRPr lang="en-US" sz="3200" dirty="0"/>
          </a:p>
        </p:txBody>
      </p:sp>
      <p:sp>
        <p:nvSpPr>
          <p:cNvPr id="19" name="Snip Same Side Corner Rectangle 18"/>
          <p:cNvSpPr/>
          <p:nvPr/>
        </p:nvSpPr>
        <p:spPr>
          <a:xfrm>
            <a:off x="783310" y="1971584"/>
            <a:ext cx="2058314" cy="540147"/>
          </a:xfrm>
          <a:prstGeom prst="snip2Same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nip Same Side Corner Rectangle 19"/>
          <p:cNvSpPr/>
          <p:nvPr/>
        </p:nvSpPr>
        <p:spPr>
          <a:xfrm>
            <a:off x="1223269" y="5106520"/>
            <a:ext cx="1481831" cy="577126"/>
          </a:xfrm>
          <a:prstGeom prst="snip2Same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584399" y="390976"/>
            <a:ext cx="1162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listen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584399" y="1252734"/>
            <a:ext cx="17091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listened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584399" y="2024201"/>
            <a:ext cx="22429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shall listen </a:t>
            </a:r>
          </a:p>
        </p:txBody>
      </p:sp>
      <p:sp>
        <p:nvSpPr>
          <p:cNvPr id="24" name="Right Arrow 23"/>
          <p:cNvSpPr/>
          <p:nvPr/>
        </p:nvSpPr>
        <p:spPr>
          <a:xfrm>
            <a:off x="7746897" y="530963"/>
            <a:ext cx="1080424" cy="3697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Arrow 24"/>
          <p:cNvSpPr/>
          <p:nvPr/>
        </p:nvSpPr>
        <p:spPr>
          <a:xfrm>
            <a:off x="8287109" y="1390650"/>
            <a:ext cx="540212" cy="3720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Bent-Up Arrow 25"/>
          <p:cNvSpPr/>
          <p:nvPr/>
        </p:nvSpPr>
        <p:spPr>
          <a:xfrm rot="5400000">
            <a:off x="8072536" y="2563263"/>
            <a:ext cx="682850" cy="705724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8766823" y="416663"/>
            <a:ext cx="2815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Present Form</a:t>
            </a:r>
            <a:endParaRPr lang="en-US" sz="3200" dirty="0"/>
          </a:p>
        </p:txBody>
      </p:sp>
      <p:sp>
        <p:nvSpPr>
          <p:cNvPr id="28" name="TextBox 27"/>
          <p:cNvSpPr txBox="1"/>
          <p:nvPr/>
        </p:nvSpPr>
        <p:spPr>
          <a:xfrm>
            <a:off x="8827321" y="1284268"/>
            <a:ext cx="2815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Past Form</a:t>
            </a:r>
            <a:endParaRPr lang="en-US" sz="3200" dirty="0"/>
          </a:p>
        </p:txBody>
      </p:sp>
      <p:sp>
        <p:nvSpPr>
          <p:cNvPr id="29" name="TextBox 28"/>
          <p:cNvSpPr txBox="1"/>
          <p:nvPr/>
        </p:nvSpPr>
        <p:spPr>
          <a:xfrm>
            <a:off x="8728993" y="2795668"/>
            <a:ext cx="3424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s</a:t>
            </a:r>
            <a:r>
              <a:rPr lang="en-US" sz="3200" dirty="0" err="1" smtClean="0"/>
              <a:t>hall+Base</a:t>
            </a:r>
            <a:r>
              <a:rPr lang="en-US" sz="3200" dirty="0" smtClean="0"/>
              <a:t> Form</a:t>
            </a:r>
            <a:endParaRPr lang="en-US" sz="3200" dirty="0"/>
          </a:p>
        </p:txBody>
      </p:sp>
      <p:sp>
        <p:nvSpPr>
          <p:cNvPr id="30" name="Rectangle 29"/>
          <p:cNvSpPr/>
          <p:nvPr/>
        </p:nvSpPr>
        <p:spPr>
          <a:xfrm>
            <a:off x="5022299" y="3610426"/>
            <a:ext cx="10294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eats</a:t>
            </a:r>
            <a:endParaRPr lang="en-US" sz="3200" dirty="0"/>
          </a:p>
        </p:txBody>
      </p:sp>
      <p:sp>
        <p:nvSpPr>
          <p:cNvPr id="31" name="Rectangle 30"/>
          <p:cNvSpPr/>
          <p:nvPr/>
        </p:nvSpPr>
        <p:spPr>
          <a:xfrm>
            <a:off x="5022299" y="4472184"/>
            <a:ext cx="8707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ate</a:t>
            </a:r>
            <a:endParaRPr lang="en-US" sz="3200" dirty="0"/>
          </a:p>
        </p:txBody>
      </p:sp>
      <p:sp>
        <p:nvSpPr>
          <p:cNvPr id="32" name="Rectangle 31"/>
          <p:cNvSpPr/>
          <p:nvPr/>
        </p:nvSpPr>
        <p:spPr>
          <a:xfrm>
            <a:off x="5022299" y="5243651"/>
            <a:ext cx="16850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w</a:t>
            </a:r>
            <a:r>
              <a:rPr lang="en-US" sz="3200" dirty="0" smtClean="0"/>
              <a:t>ill eat </a:t>
            </a:r>
            <a:endParaRPr lang="en-US" sz="3200" dirty="0"/>
          </a:p>
        </p:txBody>
      </p:sp>
      <p:sp>
        <p:nvSpPr>
          <p:cNvPr id="33" name="Right Arrow 32"/>
          <p:cNvSpPr/>
          <p:nvPr/>
        </p:nvSpPr>
        <p:spPr>
          <a:xfrm>
            <a:off x="5975247" y="3750413"/>
            <a:ext cx="1080424" cy="3697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ight Arrow 33"/>
          <p:cNvSpPr/>
          <p:nvPr/>
        </p:nvSpPr>
        <p:spPr>
          <a:xfrm>
            <a:off x="5975247" y="4610100"/>
            <a:ext cx="1080424" cy="3414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Bent-Up Arrow 34"/>
          <p:cNvSpPr/>
          <p:nvPr/>
        </p:nvSpPr>
        <p:spPr>
          <a:xfrm rot="5400000">
            <a:off x="6205636" y="5782713"/>
            <a:ext cx="682850" cy="705724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6995173" y="3636113"/>
            <a:ext cx="2815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Present Form</a:t>
            </a:r>
            <a:endParaRPr lang="en-US" sz="3200" dirty="0"/>
          </a:p>
        </p:txBody>
      </p:sp>
      <p:sp>
        <p:nvSpPr>
          <p:cNvPr id="37" name="TextBox 36"/>
          <p:cNvSpPr txBox="1"/>
          <p:nvPr/>
        </p:nvSpPr>
        <p:spPr>
          <a:xfrm>
            <a:off x="7055671" y="4503718"/>
            <a:ext cx="2815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Past Form</a:t>
            </a:r>
            <a:endParaRPr lang="en-US" sz="3200" dirty="0"/>
          </a:p>
        </p:txBody>
      </p:sp>
      <p:sp>
        <p:nvSpPr>
          <p:cNvPr id="38" name="TextBox 37"/>
          <p:cNvSpPr txBox="1"/>
          <p:nvPr/>
        </p:nvSpPr>
        <p:spPr>
          <a:xfrm>
            <a:off x="6957343" y="6015118"/>
            <a:ext cx="3424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will+Base</a:t>
            </a:r>
            <a:r>
              <a:rPr lang="en-US" sz="3200" dirty="0" smtClean="0"/>
              <a:t> Form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2528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4" grpId="1" animBg="1"/>
      <p:bldP spid="5" grpId="0" animBg="1"/>
      <p:bldP spid="5" grpId="1" animBg="1"/>
      <p:bldP spid="8" grpId="0"/>
      <p:bldP spid="11" grpId="0" animBg="1"/>
      <p:bldP spid="11" grpId="1" animBg="1"/>
      <p:bldP spid="13" grpId="0" animBg="1"/>
      <p:bldP spid="13" grpId="1" animBg="1"/>
      <p:bldP spid="14" grpId="0"/>
      <p:bldP spid="16" grpId="0"/>
      <p:bldP spid="17" grpId="0"/>
      <p:bldP spid="18" grpId="0"/>
      <p:bldP spid="19" grpId="0" animBg="1"/>
      <p:bldP spid="19" grpId="1" animBg="1"/>
      <p:bldP spid="20" grpId="0" animBg="1"/>
      <p:bldP spid="20" grpId="1" animBg="1"/>
      <p:bldP spid="21" grpId="0"/>
      <p:bldP spid="22" grpId="0"/>
      <p:bldP spid="23" grpId="0"/>
      <p:bldP spid="24" grpId="0" animBg="1"/>
      <p:bldP spid="25" grpId="0" animBg="1"/>
      <p:bldP spid="26" grpId="0" animBg="1"/>
      <p:bldP spid="27" grpId="0"/>
      <p:bldP spid="28" grpId="0"/>
      <p:bldP spid="29" grpId="0"/>
      <p:bldP spid="30" grpId="0"/>
      <p:bldP spid="31" grpId="0"/>
      <p:bldP spid="32" grpId="0"/>
      <p:bldP spid="33" grpId="0" animBg="1"/>
      <p:bldP spid="34" grpId="0" animBg="1"/>
      <p:bldP spid="35" grpId="0" animBg="1"/>
      <p:bldP spid="36" grpId="0"/>
      <p:bldP spid="37" grpId="0"/>
      <p:bldP spid="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/>
          <p:cNvSpPr txBox="1">
            <a:spLocks/>
          </p:cNvSpPr>
          <p:nvPr/>
        </p:nvSpPr>
        <p:spPr>
          <a:xfrm>
            <a:off x="558796" y="1889786"/>
            <a:ext cx="3458030" cy="62611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smtClean="0"/>
              <a:t>He will eat rice.</a:t>
            </a:r>
            <a:endParaRPr lang="en-US" sz="3200" dirty="0"/>
          </a:p>
        </p:txBody>
      </p:sp>
      <p:sp>
        <p:nvSpPr>
          <p:cNvPr id="13" name="Text Placeholder 2"/>
          <p:cNvSpPr txBox="1">
            <a:spLocks/>
          </p:cNvSpPr>
          <p:nvPr/>
        </p:nvSpPr>
        <p:spPr>
          <a:xfrm>
            <a:off x="558796" y="571169"/>
            <a:ext cx="5537204" cy="62611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smtClean="0"/>
              <a:t>I shall listen to my teachers.</a:t>
            </a:r>
            <a:endParaRPr lang="en-US" sz="3200" dirty="0"/>
          </a:p>
        </p:txBody>
      </p:sp>
      <p:sp>
        <p:nvSpPr>
          <p:cNvPr id="14" name="Snip Same Side Corner Rectangle 13"/>
          <p:cNvSpPr/>
          <p:nvPr/>
        </p:nvSpPr>
        <p:spPr>
          <a:xfrm>
            <a:off x="783310" y="599985"/>
            <a:ext cx="2058314" cy="540147"/>
          </a:xfrm>
          <a:prstGeom prst="snip2Same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nip Same Side Corner Rectangle 14"/>
          <p:cNvSpPr/>
          <p:nvPr/>
        </p:nvSpPr>
        <p:spPr>
          <a:xfrm>
            <a:off x="1223269" y="1889786"/>
            <a:ext cx="1481831" cy="577126"/>
          </a:xfrm>
          <a:prstGeom prst="snip2Same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44928" y="3477982"/>
            <a:ext cx="118055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These Verbs are expressing actions to be done in future.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6138" y="5609043"/>
            <a:ext cx="10838548" cy="64633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Future Indefinite Tense = </a:t>
            </a: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Past Form </a:t>
            </a:r>
            <a:r>
              <a:rPr lang="en-US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of Verb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Snip Same Side Corner Rectangle 19"/>
          <p:cNvSpPr/>
          <p:nvPr/>
        </p:nvSpPr>
        <p:spPr>
          <a:xfrm>
            <a:off x="6650709" y="5682569"/>
            <a:ext cx="2297347" cy="540147"/>
          </a:xfrm>
          <a:prstGeom prst="snip2Same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27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 animBg="1"/>
      <p:bldP spid="14" grpId="1" animBg="1"/>
      <p:bldP spid="15" grpId="0" animBg="1"/>
      <p:bldP spid="15" grpId="1" animBg="1"/>
      <p:bldP spid="16" grpId="0"/>
      <p:bldP spid="19" grpId="0" animBg="1"/>
      <p:bldP spid="20" grpId="0" animBg="1"/>
      <p:bldP spid="20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316" y="881743"/>
            <a:ext cx="120668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Present Indefinite Tense = 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Subject +</a:t>
            </a:r>
            <a:r>
              <a:rPr lang="en-US" sz="2800" dirty="0" smtClean="0"/>
              <a:t> 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Present Form</a:t>
            </a:r>
            <a:r>
              <a:rPr lang="en-US" sz="2800" dirty="0" smtClean="0"/>
              <a:t> of Verb + Extension.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38100" y="1621973"/>
            <a:ext cx="120668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Past Indefinite Tense =</a:t>
            </a:r>
            <a:r>
              <a:rPr lang="en-US" sz="2800" dirty="0" smtClean="0"/>
              <a:t> Subject + </a:t>
            </a:r>
            <a:r>
              <a:rPr lang="en-US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Past Form</a:t>
            </a:r>
            <a:r>
              <a:rPr lang="en-US" sz="2800" dirty="0" smtClean="0"/>
              <a:t> of Verb + Extension.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70755" y="2307774"/>
            <a:ext cx="1206681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Future Indefinite Tense = </a:t>
            </a:r>
            <a:r>
              <a:rPr lang="en-US" sz="2500" dirty="0" smtClean="0"/>
              <a:t>Subject + </a:t>
            </a:r>
            <a:r>
              <a:rPr lang="en-US" sz="25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shall/will + Base Form</a:t>
            </a:r>
            <a:r>
              <a:rPr lang="en-US" sz="2500" dirty="0" smtClean="0"/>
              <a:t> of Verb + Extension.</a:t>
            </a:r>
            <a:endParaRPr lang="en-US" sz="2500" dirty="0"/>
          </a:p>
        </p:txBody>
      </p:sp>
      <p:sp>
        <p:nvSpPr>
          <p:cNvPr id="5" name="Rounded Rectangle 4"/>
          <p:cNvSpPr/>
          <p:nvPr/>
        </p:nvSpPr>
        <p:spPr>
          <a:xfrm>
            <a:off x="6223894" y="926421"/>
            <a:ext cx="2339535" cy="488293"/>
          </a:xfrm>
          <a:prstGeom prst="roundRect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644241" y="1611086"/>
            <a:ext cx="1801588" cy="577649"/>
          </a:xfrm>
          <a:prstGeom prst="ellips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nip Same Side Corner Rectangle 7"/>
          <p:cNvSpPr/>
          <p:nvPr/>
        </p:nvSpPr>
        <p:spPr>
          <a:xfrm>
            <a:off x="5453950" y="2307774"/>
            <a:ext cx="3327193" cy="477054"/>
          </a:xfrm>
          <a:prstGeom prst="snip2Same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30633" y="3196770"/>
            <a:ext cx="11740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So, we can learn these structures in brief:</a:t>
            </a:r>
            <a:endParaRPr lang="en-US" sz="4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6323" y="4122069"/>
            <a:ext cx="6937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Present Indefinite = 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Present Form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419106" y="4862299"/>
            <a:ext cx="54537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Past Indefinite = 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Past Form</a:t>
            </a:r>
            <a:endParaRPr lang="en-US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451762" y="5548100"/>
            <a:ext cx="80645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Future Indefinite = 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shall/will + Base Form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55195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5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5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5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5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6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6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6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3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7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7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7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 animBg="1"/>
      <p:bldP spid="5" grpId="1" animBg="1"/>
      <p:bldP spid="6" grpId="0" animBg="1"/>
      <p:bldP spid="6" grpId="1" animBg="1"/>
      <p:bldP spid="8" grpId="0" animBg="1"/>
      <p:bldP spid="8" grpId="1" animBg="1"/>
      <p:bldP spid="9" grpId="0"/>
      <p:bldP spid="10" grpId="0"/>
      <p:bldP spid="10" grpId="1"/>
      <p:bldP spid="11" grpId="0"/>
      <p:bldP spid="11" grpId="1"/>
      <p:bldP spid="12" grpId="0"/>
      <p:bldP spid="1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04557" y="0"/>
            <a:ext cx="34943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Group Work</a:t>
            </a:r>
            <a:endParaRPr lang="en-US" sz="4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0114" y="1105998"/>
            <a:ext cx="116477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</a:rPr>
              <a:t>Make the following sentences in Past Indefinite Tense &amp;</a:t>
            </a:r>
          </a:p>
          <a:p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</a:rPr>
              <a:t>                                                            Future Indefinite Tense</a:t>
            </a:r>
            <a:endParaRPr lang="en-US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4" y="1775001"/>
            <a:ext cx="1141367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1. We eat food everyday.</a:t>
            </a:r>
          </a:p>
          <a:p>
            <a:r>
              <a:rPr lang="en-US" sz="2800" dirty="0" smtClean="0"/>
              <a:t>2. They play cricket in the afternoon.</a:t>
            </a:r>
          </a:p>
          <a:p>
            <a:r>
              <a:rPr lang="en-US" sz="2800" dirty="0" smtClean="0"/>
              <a:t>3. The  fisherman catches fish in the river.</a:t>
            </a:r>
          </a:p>
          <a:p>
            <a:r>
              <a:rPr lang="en-US" sz="2800" dirty="0" smtClean="0"/>
              <a:t>4. Mother cooks food for us. </a:t>
            </a:r>
          </a:p>
          <a:p>
            <a:r>
              <a:rPr lang="en-US" sz="2800" dirty="0" smtClean="0"/>
              <a:t>5. Father takes care of me.</a:t>
            </a:r>
          </a:p>
          <a:p>
            <a:r>
              <a:rPr lang="en-US" sz="2800" dirty="0" smtClean="0"/>
              <a:t>5. Two and two makes four.</a:t>
            </a:r>
          </a:p>
          <a:p>
            <a:r>
              <a:rPr lang="en-US" sz="2800" dirty="0" smtClean="0"/>
              <a:t>6. We learn English for communicating with the world.</a:t>
            </a:r>
          </a:p>
          <a:p>
            <a:r>
              <a:rPr lang="en-US" sz="2800" dirty="0" smtClean="0"/>
              <a:t>7. The  baby drinks milk everyday.</a:t>
            </a:r>
          </a:p>
          <a:p>
            <a:r>
              <a:rPr lang="en-US" sz="2800" dirty="0" smtClean="0"/>
              <a:t>8. They read books attentively.</a:t>
            </a:r>
          </a:p>
          <a:p>
            <a:r>
              <a:rPr lang="en-US" sz="2800" dirty="0" smtClean="0"/>
              <a:t>9. I want to see the zoo.</a:t>
            </a:r>
          </a:p>
          <a:p>
            <a:r>
              <a:rPr lang="en-US" sz="2800" dirty="0" smtClean="0"/>
              <a:t>10. Everybody likes flowers.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7690757" y="130632"/>
            <a:ext cx="3673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10 minutes</a:t>
            </a:r>
            <a:endParaRPr lang="en-US" sz="2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768" y="0"/>
            <a:ext cx="2081879" cy="110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43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04557" y="0"/>
            <a:ext cx="34943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Evaluation</a:t>
            </a:r>
            <a:endParaRPr lang="en-US" sz="4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0114" y="697783"/>
            <a:ext cx="116477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</a:rPr>
              <a:t>Fill in the gaps of the following sentences with the right form of the verb from the options.</a:t>
            </a:r>
            <a:endParaRPr lang="en-US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4" y="1775001"/>
            <a:ext cx="69287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1. We …(</a:t>
            </a:r>
            <a:r>
              <a:rPr lang="en-US" sz="2800" dirty="0" smtClean="0">
                <a:solidFill>
                  <a:srgbClr val="FF0000"/>
                </a:solidFill>
              </a:rPr>
              <a:t>eat/eats</a:t>
            </a:r>
            <a:r>
              <a:rPr lang="en-US" sz="2800" dirty="0" smtClean="0"/>
              <a:t>) food everyday.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114" y="2452348"/>
            <a:ext cx="720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2. He …(</a:t>
            </a:r>
            <a:r>
              <a:rPr lang="en-US" sz="2800" dirty="0" smtClean="0">
                <a:solidFill>
                  <a:srgbClr val="FF0000"/>
                </a:solidFill>
              </a:rPr>
              <a:t>eats/ate</a:t>
            </a:r>
            <a:r>
              <a:rPr lang="en-US" sz="2800" dirty="0" smtClean="0"/>
              <a:t>) a pine-apple </a:t>
            </a:r>
            <a:r>
              <a:rPr lang="en-US" sz="2800" dirty="0" err="1" smtClean="0"/>
              <a:t>yestersy</a:t>
            </a:r>
            <a:r>
              <a:rPr lang="en-US" sz="2800" dirty="0" smtClean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0114" y="3129695"/>
            <a:ext cx="6275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3</a:t>
            </a:r>
            <a:r>
              <a:rPr lang="en-US" sz="2800" dirty="0" smtClean="0"/>
              <a:t>. They </a:t>
            </a:r>
            <a:r>
              <a:rPr lang="en-US" sz="2800" dirty="0" err="1" smtClean="0"/>
              <a:t>wil</a:t>
            </a:r>
            <a:r>
              <a:rPr lang="en-US" sz="2800" dirty="0" smtClean="0"/>
              <a:t> … (</a:t>
            </a:r>
            <a:r>
              <a:rPr lang="en-US" sz="2800" dirty="0" smtClean="0">
                <a:solidFill>
                  <a:srgbClr val="FF0000"/>
                </a:solidFill>
              </a:rPr>
              <a:t>goes/go</a:t>
            </a:r>
            <a:r>
              <a:rPr lang="en-US" sz="2800" dirty="0" smtClean="0"/>
              <a:t>) home now.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0114" y="3807042"/>
            <a:ext cx="69287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4</a:t>
            </a:r>
            <a:r>
              <a:rPr lang="en-US" sz="2800" dirty="0" smtClean="0"/>
              <a:t>. Moni usually… (</a:t>
            </a:r>
            <a:r>
              <a:rPr lang="en-US" sz="2800" dirty="0" smtClean="0">
                <a:solidFill>
                  <a:srgbClr val="FF0000"/>
                </a:solidFill>
              </a:rPr>
              <a:t>came/comes</a:t>
            </a:r>
            <a:r>
              <a:rPr lang="en-US" sz="2800" dirty="0" smtClean="0"/>
              <a:t>) here.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1882" y="4547272"/>
            <a:ext cx="69287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5. The earth … (</a:t>
            </a:r>
            <a:r>
              <a:rPr lang="en-US" sz="2800" dirty="0" smtClean="0">
                <a:solidFill>
                  <a:srgbClr val="FF0000"/>
                </a:solidFill>
              </a:rPr>
              <a:t>move/moves</a:t>
            </a:r>
            <a:r>
              <a:rPr lang="en-US" sz="2800" dirty="0" smtClean="0"/>
              <a:t>) the sun.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7321" y="5287498"/>
            <a:ext cx="69287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6</a:t>
            </a:r>
            <a:r>
              <a:rPr lang="en-US" sz="2800" dirty="0" smtClean="0"/>
              <a:t>. I shall … (</a:t>
            </a:r>
            <a:r>
              <a:rPr lang="en-US" sz="2800" dirty="0" smtClean="0">
                <a:solidFill>
                  <a:srgbClr val="FF0000"/>
                </a:solidFill>
              </a:rPr>
              <a:t>meet/met</a:t>
            </a:r>
            <a:r>
              <a:rPr lang="en-US" sz="2800" dirty="0" smtClean="0"/>
              <a:t>) you soon.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4723" y="1820623"/>
            <a:ext cx="1420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1. </a:t>
            </a:r>
            <a:r>
              <a:rPr lang="en-US" sz="2800" dirty="0" smtClean="0">
                <a:solidFill>
                  <a:srgbClr val="FF0000"/>
                </a:solidFill>
              </a:rPr>
              <a:t>eat</a:t>
            </a:r>
            <a:endParaRPr lang="en-US" sz="28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8373833" y="2495542"/>
            <a:ext cx="1420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</a:t>
            </a:r>
            <a:r>
              <a:rPr lang="en-US" sz="2800" dirty="0" smtClean="0"/>
              <a:t>. </a:t>
            </a:r>
            <a:r>
              <a:rPr lang="en-US" sz="2800" dirty="0" smtClean="0">
                <a:solidFill>
                  <a:srgbClr val="FF0000"/>
                </a:solidFill>
              </a:rPr>
              <a:t>ate</a:t>
            </a:r>
            <a:endParaRPr lang="en-US" sz="2800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8362943" y="3170461"/>
            <a:ext cx="1420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3</a:t>
            </a:r>
            <a:r>
              <a:rPr lang="en-US" sz="2800" dirty="0" smtClean="0"/>
              <a:t>. </a:t>
            </a:r>
            <a:r>
              <a:rPr lang="en-US" sz="2800" dirty="0" smtClean="0">
                <a:solidFill>
                  <a:srgbClr val="FF0000"/>
                </a:solidFill>
              </a:rPr>
              <a:t>go</a:t>
            </a:r>
            <a:endParaRPr lang="en-US" sz="2800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8352052" y="3845380"/>
            <a:ext cx="17716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4</a:t>
            </a:r>
            <a:r>
              <a:rPr lang="en-US" sz="2800" dirty="0" smtClean="0"/>
              <a:t>. </a:t>
            </a:r>
            <a:r>
              <a:rPr lang="en-US" sz="2800" dirty="0" smtClean="0">
                <a:solidFill>
                  <a:srgbClr val="FF0000"/>
                </a:solidFill>
              </a:rPr>
              <a:t>comes</a:t>
            </a:r>
            <a:endParaRPr lang="en-US" sz="280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8341162" y="4520299"/>
            <a:ext cx="1782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5. </a:t>
            </a:r>
            <a:r>
              <a:rPr lang="en-US" sz="2800" dirty="0" smtClean="0">
                <a:solidFill>
                  <a:srgbClr val="FF0000"/>
                </a:solidFill>
              </a:rPr>
              <a:t>moves</a:t>
            </a:r>
            <a:endParaRPr lang="en-US" sz="28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8330273" y="5195218"/>
            <a:ext cx="1630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6</a:t>
            </a:r>
            <a:r>
              <a:rPr lang="en-US" sz="2800" dirty="0" smtClean="0"/>
              <a:t>. </a:t>
            </a:r>
            <a:r>
              <a:rPr lang="en-US" sz="2800" dirty="0" smtClean="0">
                <a:solidFill>
                  <a:srgbClr val="FF0000"/>
                </a:solidFill>
              </a:rPr>
              <a:t>meet</a:t>
            </a:r>
            <a:endParaRPr lang="en-US" sz="2800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8017330" y="57476"/>
            <a:ext cx="3575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 minutes</a:t>
            </a:r>
            <a:endParaRPr lang="en-US" sz="2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6271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3014" y="3718569"/>
            <a:ext cx="116477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</a:rPr>
              <a:t>Write down Base Form/Present Form and Past Form ( 50 strong Verbs ) </a:t>
            </a:r>
            <a:endParaRPr lang="en-US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505" y="587829"/>
            <a:ext cx="4320266" cy="273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18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73"/>
          <a:stretch/>
        </p:blipFill>
        <p:spPr>
          <a:xfrm>
            <a:off x="2686049" y="1100134"/>
            <a:ext cx="6310993" cy="32432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24842" y="905885"/>
            <a:ext cx="5763986" cy="36317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en-US" sz="115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Thanks</a:t>
            </a:r>
          </a:p>
          <a:p>
            <a:pPr algn="ctr"/>
            <a:r>
              <a:rPr lang="en-US" sz="115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</a:rPr>
              <a:t>To All</a:t>
            </a:r>
          </a:p>
        </p:txBody>
      </p:sp>
    </p:spTree>
    <p:extLst>
      <p:ext uri="{BB962C8B-B14F-4D97-AF65-F5344CB8AC3E}">
        <p14:creationId xmlns:p14="http://schemas.microsoft.com/office/powerpoint/2010/main" val="161600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22614" y="1257300"/>
            <a:ext cx="9797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Introduction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4149" y="2579913"/>
            <a:ext cx="11413679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8"/>
            <a:r>
              <a:rPr lang="en-US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Md. </a:t>
            </a:r>
            <a:r>
              <a:rPr lang="en-US" sz="3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Jakirul</a:t>
            </a:r>
            <a:r>
              <a:rPr lang="en-US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Islam</a:t>
            </a:r>
            <a:endParaRPr lang="en-US" sz="4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lvl="8"/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 (Hons’), MA in English,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B.Ed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LL.B</a:t>
            </a:r>
          </a:p>
          <a:p>
            <a:pPr lvl="8"/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Assistant Teacher of English</a:t>
            </a:r>
          </a:p>
          <a:p>
            <a:pPr lvl="8"/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Shaitshala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Adardha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High School &amp; College</a:t>
            </a:r>
          </a:p>
          <a:p>
            <a:pPr lvl="8"/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Brahmanpara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Comilla</a:t>
            </a:r>
            <a:endParaRPr lang="en-US" sz="2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lvl="8"/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lvl="8"/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Subject: English 2</a:t>
            </a:r>
            <a:r>
              <a:rPr lang="en-US" sz="2800" baseline="30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nd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Paper</a:t>
            </a:r>
          </a:p>
          <a:p>
            <a:pPr lvl="8"/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	      Grammar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030" y="2800349"/>
            <a:ext cx="2743046" cy="305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37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 tmFilter="0,0; .5, 1; 1, 1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 tmFilter="0,0; .5, 1; 1, 1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6" r="48333" b="5200"/>
          <a:stretch/>
        </p:blipFill>
        <p:spPr>
          <a:xfrm rot="5400000">
            <a:off x="122499" y="321998"/>
            <a:ext cx="5045448" cy="51598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69657" y="1600202"/>
            <a:ext cx="6180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The cow is a domestic animal.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5869658" y="2440422"/>
            <a:ext cx="6180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r>
              <a:rPr lang="en-US" sz="3200" dirty="0"/>
              <a:t>It has four legs and a long tail.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69659" y="3285425"/>
            <a:ext cx="5570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It gives us milk.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5891426" y="4144032"/>
            <a:ext cx="58022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r>
              <a:rPr lang="en-US" sz="3200" dirty="0" smtClean="0"/>
              <a:t>We like it very much.</a:t>
            </a:r>
            <a:endParaRPr lang="en-US" sz="3200" dirty="0"/>
          </a:p>
        </p:txBody>
      </p:sp>
      <p:sp>
        <p:nvSpPr>
          <p:cNvPr id="8" name="Rounded Rectangle 7"/>
          <p:cNvSpPr/>
          <p:nvPr/>
        </p:nvSpPr>
        <p:spPr>
          <a:xfrm>
            <a:off x="7684850" y="1698174"/>
            <a:ext cx="384420" cy="468416"/>
          </a:xfrm>
          <a:prstGeom prst="round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6266986" y="2536374"/>
            <a:ext cx="757928" cy="475219"/>
          </a:xfrm>
          <a:prstGeom prst="round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6266985" y="3412673"/>
            <a:ext cx="1062729" cy="488293"/>
          </a:xfrm>
          <a:prstGeom prst="round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643905" y="4224923"/>
            <a:ext cx="796329" cy="503884"/>
          </a:xfrm>
          <a:prstGeom prst="round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0809" y="5547312"/>
            <a:ext cx="9911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</a:rPr>
              <a:t>What are these words 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</a:rPr>
              <a:t>inside the 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</a:rPr>
              <a:t>waving boxes?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58980" y="5070693"/>
            <a:ext cx="2562905" cy="1323439"/>
          </a:xfrm>
          <a:prstGeom prst="rect">
            <a:avLst/>
          </a:prstGeom>
          <a:noFill/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8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Verb</a:t>
            </a:r>
            <a:endParaRPr lang="en-US" sz="8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57799" y="379187"/>
            <a:ext cx="6934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Let us make some sentences with cow.</a:t>
            </a:r>
            <a:endParaRPr lang="en-US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487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3" grpId="0"/>
      <p:bldP spid="14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98286" y="551543"/>
            <a:ext cx="108421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So, today’s topic is</a:t>
            </a:r>
            <a:r>
              <a:rPr lang="en-US" sz="8000" b="1" dirty="0">
                <a:ln/>
                <a:solidFill>
                  <a:schemeClr val="accent4"/>
                </a:solidFill>
              </a:rPr>
              <a:t/>
            </a:r>
            <a:br>
              <a:rPr lang="en-US" sz="8000" b="1" dirty="0">
                <a:ln/>
                <a:solidFill>
                  <a:schemeClr val="accent4"/>
                </a:solidFill>
              </a:rPr>
            </a:br>
            <a:endParaRPr lang="en-US" sz="8000" b="1" dirty="0" smtClean="0">
              <a:ln/>
              <a:solidFill>
                <a:schemeClr val="accent4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8286" y="3331029"/>
            <a:ext cx="1115241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‘</a:t>
            </a:r>
            <a:r>
              <a:rPr lang="en-US" sz="115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Verb’</a:t>
            </a:r>
            <a:r>
              <a:rPr lang="en-US" sz="115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115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in </a:t>
            </a:r>
            <a:r>
              <a:rPr lang="en-US" sz="115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Tense</a:t>
            </a:r>
            <a:endParaRPr lang="en-US" sz="11500" dirty="0"/>
          </a:p>
        </p:txBody>
      </p:sp>
    </p:spTree>
    <p:extLst>
      <p:ext uri="{BB962C8B-B14F-4D97-AF65-F5344CB8AC3E}">
        <p14:creationId xmlns:p14="http://schemas.microsoft.com/office/powerpoint/2010/main" val="420576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90278" y="1155702"/>
            <a:ext cx="8411028" cy="175432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By the end of the lesson, students will be able…</a:t>
            </a:r>
            <a:endParaRPr lang="en-US" sz="8000" b="1" dirty="0" smtClean="0">
              <a:ln/>
              <a:solidFill>
                <a:schemeClr val="accent4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8286" y="3331029"/>
            <a:ext cx="111524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 know few forms of verb.</a:t>
            </a:r>
          </a:p>
        </p:txBody>
      </p:sp>
      <p:sp>
        <p:nvSpPr>
          <p:cNvPr id="5" name="Rectangle 4"/>
          <p:cNvSpPr/>
          <p:nvPr/>
        </p:nvSpPr>
        <p:spPr>
          <a:xfrm>
            <a:off x="798286" y="4218521"/>
            <a:ext cx="108603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 use different forms of verb in tense</a:t>
            </a: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en-US" sz="4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98286" y="5075237"/>
            <a:ext cx="64492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 differentiate tense.</a:t>
            </a:r>
            <a:endParaRPr lang="en-US" sz="4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8202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1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3141"/>
            <a:ext cx="2991150" cy="2152650"/>
          </a:xfrm>
          <a:prstGeom prst="rect">
            <a:avLst/>
          </a:prstGeom>
        </p:spPr>
      </p:pic>
      <p:sp>
        <p:nvSpPr>
          <p:cNvPr id="8" name="Text Placeholder 2"/>
          <p:cNvSpPr txBox="1">
            <a:spLocks/>
          </p:cNvSpPr>
          <p:nvPr/>
        </p:nvSpPr>
        <p:spPr>
          <a:xfrm>
            <a:off x="2991150" y="755810"/>
            <a:ext cx="5354564" cy="433955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dirty="0" smtClean="0"/>
              <a:t>He works in the office.</a:t>
            </a:r>
            <a:endParaRPr lang="en-US" sz="2800" dirty="0"/>
          </a:p>
        </p:txBody>
      </p:sp>
      <p:sp>
        <p:nvSpPr>
          <p:cNvPr id="10" name="Rounded Rectangle 9"/>
          <p:cNvSpPr/>
          <p:nvPr/>
        </p:nvSpPr>
        <p:spPr>
          <a:xfrm>
            <a:off x="3630386" y="790851"/>
            <a:ext cx="996043" cy="488293"/>
          </a:xfrm>
          <a:prstGeom prst="roundRect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3704718" y="3017199"/>
            <a:ext cx="910825" cy="488293"/>
          </a:xfrm>
          <a:prstGeom prst="roundRect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2"/>
          <p:cNvSpPr txBox="1">
            <a:spLocks/>
          </p:cNvSpPr>
          <p:nvPr/>
        </p:nvSpPr>
        <p:spPr>
          <a:xfrm>
            <a:off x="2991150" y="3011035"/>
            <a:ext cx="5354564" cy="433955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dirty="0" smtClean="0"/>
              <a:t>We read books everyday.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48981" y="4574962"/>
            <a:ext cx="12132129" cy="1938992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The above sentences mean our daily activities.</a:t>
            </a:r>
          </a:p>
          <a:p>
            <a:r>
              <a:rPr lang="en-US" sz="4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So, The sentences express:</a:t>
            </a:r>
          </a:p>
          <a:p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              Present Indefinite Tense</a:t>
            </a:r>
            <a:endParaRPr lang="en-US" sz="4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45714" y="1733638"/>
            <a:ext cx="36545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Present Form </a:t>
            </a:r>
          </a:p>
          <a:p>
            <a:r>
              <a:rPr lang="en-US" sz="4000" dirty="0" smtClean="0"/>
              <a:t>     of Verb</a:t>
            </a:r>
            <a:endParaRPr lang="en-US" sz="4000" dirty="0"/>
          </a:p>
        </p:txBody>
      </p:sp>
      <p:sp>
        <p:nvSpPr>
          <p:cNvPr id="13" name="Rounded Rectangle 12"/>
          <p:cNvSpPr/>
          <p:nvPr/>
        </p:nvSpPr>
        <p:spPr>
          <a:xfrm>
            <a:off x="8345714" y="1836517"/>
            <a:ext cx="3341941" cy="598090"/>
          </a:xfrm>
          <a:prstGeom prst="roundRect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991150" cy="214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42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0" grpId="2" animBg="1"/>
      <p:bldP spid="11" grpId="0" animBg="1"/>
      <p:bldP spid="11" grpId="2" animBg="1"/>
      <p:bldP spid="12" grpId="0"/>
      <p:bldP spid="14" grpId="0" animBg="1"/>
      <p:bldP spid="15" grpId="0"/>
      <p:bldP spid="13" grpId="0" animBg="1"/>
      <p:bldP spid="1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 txBox="1">
            <a:spLocks/>
          </p:cNvSpPr>
          <p:nvPr/>
        </p:nvSpPr>
        <p:spPr>
          <a:xfrm>
            <a:off x="2713948" y="986632"/>
            <a:ext cx="4431316" cy="433955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dirty="0" smtClean="0"/>
              <a:t>The sun rises in the east.</a:t>
            </a:r>
            <a:endParaRPr lang="en-US" sz="2800" dirty="0"/>
          </a:p>
        </p:txBody>
      </p:sp>
      <p:sp>
        <p:nvSpPr>
          <p:cNvPr id="9" name="Rounded Rectangle 8"/>
          <p:cNvSpPr/>
          <p:nvPr/>
        </p:nvSpPr>
        <p:spPr>
          <a:xfrm>
            <a:off x="4105123" y="1028826"/>
            <a:ext cx="793832" cy="488293"/>
          </a:xfrm>
          <a:prstGeom prst="roundRect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63867" y="4788644"/>
            <a:ext cx="11541690" cy="1938992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The above sentences mean universal truth.</a:t>
            </a:r>
          </a:p>
          <a:p>
            <a:r>
              <a:rPr lang="en-US" sz="4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So, The sentences express: </a:t>
            </a:r>
          </a:p>
          <a:p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                 Present Indefinite Tense</a:t>
            </a:r>
            <a:endParaRPr lang="en-US" sz="4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59592" y="1763720"/>
            <a:ext cx="52951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Present Indefinite Tense</a:t>
            </a:r>
          </a:p>
          <a:p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=</a:t>
            </a:r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Present Form </a:t>
            </a:r>
            <a:r>
              <a:rPr lang="en-US" sz="3200" dirty="0" smtClean="0"/>
              <a:t>of Verb</a:t>
            </a:r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23"/>
          <a:stretch/>
        </p:blipFill>
        <p:spPr>
          <a:xfrm>
            <a:off x="14291" y="0"/>
            <a:ext cx="2386009" cy="230232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725"/>
          <a:stretch/>
        </p:blipFill>
        <p:spPr>
          <a:xfrm>
            <a:off x="14291" y="2445860"/>
            <a:ext cx="2386009" cy="2194199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7291839" y="2282848"/>
            <a:ext cx="2635934" cy="607078"/>
          </a:xfrm>
          <a:prstGeom prst="roundRect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4586845" y="3241562"/>
            <a:ext cx="1079553" cy="488293"/>
          </a:xfrm>
          <a:prstGeom prst="roundRect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2"/>
          <p:cNvSpPr txBox="1">
            <a:spLocks/>
          </p:cNvSpPr>
          <p:nvPr/>
        </p:nvSpPr>
        <p:spPr>
          <a:xfrm>
            <a:off x="2713948" y="3235398"/>
            <a:ext cx="5354564" cy="433955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dirty="0" smtClean="0"/>
              <a:t>The moon shines at night.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81758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9" grpId="1" animBg="1"/>
      <p:bldP spid="14" grpId="0" animBg="1"/>
      <p:bldP spid="15" grpId="0"/>
      <p:bldP spid="16" grpId="0" animBg="1"/>
      <p:bldP spid="16" grpId="1" animBg="1"/>
      <p:bldP spid="18" grpId="0" animBg="1"/>
      <p:bldP spid="18" grpId="1" animBg="1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759200" cy="2133600"/>
          </a:xfrm>
          <a:prstGeom prst="rect">
            <a:avLst/>
          </a:prstGeom>
        </p:spPr>
      </p:pic>
      <p:sp>
        <p:nvSpPr>
          <p:cNvPr id="13" name="Text Placeholder 2"/>
          <p:cNvSpPr txBox="1">
            <a:spLocks/>
          </p:cNvSpPr>
          <p:nvPr/>
        </p:nvSpPr>
        <p:spPr>
          <a:xfrm>
            <a:off x="3759200" y="179432"/>
            <a:ext cx="2670629" cy="62611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smtClean="0"/>
              <a:t>He eats rice.</a:t>
            </a:r>
            <a:endParaRPr lang="en-US" sz="3200" dirty="0"/>
          </a:p>
        </p:txBody>
      </p:sp>
      <p:sp>
        <p:nvSpPr>
          <p:cNvPr id="15" name="Text Placeholder 2"/>
          <p:cNvSpPr txBox="1">
            <a:spLocks/>
          </p:cNvSpPr>
          <p:nvPr/>
        </p:nvSpPr>
        <p:spPr>
          <a:xfrm>
            <a:off x="3759200" y="4929506"/>
            <a:ext cx="6113314" cy="62611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smtClean="0"/>
              <a:t>The people listen to the man.</a:t>
            </a:r>
            <a:endParaRPr lang="en-US" sz="3200" dirty="0"/>
          </a:p>
        </p:txBody>
      </p:sp>
      <p:sp>
        <p:nvSpPr>
          <p:cNvPr id="16" name="Rounded Rectangle 15"/>
          <p:cNvSpPr/>
          <p:nvPr/>
        </p:nvSpPr>
        <p:spPr>
          <a:xfrm>
            <a:off x="4423672" y="248341"/>
            <a:ext cx="990157" cy="488293"/>
          </a:xfrm>
          <a:prstGeom prst="round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6125478" y="4973073"/>
            <a:ext cx="1091751" cy="488293"/>
          </a:xfrm>
          <a:prstGeom prst="round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347211"/>
            <a:ext cx="3759201" cy="2453781"/>
          </a:xfrm>
          <a:prstGeom prst="rect">
            <a:avLst/>
          </a:prstGeom>
        </p:spPr>
      </p:pic>
      <p:sp>
        <p:nvSpPr>
          <p:cNvPr id="21" name="Text Placeholder 2"/>
          <p:cNvSpPr txBox="1">
            <a:spLocks/>
          </p:cNvSpPr>
          <p:nvPr/>
        </p:nvSpPr>
        <p:spPr>
          <a:xfrm>
            <a:off x="3759200" y="2499065"/>
            <a:ext cx="6113314" cy="62611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The </a:t>
            </a:r>
            <a:r>
              <a:rPr lang="en-US" sz="3200" dirty="0" smtClean="0"/>
              <a:t>bird flies in the sky.</a:t>
            </a:r>
            <a:endParaRPr lang="en-US" sz="3200" dirty="0"/>
          </a:p>
        </p:txBody>
      </p:sp>
      <p:sp>
        <p:nvSpPr>
          <p:cNvPr id="22" name="Rounded Rectangle 21"/>
          <p:cNvSpPr/>
          <p:nvPr/>
        </p:nvSpPr>
        <p:spPr>
          <a:xfrm>
            <a:off x="5468256" y="2542632"/>
            <a:ext cx="801915" cy="488293"/>
          </a:xfrm>
          <a:prstGeom prst="round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-Up Arrow 6"/>
          <p:cNvSpPr/>
          <p:nvPr/>
        </p:nvSpPr>
        <p:spPr>
          <a:xfrm rot="5400000">
            <a:off x="3839029" y="839576"/>
            <a:ext cx="1027354" cy="704413"/>
          </a:xfrm>
          <a:prstGeom prst="leftUpArrow">
            <a:avLst>
              <a:gd name="adj1" fmla="val 16409"/>
              <a:gd name="adj2" fmla="val 13664"/>
              <a:gd name="adj3" fmla="val 30966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686526" y="1101269"/>
            <a:ext cx="70011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Subject 3</a:t>
            </a:r>
            <a:r>
              <a:rPr lang="en-US" sz="2800" b="1" baseline="3000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rd</a:t>
            </a:r>
            <a:r>
              <a:rPr lang="en-US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Person Singular Number.</a:t>
            </a:r>
          </a:p>
          <a:p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</a:t>
            </a:r>
            <a:r>
              <a:rPr lang="en-US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o, Verb takes ‘s’ at the end of it.</a:t>
            </a:r>
            <a:endParaRPr lang="en-US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23" name="Left-Up Arrow 22"/>
          <p:cNvSpPr/>
          <p:nvPr/>
        </p:nvSpPr>
        <p:spPr>
          <a:xfrm rot="5400000">
            <a:off x="4524399" y="3181139"/>
            <a:ext cx="1111265" cy="798252"/>
          </a:xfrm>
          <a:prstGeom prst="leftUpArrow">
            <a:avLst>
              <a:gd name="adj1" fmla="val 13067"/>
              <a:gd name="adj2" fmla="val 15454"/>
              <a:gd name="adj3" fmla="val 25000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Left-Up Arrow 23"/>
          <p:cNvSpPr/>
          <p:nvPr/>
        </p:nvSpPr>
        <p:spPr>
          <a:xfrm rot="5400000">
            <a:off x="4538881" y="5617873"/>
            <a:ext cx="1111265" cy="798252"/>
          </a:xfrm>
          <a:prstGeom prst="leftUpArrow">
            <a:avLst>
              <a:gd name="adj1" fmla="val 15455"/>
              <a:gd name="adj2" fmla="val 14261"/>
              <a:gd name="adj3" fmla="val 25000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71700"/>
            <a:ext cx="3759199" cy="212271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493640" y="3452543"/>
            <a:ext cx="65387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Subject 3</a:t>
            </a:r>
            <a:r>
              <a:rPr lang="en-US" sz="2800" b="1" baseline="3000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rd</a:t>
            </a:r>
            <a:r>
              <a:rPr lang="en-US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Person Singular Number.</a:t>
            </a:r>
          </a:p>
          <a:p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</a:t>
            </a:r>
            <a:r>
              <a:rPr lang="en-US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o, Verb takes ‘</a:t>
            </a:r>
            <a:r>
              <a:rPr lang="en-US" sz="28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es</a:t>
            </a:r>
            <a:r>
              <a:rPr lang="en-US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 at the end of it.</a:t>
            </a:r>
            <a:endParaRPr lang="en-US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413829" y="5903893"/>
            <a:ext cx="65387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Subject 3</a:t>
            </a:r>
            <a:r>
              <a:rPr lang="en-US" sz="2800" b="1" baseline="3000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rd</a:t>
            </a:r>
            <a:r>
              <a:rPr lang="en-US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Person Plural Number.</a:t>
            </a:r>
          </a:p>
          <a:p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</a:t>
            </a:r>
            <a:r>
              <a:rPr lang="en-US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o, No ‘s/</a:t>
            </a:r>
            <a:r>
              <a:rPr lang="en-US" sz="28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es’</a:t>
            </a:r>
            <a:r>
              <a:rPr lang="en-US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at the end of the verb.</a:t>
            </a:r>
            <a:endParaRPr lang="en-US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920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5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 animBg="1"/>
      <p:bldP spid="16" grpId="1" animBg="1"/>
      <p:bldP spid="18" grpId="0" animBg="1"/>
      <p:bldP spid="18" grpId="1" animBg="1"/>
      <p:bldP spid="21" grpId="0"/>
      <p:bldP spid="22" grpId="0" animBg="1"/>
      <p:bldP spid="22" grpId="1" animBg="1"/>
      <p:bldP spid="7" grpId="0" animBg="1"/>
      <p:bldP spid="8" grpId="0"/>
      <p:bldP spid="23" grpId="0" animBg="1"/>
      <p:bldP spid="24" grpId="0" animBg="1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759200" cy="2133600"/>
          </a:xfrm>
          <a:prstGeom prst="rect">
            <a:avLst/>
          </a:prstGeom>
        </p:spPr>
      </p:pic>
      <p:sp>
        <p:nvSpPr>
          <p:cNvPr id="13" name="Text Placeholder 2"/>
          <p:cNvSpPr txBox="1">
            <a:spLocks/>
          </p:cNvSpPr>
          <p:nvPr/>
        </p:nvSpPr>
        <p:spPr>
          <a:xfrm>
            <a:off x="3759200" y="179432"/>
            <a:ext cx="2670629" cy="62611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smtClean="0"/>
              <a:t>He eats rice.</a:t>
            </a:r>
            <a:endParaRPr lang="en-US" sz="3200" dirty="0"/>
          </a:p>
        </p:txBody>
      </p:sp>
      <p:sp>
        <p:nvSpPr>
          <p:cNvPr id="15" name="Text Placeholder 2"/>
          <p:cNvSpPr txBox="1">
            <a:spLocks/>
          </p:cNvSpPr>
          <p:nvPr/>
        </p:nvSpPr>
        <p:spPr>
          <a:xfrm>
            <a:off x="3759200" y="4929506"/>
            <a:ext cx="6113314" cy="62611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smtClean="0"/>
              <a:t>The people listen to the man.</a:t>
            </a:r>
            <a:endParaRPr lang="en-US" sz="3200" dirty="0"/>
          </a:p>
        </p:txBody>
      </p:sp>
      <p:sp>
        <p:nvSpPr>
          <p:cNvPr id="16" name="Rounded Rectangle 15"/>
          <p:cNvSpPr/>
          <p:nvPr/>
        </p:nvSpPr>
        <p:spPr>
          <a:xfrm>
            <a:off x="4423672" y="248341"/>
            <a:ext cx="990157" cy="488293"/>
          </a:xfrm>
          <a:prstGeom prst="roundRect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6125478" y="4973073"/>
            <a:ext cx="1091751" cy="488293"/>
          </a:xfrm>
          <a:prstGeom prst="round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347211"/>
            <a:ext cx="3759201" cy="2453781"/>
          </a:xfrm>
          <a:prstGeom prst="rect">
            <a:avLst/>
          </a:prstGeom>
        </p:spPr>
      </p:pic>
      <p:sp>
        <p:nvSpPr>
          <p:cNvPr id="21" name="Text Placeholder 2"/>
          <p:cNvSpPr txBox="1">
            <a:spLocks/>
          </p:cNvSpPr>
          <p:nvPr/>
        </p:nvSpPr>
        <p:spPr>
          <a:xfrm>
            <a:off x="3759200" y="2499065"/>
            <a:ext cx="6113314" cy="62611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The </a:t>
            </a:r>
            <a:r>
              <a:rPr lang="en-US" sz="3200" dirty="0" smtClean="0"/>
              <a:t>bird flies in the sky.</a:t>
            </a:r>
            <a:endParaRPr lang="en-US" sz="3200" dirty="0"/>
          </a:p>
        </p:txBody>
      </p:sp>
      <p:sp>
        <p:nvSpPr>
          <p:cNvPr id="22" name="Rounded Rectangle 21"/>
          <p:cNvSpPr/>
          <p:nvPr/>
        </p:nvSpPr>
        <p:spPr>
          <a:xfrm>
            <a:off x="5468256" y="2542632"/>
            <a:ext cx="801915" cy="488293"/>
          </a:xfrm>
          <a:prstGeom prst="round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71700"/>
            <a:ext cx="3759199" cy="2122715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3759199" y="934570"/>
            <a:ext cx="2670629" cy="626113"/>
          </a:xfrm>
          <a:prstGeom prst="rect">
            <a:avLst/>
          </a:prstGeom>
          <a:ln>
            <a:noFill/>
          </a:ln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smtClean="0"/>
              <a:t>He ate rice.</a:t>
            </a:r>
            <a:endParaRPr lang="en-US" sz="3200" dirty="0"/>
          </a:p>
        </p:txBody>
      </p:sp>
      <p:sp>
        <p:nvSpPr>
          <p:cNvPr id="20" name="Text Placeholder 2"/>
          <p:cNvSpPr txBox="1">
            <a:spLocks/>
          </p:cNvSpPr>
          <p:nvPr/>
        </p:nvSpPr>
        <p:spPr>
          <a:xfrm>
            <a:off x="3759200" y="3163277"/>
            <a:ext cx="6113314" cy="62611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The </a:t>
            </a:r>
            <a:r>
              <a:rPr lang="en-US" sz="3200" dirty="0" smtClean="0"/>
              <a:t>bird flew in the sky.</a:t>
            </a:r>
            <a:endParaRPr lang="en-US" sz="3200" dirty="0"/>
          </a:p>
        </p:txBody>
      </p:sp>
      <p:sp>
        <p:nvSpPr>
          <p:cNvPr id="28" name="Text Placeholder 2"/>
          <p:cNvSpPr txBox="1">
            <a:spLocks/>
          </p:cNvSpPr>
          <p:nvPr/>
        </p:nvSpPr>
        <p:spPr>
          <a:xfrm>
            <a:off x="3759199" y="5605945"/>
            <a:ext cx="6544129" cy="62611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smtClean="0"/>
              <a:t>The people listened to the man.</a:t>
            </a:r>
            <a:endParaRPr lang="en-US" sz="3200" dirty="0"/>
          </a:p>
        </p:txBody>
      </p:sp>
      <p:sp>
        <p:nvSpPr>
          <p:cNvPr id="2" name="Oval 1"/>
          <p:cNvSpPr/>
          <p:nvPr/>
        </p:nvSpPr>
        <p:spPr>
          <a:xfrm>
            <a:off x="4474026" y="1000872"/>
            <a:ext cx="767446" cy="510824"/>
          </a:xfrm>
          <a:prstGeom prst="ellipse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5435598" y="3180319"/>
            <a:ext cx="961572" cy="592741"/>
          </a:xfrm>
          <a:prstGeom prst="ellipse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086021" y="5553920"/>
            <a:ext cx="1719036" cy="727125"/>
          </a:xfrm>
          <a:prstGeom prst="ellipse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666014" y="47088"/>
            <a:ext cx="3429000" cy="4832092"/>
          </a:xfrm>
          <a:prstGeom prst="rect">
            <a:avLst/>
          </a:prstGeom>
          <a:noFill/>
          <a:ln w="57150" cap="flat" cmpd="sng" algn="ctr">
            <a:solidFill>
              <a:schemeClr val="accent6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</a:rPr>
              <a:t>What is the difference Between the verbs in </a:t>
            </a:r>
            <a:r>
              <a:rPr lang="en-US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" panose="020F0502020204030204" pitchFamily="34" charset="0"/>
              </a:rPr>
              <a:t>the box</a:t>
            </a:r>
            <a:r>
              <a:rPr lang="en-US" sz="4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</a:rPr>
              <a:t> and those in </a:t>
            </a:r>
            <a:r>
              <a:rPr lang="en-US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" panose="020F0502020204030204" pitchFamily="34" charset="0"/>
              </a:rPr>
              <a:t>the oval</a:t>
            </a:r>
            <a:r>
              <a:rPr lang="en-US" sz="4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</a:rPr>
              <a:t>?</a:t>
            </a:r>
            <a:endParaRPr lang="en-US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 animBg="1"/>
      <p:bldP spid="16" grpId="1" animBg="1"/>
      <p:bldP spid="18" grpId="0" animBg="1"/>
      <p:bldP spid="18" grpId="1" animBg="1"/>
      <p:bldP spid="21" grpId="0"/>
      <p:bldP spid="22" grpId="0" animBg="1"/>
      <p:bldP spid="22" grpId="1" animBg="1"/>
      <p:bldP spid="17" grpId="0"/>
      <p:bldP spid="20" grpId="0"/>
      <p:bldP spid="28" grpId="0"/>
      <p:bldP spid="2" grpId="0" animBg="1"/>
      <p:bldP spid="2" grpId="1" animBg="1"/>
      <p:bldP spid="30" grpId="0" animBg="1"/>
      <p:bldP spid="30" grpId="1" animBg="1"/>
      <p:bldP spid="31" grpId="0" animBg="1"/>
      <p:bldP spid="31" grpId="1" animBg="1"/>
      <p:bldP spid="3" grpId="0" animBg="1"/>
    </p:bld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844</TotalTime>
  <Words>867</Words>
  <Application>Microsoft Office PowerPoint</Application>
  <PresentationFormat>Widescreen</PresentationFormat>
  <Paragraphs>182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Calibri</vt:lpstr>
      <vt:lpstr>Century Gothic</vt:lpstr>
      <vt:lpstr>Times New Roman</vt:lpstr>
      <vt:lpstr>Wingdings</vt:lpstr>
      <vt:lpstr>Wingdings 2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Rasel</dc:creator>
  <cp:lastModifiedBy>Rasel</cp:lastModifiedBy>
  <cp:revision>110</cp:revision>
  <dcterms:created xsi:type="dcterms:W3CDTF">2018-07-04T12:20:49Z</dcterms:created>
  <dcterms:modified xsi:type="dcterms:W3CDTF">2019-08-31T19:14:59Z</dcterms:modified>
</cp:coreProperties>
</file>