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3" r:id="rId8"/>
    <p:sldId id="264" r:id="rId9"/>
    <p:sldId id="265" r:id="rId10"/>
    <p:sldId id="266" r:id="rId11"/>
    <p:sldId id="267" r:id="rId12"/>
    <p:sldId id="268" r:id="rId13"/>
    <p:sldId id="272" r:id="rId14"/>
    <p:sldId id="269" r:id="rId15"/>
    <p:sldId id="270" r:id="rId16"/>
    <p:sldId id="271" r:id="rId17"/>
    <p:sldId id="273" r:id="rId18"/>
  </p:sldIdLst>
  <p:sldSz cx="13716000" cy="7772400"/>
  <p:notesSz cx="6858000" cy="9144000"/>
  <p:defaultTextStyle>
    <a:defPPr>
      <a:defRPr lang="en-US"/>
    </a:defPPr>
    <a:lvl1pPr marL="0" algn="l" defTabSz="1031443" rtl="0" eaLnBrk="1" latinLnBrk="0" hangingPunct="1">
      <a:defRPr sz="2030" kern="1200">
        <a:solidFill>
          <a:schemeClr val="tx1"/>
        </a:solidFill>
        <a:latin typeface="+mn-lt"/>
        <a:ea typeface="+mn-ea"/>
        <a:cs typeface="+mn-cs"/>
      </a:defRPr>
    </a:lvl1pPr>
    <a:lvl2pPr marL="515722" algn="l" defTabSz="1031443" rtl="0" eaLnBrk="1" latinLnBrk="0" hangingPunct="1">
      <a:defRPr sz="2030" kern="1200">
        <a:solidFill>
          <a:schemeClr val="tx1"/>
        </a:solidFill>
        <a:latin typeface="+mn-lt"/>
        <a:ea typeface="+mn-ea"/>
        <a:cs typeface="+mn-cs"/>
      </a:defRPr>
    </a:lvl2pPr>
    <a:lvl3pPr marL="1031443" algn="l" defTabSz="1031443" rtl="0" eaLnBrk="1" latinLnBrk="0" hangingPunct="1">
      <a:defRPr sz="2030" kern="1200">
        <a:solidFill>
          <a:schemeClr val="tx1"/>
        </a:solidFill>
        <a:latin typeface="+mn-lt"/>
        <a:ea typeface="+mn-ea"/>
        <a:cs typeface="+mn-cs"/>
      </a:defRPr>
    </a:lvl3pPr>
    <a:lvl4pPr marL="1547165" algn="l" defTabSz="1031443" rtl="0" eaLnBrk="1" latinLnBrk="0" hangingPunct="1">
      <a:defRPr sz="2030" kern="1200">
        <a:solidFill>
          <a:schemeClr val="tx1"/>
        </a:solidFill>
        <a:latin typeface="+mn-lt"/>
        <a:ea typeface="+mn-ea"/>
        <a:cs typeface="+mn-cs"/>
      </a:defRPr>
    </a:lvl4pPr>
    <a:lvl5pPr marL="2062886" algn="l" defTabSz="1031443" rtl="0" eaLnBrk="1" latinLnBrk="0" hangingPunct="1">
      <a:defRPr sz="2030" kern="1200">
        <a:solidFill>
          <a:schemeClr val="tx1"/>
        </a:solidFill>
        <a:latin typeface="+mn-lt"/>
        <a:ea typeface="+mn-ea"/>
        <a:cs typeface="+mn-cs"/>
      </a:defRPr>
    </a:lvl5pPr>
    <a:lvl6pPr marL="2578608" algn="l" defTabSz="1031443" rtl="0" eaLnBrk="1" latinLnBrk="0" hangingPunct="1">
      <a:defRPr sz="2030" kern="1200">
        <a:solidFill>
          <a:schemeClr val="tx1"/>
        </a:solidFill>
        <a:latin typeface="+mn-lt"/>
        <a:ea typeface="+mn-ea"/>
        <a:cs typeface="+mn-cs"/>
      </a:defRPr>
    </a:lvl6pPr>
    <a:lvl7pPr marL="3094330" algn="l" defTabSz="1031443" rtl="0" eaLnBrk="1" latinLnBrk="0" hangingPunct="1">
      <a:defRPr sz="2030" kern="1200">
        <a:solidFill>
          <a:schemeClr val="tx1"/>
        </a:solidFill>
        <a:latin typeface="+mn-lt"/>
        <a:ea typeface="+mn-ea"/>
        <a:cs typeface="+mn-cs"/>
      </a:defRPr>
    </a:lvl7pPr>
    <a:lvl8pPr marL="3610051" algn="l" defTabSz="1031443" rtl="0" eaLnBrk="1" latinLnBrk="0" hangingPunct="1">
      <a:defRPr sz="2030" kern="1200">
        <a:solidFill>
          <a:schemeClr val="tx1"/>
        </a:solidFill>
        <a:latin typeface="+mn-lt"/>
        <a:ea typeface="+mn-ea"/>
        <a:cs typeface="+mn-cs"/>
      </a:defRPr>
    </a:lvl8pPr>
    <a:lvl9pPr marL="4125773" algn="l" defTabSz="1031443" rtl="0" eaLnBrk="1" latinLnBrk="0" hangingPunct="1">
      <a:defRPr sz="203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12" autoAdjust="0"/>
  </p:normalViewPr>
  <p:slideViewPr>
    <p:cSldViewPr snapToGrid="0">
      <p:cViewPr varScale="1">
        <p:scale>
          <a:sx n="58" d="100"/>
          <a:sy n="58" d="100"/>
        </p:scale>
        <p:origin x="9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1272011"/>
            <a:ext cx="10287000" cy="2705947"/>
          </a:xfrm>
        </p:spPr>
        <p:txBody>
          <a:bodyPr anchor="b"/>
          <a:lstStyle>
            <a:lvl1pPr algn="ctr">
              <a:defRPr sz="6750"/>
            </a:lvl1pPr>
          </a:lstStyle>
          <a:p>
            <a:r>
              <a:rPr lang="en-US" smtClean="0"/>
              <a:t>Click to edit Master title style</a:t>
            </a:r>
            <a:endParaRPr lang="en-US"/>
          </a:p>
        </p:txBody>
      </p:sp>
      <p:sp>
        <p:nvSpPr>
          <p:cNvPr id="3" name="Subtitle 2"/>
          <p:cNvSpPr>
            <a:spLocks noGrp="1"/>
          </p:cNvSpPr>
          <p:nvPr>
            <p:ph type="subTitle" idx="1"/>
          </p:nvPr>
        </p:nvSpPr>
        <p:spPr>
          <a:xfrm>
            <a:off x="1714500" y="4082310"/>
            <a:ext cx="10287000" cy="1876530"/>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20403-459C-4378-B2F4-E1971FB30F16}"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262074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20403-459C-4378-B2F4-E1971FB30F16}"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356216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42452" y="469584"/>
            <a:ext cx="3327201" cy="746474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0847" y="469584"/>
            <a:ext cx="9810155" cy="74647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20403-459C-4378-B2F4-E1971FB30F16}"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50953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20403-459C-4378-B2F4-E1971FB30F16}"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348975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1" y="1937704"/>
            <a:ext cx="11830050" cy="3233102"/>
          </a:xfrm>
        </p:spPr>
        <p:txBody>
          <a:bodyPr anchor="b"/>
          <a:lstStyle>
            <a:lvl1pPr>
              <a:defRPr sz="6750"/>
            </a:lvl1pPr>
          </a:lstStyle>
          <a:p>
            <a:r>
              <a:rPr lang="en-US" smtClean="0"/>
              <a:t>Click to edit Master title style</a:t>
            </a:r>
            <a:endParaRPr lang="en-US"/>
          </a:p>
        </p:txBody>
      </p:sp>
      <p:sp>
        <p:nvSpPr>
          <p:cNvPr id="3" name="Text Placeholder 2"/>
          <p:cNvSpPr>
            <a:spLocks noGrp="1"/>
          </p:cNvSpPr>
          <p:nvPr>
            <p:ph type="body" idx="1"/>
          </p:nvPr>
        </p:nvSpPr>
        <p:spPr>
          <a:xfrm>
            <a:off x="935831" y="5201392"/>
            <a:ext cx="11830050" cy="1700212"/>
          </a:xfrm>
        </p:spPr>
        <p:txBody>
          <a:bodyPr/>
          <a:lstStyle>
            <a:lvl1pPr marL="0" indent="0">
              <a:buNone/>
              <a:defRPr sz="2700">
                <a:solidFill>
                  <a:schemeClr val="tx1">
                    <a:tint val="75000"/>
                  </a:schemeClr>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20403-459C-4378-B2F4-E1971FB30F16}"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31797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0848" y="2344315"/>
            <a:ext cx="6568678" cy="5590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00976" y="2344315"/>
            <a:ext cx="6568678" cy="5590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20403-459C-4378-B2F4-E1971FB30F16}"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44337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413809"/>
            <a:ext cx="11830050" cy="150230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44762" y="1905318"/>
            <a:ext cx="5802510" cy="933767"/>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944762" y="2839085"/>
            <a:ext cx="580251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43725" y="1905318"/>
            <a:ext cx="5831087" cy="933767"/>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943725" y="2839085"/>
            <a:ext cx="5831087"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20403-459C-4378-B2F4-E1971FB30F16}"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85370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20403-459C-4378-B2F4-E1971FB30F16}"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295314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20403-459C-4378-B2F4-E1971FB30F16}"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13491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518160"/>
            <a:ext cx="4423767" cy="1813560"/>
          </a:xfrm>
        </p:spPr>
        <p:txBody>
          <a:bodyPr anchor="b"/>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5831087" y="1119082"/>
            <a:ext cx="6943725" cy="5523442"/>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44762" y="2331720"/>
            <a:ext cx="4423767" cy="4319800"/>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20403-459C-4378-B2F4-E1971FB30F16}"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193599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518160"/>
            <a:ext cx="4423767" cy="1813560"/>
          </a:xfrm>
        </p:spPr>
        <p:txBody>
          <a:bodyPr anchor="b"/>
          <a:lstStyle>
            <a:lvl1pPr>
              <a:defRPr sz="3600"/>
            </a:lvl1pPr>
          </a:lstStyle>
          <a:p>
            <a:r>
              <a:rPr lang="en-US" smtClean="0"/>
              <a:t>Click to edit Master title style</a:t>
            </a:r>
            <a:endParaRPr lang="en-US"/>
          </a:p>
        </p:txBody>
      </p:sp>
      <p:sp>
        <p:nvSpPr>
          <p:cNvPr id="3" name="Picture Placeholder 2"/>
          <p:cNvSpPr>
            <a:spLocks noGrp="1"/>
          </p:cNvSpPr>
          <p:nvPr>
            <p:ph type="pic" idx="1"/>
          </p:nvPr>
        </p:nvSpPr>
        <p:spPr>
          <a:xfrm>
            <a:off x="5831087" y="1119082"/>
            <a:ext cx="6943725" cy="5523442"/>
          </a:xfrm>
        </p:spPr>
        <p:txBody>
          <a:bodyPr/>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endParaRPr lang="en-US"/>
          </a:p>
        </p:txBody>
      </p:sp>
      <p:sp>
        <p:nvSpPr>
          <p:cNvPr id="4" name="Text Placeholder 3"/>
          <p:cNvSpPr>
            <a:spLocks noGrp="1"/>
          </p:cNvSpPr>
          <p:nvPr>
            <p:ph type="body" sz="half" idx="2"/>
          </p:nvPr>
        </p:nvSpPr>
        <p:spPr>
          <a:xfrm>
            <a:off x="944762" y="2331720"/>
            <a:ext cx="4423767" cy="4319800"/>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20403-459C-4378-B2F4-E1971FB30F16}"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F1576-51EB-4AD9-86F8-CE3476AAC545}" type="slidenum">
              <a:rPr lang="en-US" smtClean="0"/>
              <a:t>‹#›</a:t>
            </a:fld>
            <a:endParaRPr lang="en-US"/>
          </a:p>
        </p:txBody>
      </p:sp>
    </p:spTree>
    <p:extLst>
      <p:ext uri="{BB962C8B-B14F-4D97-AF65-F5344CB8AC3E}">
        <p14:creationId xmlns:p14="http://schemas.microsoft.com/office/powerpoint/2010/main" val="412539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413809"/>
            <a:ext cx="11830050" cy="150230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42975" y="2069042"/>
            <a:ext cx="1183005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42975" y="7203864"/>
            <a:ext cx="3086100" cy="413808"/>
          </a:xfrm>
          <a:prstGeom prst="rect">
            <a:avLst/>
          </a:prstGeom>
        </p:spPr>
        <p:txBody>
          <a:bodyPr vert="horz" lIns="91440" tIns="45720" rIns="91440" bIns="45720" rtlCol="0" anchor="ctr"/>
          <a:lstStyle>
            <a:lvl1pPr algn="l">
              <a:defRPr sz="1350">
                <a:solidFill>
                  <a:schemeClr val="tx1">
                    <a:tint val="75000"/>
                  </a:schemeClr>
                </a:solidFill>
              </a:defRPr>
            </a:lvl1pPr>
          </a:lstStyle>
          <a:p>
            <a:fld id="{B1820403-459C-4378-B2F4-E1971FB30F16}" type="datetimeFigureOut">
              <a:rPr lang="en-US" smtClean="0"/>
              <a:t>8/7/2020</a:t>
            </a:fld>
            <a:endParaRPr lang="en-US"/>
          </a:p>
        </p:txBody>
      </p:sp>
      <p:sp>
        <p:nvSpPr>
          <p:cNvPr id="5" name="Footer Placeholder 4"/>
          <p:cNvSpPr>
            <a:spLocks noGrp="1"/>
          </p:cNvSpPr>
          <p:nvPr>
            <p:ph type="ftr" sz="quarter" idx="3"/>
          </p:nvPr>
        </p:nvSpPr>
        <p:spPr>
          <a:xfrm>
            <a:off x="4543425" y="7203864"/>
            <a:ext cx="4629150" cy="413808"/>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686925" y="7203864"/>
            <a:ext cx="3086100" cy="413808"/>
          </a:xfrm>
          <a:prstGeom prst="rect">
            <a:avLst/>
          </a:prstGeom>
        </p:spPr>
        <p:txBody>
          <a:bodyPr vert="horz" lIns="91440" tIns="45720" rIns="91440" bIns="45720" rtlCol="0" anchor="ctr"/>
          <a:lstStyle>
            <a:lvl1pPr algn="r">
              <a:defRPr sz="1350">
                <a:solidFill>
                  <a:schemeClr val="tx1">
                    <a:tint val="75000"/>
                  </a:schemeClr>
                </a:solidFill>
              </a:defRPr>
            </a:lvl1pPr>
          </a:lstStyle>
          <a:p>
            <a:fld id="{D07F1576-51EB-4AD9-86F8-CE3476AAC545}" type="slidenum">
              <a:rPr lang="en-US" smtClean="0"/>
              <a:t>‹#›</a:t>
            </a:fld>
            <a:endParaRPr lang="en-US"/>
          </a:p>
        </p:txBody>
      </p:sp>
    </p:spTree>
    <p:extLst>
      <p:ext uri="{BB962C8B-B14F-4D97-AF65-F5344CB8AC3E}">
        <p14:creationId xmlns:p14="http://schemas.microsoft.com/office/powerpoint/2010/main" val="4072598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3715999" cy="1015663"/>
          </a:xfrm>
          <a:prstGeom prst="rect">
            <a:avLst/>
          </a:prstGeom>
          <a:solidFill>
            <a:schemeClr val="accent6"/>
          </a:solid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WELCOME TO ALL STUDENTS</a:t>
            </a:r>
            <a:endParaRPr lang="en-US" sz="60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5664"/>
            <a:ext cx="13716000" cy="6756736"/>
          </a:xfrm>
          <a:prstGeom prst="rect">
            <a:avLst/>
          </a:prstGeom>
        </p:spPr>
      </p:pic>
    </p:spTree>
    <p:extLst>
      <p:ext uri="{BB962C8B-B14F-4D97-AF65-F5344CB8AC3E}">
        <p14:creationId xmlns:p14="http://schemas.microsoft.com/office/powerpoint/2010/main" val="41706697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par>
                                <p:cTn id="8" presetID="21"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8)">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7713" y="-16880"/>
            <a:ext cx="5982345" cy="707886"/>
          </a:xfrm>
          <a:prstGeom prst="rect">
            <a:avLst/>
          </a:prstGeom>
          <a:noFill/>
        </p:spPr>
        <p:txBody>
          <a:bodyPr wrap="square" rtlCol="0">
            <a:spAutoFit/>
          </a:bodyPr>
          <a:lstStyle/>
          <a:p>
            <a:r>
              <a:rPr lang="en-US" sz="4000" b="1" u="sng" dirty="0">
                <a:latin typeface="Times New Roman" panose="02020603050405020304" pitchFamily="18" charset="0"/>
                <a:cs typeface="Times New Roman" panose="02020603050405020304" pitchFamily="18" charset="0"/>
              </a:rPr>
              <a:t>Choose the correct </a:t>
            </a:r>
            <a:r>
              <a:rPr lang="en-US" sz="4000" b="1" u="sng" dirty="0" smtClean="0">
                <a:latin typeface="Times New Roman" panose="02020603050405020304" pitchFamily="18" charset="0"/>
                <a:cs typeface="Times New Roman" panose="02020603050405020304" pitchFamily="18" charset="0"/>
              </a:rPr>
              <a:t>answer</a:t>
            </a: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17713" y="723045"/>
            <a:ext cx="7849893"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(a)  </a:t>
            </a:r>
            <a:r>
              <a:rPr lang="en-US" sz="3600" b="1" dirty="0" err="1" smtClean="0">
                <a:latin typeface="Times New Roman" panose="02020603050405020304" pitchFamily="18" charset="0"/>
                <a:cs typeface="Times New Roman" panose="02020603050405020304" pitchFamily="18" charset="0"/>
              </a:rPr>
              <a:t>Nakshi</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kanthas</a:t>
            </a:r>
            <a:r>
              <a:rPr lang="en-US" sz="3600" b="1" dirty="0">
                <a:latin typeface="Times New Roman" panose="02020603050405020304" pitchFamily="18" charset="0"/>
                <a:cs typeface="Times New Roman" panose="02020603050405020304" pitchFamily="18" charset="0"/>
              </a:rPr>
              <a:t> are a kind of-</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87458" y="1453690"/>
            <a:ext cx="4169043"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quilt </a:t>
            </a:r>
          </a:p>
        </p:txBody>
      </p:sp>
      <p:sp>
        <p:nvSpPr>
          <p:cNvPr id="6" name="TextBox 5"/>
          <p:cNvSpPr txBox="1"/>
          <p:nvPr/>
        </p:nvSpPr>
        <p:spPr>
          <a:xfrm>
            <a:off x="5486397" y="1516515"/>
            <a:ext cx="4215540"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song </a:t>
            </a:r>
          </a:p>
        </p:txBody>
      </p:sp>
      <p:sp>
        <p:nvSpPr>
          <p:cNvPr id="7" name="TextBox 6"/>
          <p:cNvSpPr txBox="1"/>
          <p:nvPr/>
        </p:nvSpPr>
        <p:spPr>
          <a:xfrm>
            <a:off x="387459" y="2200514"/>
            <a:ext cx="5021449"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embroidered quilt </a:t>
            </a:r>
          </a:p>
        </p:txBody>
      </p:sp>
      <p:sp>
        <p:nvSpPr>
          <p:cNvPr id="8" name="TextBox 7"/>
          <p:cNvSpPr txBox="1"/>
          <p:nvPr/>
        </p:nvSpPr>
        <p:spPr>
          <a:xfrm>
            <a:off x="5486397" y="2154742"/>
            <a:ext cx="2789695"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crop </a:t>
            </a:r>
          </a:p>
        </p:txBody>
      </p:sp>
      <p:sp>
        <p:nvSpPr>
          <p:cNvPr id="9" name="TextBox 8"/>
          <p:cNvSpPr txBox="1"/>
          <p:nvPr/>
        </p:nvSpPr>
        <p:spPr>
          <a:xfrm>
            <a:off x="371961" y="2849291"/>
            <a:ext cx="8989016"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b.The</a:t>
            </a:r>
            <a:r>
              <a:rPr lang="en-US" sz="3600" dirty="0">
                <a:latin typeface="Times New Roman" panose="02020603050405020304" pitchFamily="18" charset="0"/>
                <a:cs typeface="Times New Roman" panose="02020603050405020304" pitchFamily="18" charset="0"/>
              </a:rPr>
              <a:t> word `quilt means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87458" y="3576520"/>
            <a:ext cx="3611104"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coverlet </a:t>
            </a:r>
          </a:p>
        </p:txBody>
      </p:sp>
      <p:sp>
        <p:nvSpPr>
          <p:cNvPr id="14" name="TextBox 13"/>
          <p:cNvSpPr txBox="1"/>
          <p:nvPr/>
        </p:nvSpPr>
        <p:spPr>
          <a:xfrm>
            <a:off x="5455400" y="3518016"/>
            <a:ext cx="316165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a:t>
            </a:r>
            <a:r>
              <a:rPr lang="en-US" sz="3600" dirty="0" smtClean="0">
                <a:latin typeface="Times New Roman" panose="02020603050405020304" pitchFamily="18" charset="0"/>
                <a:cs typeface="Times New Roman" panose="02020603050405020304" pitchFamily="18" charset="0"/>
              </a:rPr>
              <a:t>covered </a:t>
            </a:r>
            <a:endParaRPr lang="en-US" sz="36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371961" y="4347778"/>
            <a:ext cx="361110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a:t>
            </a:r>
            <a:r>
              <a:rPr lang="en-US" sz="3600" dirty="0" smtClean="0">
                <a:latin typeface="Times New Roman" panose="02020603050405020304" pitchFamily="18" charset="0"/>
                <a:cs typeface="Times New Roman" panose="02020603050405020304" pitchFamily="18" charset="0"/>
              </a:rPr>
              <a:t>cover </a:t>
            </a:r>
            <a:endParaRPr lang="en-US" sz="36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5486397" y="4247625"/>
            <a:ext cx="3502617"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a:t>
            </a:r>
            <a:r>
              <a:rPr lang="en-US" sz="3600" dirty="0" smtClean="0">
                <a:latin typeface="Times New Roman" panose="02020603050405020304" pitchFamily="18" charset="0"/>
                <a:cs typeface="Times New Roman" panose="02020603050405020304" pitchFamily="18" charset="0"/>
              </a:rPr>
              <a:t>covering </a:t>
            </a:r>
            <a:endParaRPr lang="en-US" sz="36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8787536" y="742138"/>
            <a:ext cx="4733781"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iii. embroidered quilt </a:t>
            </a:r>
            <a:r>
              <a:rPr lang="en-US" sz="3600" b="1" u="sng"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8989014" y="3177153"/>
            <a:ext cx="2836193"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iv. covering </a:t>
            </a:r>
          </a:p>
        </p:txBody>
      </p:sp>
      <p:sp>
        <p:nvSpPr>
          <p:cNvPr id="25" name="TextBox 24"/>
          <p:cNvSpPr txBox="1"/>
          <p:nvPr/>
        </p:nvSpPr>
        <p:spPr>
          <a:xfrm>
            <a:off x="387458" y="5075007"/>
            <a:ext cx="7473174"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c The </a:t>
            </a:r>
            <a:r>
              <a:rPr lang="en-US" sz="3600" b="1" dirty="0">
                <a:latin typeface="Times New Roman" panose="02020603050405020304" pitchFamily="18" charset="0"/>
                <a:cs typeface="Times New Roman" panose="02020603050405020304" pitchFamily="18" charset="0"/>
              </a:rPr>
              <a:t>word `embroidered ` means – </a:t>
            </a:r>
          </a:p>
        </p:txBody>
      </p:sp>
      <p:sp>
        <p:nvSpPr>
          <p:cNvPr id="26" name="TextBox 25"/>
          <p:cNvSpPr txBox="1"/>
          <p:nvPr/>
        </p:nvSpPr>
        <p:spPr>
          <a:xfrm>
            <a:off x="513347" y="5721338"/>
            <a:ext cx="2795538"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inflated </a:t>
            </a:r>
          </a:p>
        </p:txBody>
      </p:sp>
      <p:sp>
        <p:nvSpPr>
          <p:cNvPr id="27" name="TextBox 26"/>
          <p:cNvSpPr txBox="1"/>
          <p:nvPr/>
        </p:nvSpPr>
        <p:spPr>
          <a:xfrm>
            <a:off x="5277171" y="5721338"/>
            <a:ext cx="3208146"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inflation </a:t>
            </a:r>
          </a:p>
        </p:txBody>
      </p:sp>
      <p:sp>
        <p:nvSpPr>
          <p:cNvPr id="28" name="TextBox 27"/>
          <p:cNvSpPr txBox="1"/>
          <p:nvPr/>
        </p:nvSpPr>
        <p:spPr>
          <a:xfrm>
            <a:off x="317713" y="6689558"/>
            <a:ext cx="2991172"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stitched </a:t>
            </a:r>
          </a:p>
        </p:txBody>
      </p:sp>
      <p:sp>
        <p:nvSpPr>
          <p:cNvPr id="29" name="TextBox 28"/>
          <p:cNvSpPr txBox="1"/>
          <p:nvPr/>
        </p:nvSpPr>
        <p:spPr>
          <a:xfrm>
            <a:off x="5099891" y="6654392"/>
            <a:ext cx="4988552"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understated </a:t>
            </a:r>
          </a:p>
        </p:txBody>
      </p:sp>
      <p:sp>
        <p:nvSpPr>
          <p:cNvPr id="30" name="TextBox 29"/>
          <p:cNvSpPr txBox="1"/>
          <p:nvPr/>
        </p:nvSpPr>
        <p:spPr>
          <a:xfrm>
            <a:off x="9254117" y="5127843"/>
            <a:ext cx="2757069"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iii. stitched </a:t>
            </a:r>
          </a:p>
        </p:txBody>
      </p:sp>
    </p:spTree>
    <p:extLst>
      <p:ext uri="{BB962C8B-B14F-4D97-AF65-F5344CB8AC3E}">
        <p14:creationId xmlns:p14="http://schemas.microsoft.com/office/powerpoint/2010/main" val="42416470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500" fill="hold"/>
                                        <p:tgtEl>
                                          <p:spTgt spid="25"/>
                                        </p:tgtEl>
                                        <p:attrNameLst>
                                          <p:attrName>ppt_w</p:attrName>
                                        </p:attrNameLst>
                                      </p:cBhvr>
                                      <p:tavLst>
                                        <p:tav tm="0">
                                          <p:val>
                                            <p:fltVal val="0"/>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animEffect transition="in" filter="fade">
                                      <p:cBhvr>
                                        <p:cTn id="64" dur="500"/>
                                        <p:tgtEl>
                                          <p:spTgt spid="2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500" fill="hold"/>
                                        <p:tgtEl>
                                          <p:spTgt spid="28"/>
                                        </p:tgtEl>
                                        <p:attrNameLst>
                                          <p:attrName>ppt_w</p:attrName>
                                        </p:attrNameLst>
                                      </p:cBhvr>
                                      <p:tavLst>
                                        <p:tav tm="0">
                                          <p:val>
                                            <p:fltVal val="0"/>
                                          </p:val>
                                        </p:tav>
                                        <p:tav tm="100000">
                                          <p:val>
                                            <p:strVal val="#ppt_w"/>
                                          </p:val>
                                        </p:tav>
                                      </p:tavLst>
                                    </p:anim>
                                    <p:anim calcmode="lin" valueType="num">
                                      <p:cBhvr>
                                        <p:cTn id="78" dur="500" fill="hold"/>
                                        <p:tgtEl>
                                          <p:spTgt spid="28"/>
                                        </p:tgtEl>
                                        <p:attrNameLst>
                                          <p:attrName>ppt_h</p:attrName>
                                        </p:attrNameLst>
                                      </p:cBhvr>
                                      <p:tavLst>
                                        <p:tav tm="0">
                                          <p:val>
                                            <p:fltVal val="0"/>
                                          </p:val>
                                        </p:tav>
                                        <p:tav tm="100000">
                                          <p:val>
                                            <p:strVal val="#ppt_h"/>
                                          </p:val>
                                        </p:tav>
                                      </p:tavLst>
                                    </p:anim>
                                    <p:animEffect transition="in" filter="fade">
                                      <p:cBhvr>
                                        <p:cTn id="79" dur="500"/>
                                        <p:tgtEl>
                                          <p:spTgt spid="2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ppt_w</p:attrName>
                                        </p:attrNameLst>
                                      </p:cBhvr>
                                      <p:tavLst>
                                        <p:tav tm="0">
                                          <p:val>
                                            <p:fltVal val="0"/>
                                          </p:val>
                                        </p:tav>
                                        <p:tav tm="100000">
                                          <p:val>
                                            <p:strVal val="#ppt_w"/>
                                          </p:val>
                                        </p:tav>
                                      </p:tavLst>
                                    </p:anim>
                                    <p:anim calcmode="lin" valueType="num">
                                      <p:cBhvr>
                                        <p:cTn id="83" dur="500" fill="hold"/>
                                        <p:tgtEl>
                                          <p:spTgt spid="29"/>
                                        </p:tgtEl>
                                        <p:attrNameLst>
                                          <p:attrName>ppt_h</p:attrName>
                                        </p:attrNameLst>
                                      </p:cBhvr>
                                      <p:tavLst>
                                        <p:tav tm="0">
                                          <p:val>
                                            <p:fltVal val="0"/>
                                          </p:val>
                                        </p:tav>
                                        <p:tav tm="100000">
                                          <p:val>
                                            <p:strVal val="#ppt_h"/>
                                          </p:val>
                                        </p:tav>
                                      </p:tavLst>
                                    </p:anim>
                                    <p:animEffect transition="in" filter="fade">
                                      <p:cBhvr>
                                        <p:cTn id="8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5" restart="whenNotActive" fill="hold" evtFilter="cancelBubble" nodeType="interactiveSeq">
                <p:stCondLst>
                  <p:cond evt="onClick" delay="0">
                    <p:tgtEl>
                      <p:spTgt spid="4"/>
                    </p:tgtEl>
                  </p:cond>
                </p:stCondLst>
                <p:endSync evt="end" delay="0">
                  <p:rtn val="all"/>
                </p:endSync>
                <p:childTnLst>
                  <p:par>
                    <p:cTn id="86" fill="hold">
                      <p:stCondLst>
                        <p:cond delay="0"/>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childTnLst>
                    </p:cTn>
                  </p:par>
                </p:childTnLst>
              </p:cTn>
              <p:nextCondLst>
                <p:cond evt="onClick" delay="0">
                  <p:tgtEl>
                    <p:spTgt spid="4"/>
                  </p:tgtEl>
                </p:cond>
              </p:nextCondLst>
            </p:seq>
            <p:seq concurrent="1" nextAc="seek">
              <p:cTn id="93" restart="whenNotActive" fill="hold" evtFilter="cancelBubble" nodeType="interactiveSeq">
                <p:stCondLst>
                  <p:cond evt="onClick" delay="0">
                    <p:tgtEl>
                      <p:spTgt spid="9"/>
                    </p:tgtEl>
                  </p:cond>
                </p:stCondLst>
                <p:endSync evt="end" delay="0">
                  <p:rtn val="all"/>
                </p:endSync>
                <p:childTnLst>
                  <p:par>
                    <p:cTn id="94" fill="hold">
                      <p:stCondLst>
                        <p:cond delay="0"/>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p:cTn id="98" dur="500" fill="hold"/>
                                        <p:tgtEl>
                                          <p:spTgt spid="24"/>
                                        </p:tgtEl>
                                        <p:attrNameLst>
                                          <p:attrName>ppt_w</p:attrName>
                                        </p:attrNameLst>
                                      </p:cBhvr>
                                      <p:tavLst>
                                        <p:tav tm="0">
                                          <p:val>
                                            <p:fltVal val="0"/>
                                          </p:val>
                                        </p:tav>
                                        <p:tav tm="100000">
                                          <p:val>
                                            <p:strVal val="#ppt_w"/>
                                          </p:val>
                                        </p:tav>
                                      </p:tavLst>
                                    </p:anim>
                                    <p:anim calcmode="lin" valueType="num">
                                      <p:cBhvr>
                                        <p:cTn id="99" dur="500" fill="hold"/>
                                        <p:tgtEl>
                                          <p:spTgt spid="24"/>
                                        </p:tgtEl>
                                        <p:attrNameLst>
                                          <p:attrName>ppt_h</p:attrName>
                                        </p:attrNameLst>
                                      </p:cBhvr>
                                      <p:tavLst>
                                        <p:tav tm="0">
                                          <p:val>
                                            <p:fltVal val="0"/>
                                          </p:val>
                                        </p:tav>
                                        <p:tav tm="100000">
                                          <p:val>
                                            <p:strVal val="#ppt_h"/>
                                          </p:val>
                                        </p:tav>
                                      </p:tavLst>
                                    </p:anim>
                                    <p:animEffect transition="in" filter="fade">
                                      <p:cBhvr>
                                        <p:cTn id="100" dur="500"/>
                                        <p:tgtEl>
                                          <p:spTgt spid="24"/>
                                        </p:tgtEl>
                                      </p:cBhvr>
                                    </p:animEffect>
                                  </p:childTnLst>
                                </p:cTn>
                              </p:par>
                            </p:childTnLst>
                          </p:cTn>
                        </p:par>
                      </p:childTnLst>
                    </p:cTn>
                  </p:par>
                </p:childTnLst>
              </p:cTn>
              <p:nextCondLst>
                <p:cond evt="onClick" delay="0">
                  <p:tgtEl>
                    <p:spTgt spid="9"/>
                  </p:tgtEl>
                </p:cond>
              </p:nextCondLst>
            </p:seq>
            <p:seq concurrent="1" nextAc="seek">
              <p:cTn id="101" restart="whenNotActive" fill="hold" evtFilter="cancelBubble" nodeType="interactiveSeq">
                <p:stCondLst>
                  <p:cond evt="onClick" delay="0">
                    <p:tgtEl>
                      <p:spTgt spid="25"/>
                    </p:tgtEl>
                  </p:cond>
                </p:stCondLst>
                <p:endSync evt="end" delay="0">
                  <p:rtn val="all"/>
                </p:endSync>
                <p:childTnLst>
                  <p:par>
                    <p:cTn id="102" fill="hold">
                      <p:stCondLst>
                        <p:cond delay="0"/>
                      </p:stCondLst>
                      <p:childTnLst>
                        <p:par>
                          <p:cTn id="103" fill="hold">
                            <p:stCondLst>
                              <p:cond delay="0"/>
                            </p:stCondLst>
                            <p:childTnLst>
                              <p:par>
                                <p:cTn id="104" presetID="53" presetClass="entr" presetSubtype="16" fill="hold" grpId="0" nodeType="clickEffect">
                                  <p:stCondLst>
                                    <p:cond delay="0"/>
                                  </p:stCondLst>
                                  <p:childTnLst>
                                    <p:set>
                                      <p:cBhvr>
                                        <p:cTn id="105" dur="1" fill="hold">
                                          <p:stCondLst>
                                            <p:cond delay="0"/>
                                          </p:stCondLst>
                                        </p:cTn>
                                        <p:tgtEl>
                                          <p:spTgt spid="30"/>
                                        </p:tgtEl>
                                        <p:attrNameLst>
                                          <p:attrName>style.visibility</p:attrName>
                                        </p:attrNameLst>
                                      </p:cBhvr>
                                      <p:to>
                                        <p:strVal val="visible"/>
                                      </p:to>
                                    </p:set>
                                    <p:anim calcmode="lin" valueType="num">
                                      <p:cBhvr>
                                        <p:cTn id="106" dur="500" fill="hold"/>
                                        <p:tgtEl>
                                          <p:spTgt spid="30"/>
                                        </p:tgtEl>
                                        <p:attrNameLst>
                                          <p:attrName>ppt_w</p:attrName>
                                        </p:attrNameLst>
                                      </p:cBhvr>
                                      <p:tavLst>
                                        <p:tav tm="0">
                                          <p:val>
                                            <p:fltVal val="0"/>
                                          </p:val>
                                        </p:tav>
                                        <p:tav tm="100000">
                                          <p:val>
                                            <p:strVal val="#ppt_w"/>
                                          </p:val>
                                        </p:tav>
                                      </p:tavLst>
                                    </p:anim>
                                    <p:anim calcmode="lin" valueType="num">
                                      <p:cBhvr>
                                        <p:cTn id="107" dur="500" fill="hold"/>
                                        <p:tgtEl>
                                          <p:spTgt spid="30"/>
                                        </p:tgtEl>
                                        <p:attrNameLst>
                                          <p:attrName>ppt_h</p:attrName>
                                        </p:attrNameLst>
                                      </p:cBhvr>
                                      <p:tavLst>
                                        <p:tav tm="0">
                                          <p:val>
                                            <p:fltVal val="0"/>
                                          </p:val>
                                        </p:tav>
                                        <p:tav tm="100000">
                                          <p:val>
                                            <p:strVal val="#ppt_h"/>
                                          </p:val>
                                        </p:tav>
                                      </p:tavLst>
                                    </p:anim>
                                    <p:animEffect transition="in" filter="fade">
                                      <p:cBhvr>
                                        <p:cTn id="108" dur="500"/>
                                        <p:tgtEl>
                                          <p:spTgt spid="30"/>
                                        </p:tgtEl>
                                      </p:cBhvr>
                                    </p:animEffect>
                                  </p:childTnLst>
                                </p:cTn>
                              </p:par>
                            </p:childTnLst>
                          </p:cTn>
                        </p:par>
                      </p:childTnLst>
                    </p:cTn>
                  </p:par>
                </p:childTnLst>
              </p:cTn>
              <p:nextCondLst>
                <p:cond evt="onClick" delay="0">
                  <p:tgtEl>
                    <p:spTgt spid="25"/>
                  </p:tgtEl>
                </p:cond>
              </p:nextCondLst>
            </p:seq>
          </p:childTnLst>
        </p:cTn>
      </p:par>
    </p:tnLst>
    <p:bldLst>
      <p:bldP spid="3" grpId="0"/>
      <p:bldP spid="4" grpId="0"/>
      <p:bldP spid="5" grpId="0"/>
      <p:bldP spid="6" grpId="0"/>
      <p:bldP spid="7" grpId="0"/>
      <p:bldP spid="8" grpId="0"/>
      <p:bldP spid="9" grpId="0"/>
      <p:bldP spid="13" grpId="0"/>
      <p:bldP spid="14" grpId="0"/>
      <p:bldP spid="15" grpId="0"/>
      <p:bldP spid="16" grpId="0"/>
      <p:bldP spid="22" grpId="0" animBg="1"/>
      <p:bldP spid="24" grpId="0" animBg="1"/>
      <p:bldP spid="25" grpId="0"/>
      <p:bldP spid="26" grpId="0"/>
      <p:bldP spid="27" grpId="0"/>
      <p:bldP spid="28" grpId="0"/>
      <p:bldP spid="29" grpId="0"/>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758" y="109971"/>
            <a:ext cx="8307089"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 The </a:t>
            </a:r>
            <a:r>
              <a:rPr lang="en-US" sz="3600" b="1" dirty="0">
                <a:latin typeface="Times New Roman" panose="02020603050405020304" pitchFamily="18" charset="0"/>
                <a:cs typeface="Times New Roman" panose="02020603050405020304" pitchFamily="18" charset="0"/>
              </a:rPr>
              <a:t>word `traditional` means—</a:t>
            </a:r>
          </a:p>
        </p:txBody>
      </p:sp>
      <p:sp>
        <p:nvSpPr>
          <p:cNvPr id="5" name="TextBox 4"/>
          <p:cNvSpPr txBox="1"/>
          <p:nvPr/>
        </p:nvSpPr>
        <p:spPr>
          <a:xfrm>
            <a:off x="397247" y="678096"/>
            <a:ext cx="2619213"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rule </a:t>
            </a:r>
          </a:p>
        </p:txBody>
      </p:sp>
      <p:sp>
        <p:nvSpPr>
          <p:cNvPr id="6" name="TextBox 5"/>
          <p:cNvSpPr txBox="1"/>
          <p:nvPr/>
        </p:nvSpPr>
        <p:spPr>
          <a:xfrm>
            <a:off x="5489930" y="724263"/>
            <a:ext cx="278969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Custom </a:t>
            </a:r>
          </a:p>
        </p:txBody>
      </p:sp>
      <p:sp>
        <p:nvSpPr>
          <p:cNvPr id="7" name="TextBox 6"/>
          <p:cNvSpPr txBox="1"/>
          <p:nvPr/>
        </p:nvSpPr>
        <p:spPr>
          <a:xfrm>
            <a:off x="359726" y="1246221"/>
            <a:ext cx="3983063"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conventional </a:t>
            </a:r>
          </a:p>
        </p:txBody>
      </p:sp>
      <p:sp>
        <p:nvSpPr>
          <p:cNvPr id="8" name="TextBox 7"/>
          <p:cNvSpPr txBox="1"/>
          <p:nvPr/>
        </p:nvSpPr>
        <p:spPr>
          <a:xfrm>
            <a:off x="5489930" y="1288389"/>
            <a:ext cx="4029557"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convention</a:t>
            </a:r>
            <a:r>
              <a:rPr lang="en-US" dirty="0"/>
              <a:t> </a:t>
            </a:r>
          </a:p>
        </p:txBody>
      </p:sp>
      <p:sp>
        <p:nvSpPr>
          <p:cNvPr id="9" name="TextBox 8"/>
          <p:cNvSpPr txBox="1"/>
          <p:nvPr/>
        </p:nvSpPr>
        <p:spPr>
          <a:xfrm>
            <a:off x="288758" y="1824474"/>
            <a:ext cx="11229474"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(e) The </a:t>
            </a:r>
            <a:r>
              <a:rPr lang="en-US" sz="3600" b="1" dirty="0">
                <a:latin typeface="Times New Roman" panose="02020603050405020304" pitchFamily="18" charset="0"/>
                <a:cs typeface="Times New Roman" panose="02020603050405020304" pitchFamily="18" charset="0"/>
              </a:rPr>
              <a:t>word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comes from a/an --- word</a:t>
            </a:r>
            <a:r>
              <a:rPr lang="en-US" dirty="0"/>
              <a:t>. </a:t>
            </a:r>
          </a:p>
        </p:txBody>
      </p:sp>
      <p:sp>
        <p:nvSpPr>
          <p:cNvPr id="10" name="TextBox 9"/>
          <p:cNvSpPr txBox="1"/>
          <p:nvPr/>
        </p:nvSpPr>
        <p:spPr>
          <a:xfrm>
            <a:off x="397247" y="2470805"/>
            <a:ext cx="3963215"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B</a:t>
            </a:r>
            <a:r>
              <a:rPr lang="en-US" sz="3600" dirty="0" smtClean="0">
                <a:latin typeface="Times New Roman" panose="02020603050405020304" pitchFamily="18" charset="0"/>
                <a:cs typeface="Times New Roman" panose="02020603050405020304" pitchFamily="18" charset="0"/>
              </a:rPr>
              <a:t>urmese </a:t>
            </a:r>
            <a:endParaRPr lang="en-US" sz="36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789705" y="2564911"/>
            <a:ext cx="429928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Bengali </a:t>
            </a:r>
          </a:p>
        </p:txBody>
      </p:sp>
      <p:sp>
        <p:nvSpPr>
          <p:cNvPr id="12" name="TextBox 11"/>
          <p:cNvSpPr txBox="1"/>
          <p:nvPr/>
        </p:nvSpPr>
        <p:spPr>
          <a:xfrm>
            <a:off x="356326" y="3117136"/>
            <a:ext cx="4045055"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Hindi </a:t>
            </a:r>
          </a:p>
        </p:txBody>
      </p:sp>
      <p:sp>
        <p:nvSpPr>
          <p:cNvPr id="13" name="TextBox 12"/>
          <p:cNvSpPr txBox="1"/>
          <p:nvPr/>
        </p:nvSpPr>
        <p:spPr>
          <a:xfrm>
            <a:off x="5763333" y="3105021"/>
            <a:ext cx="3391140"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English </a:t>
            </a:r>
          </a:p>
        </p:txBody>
      </p:sp>
      <p:sp>
        <p:nvSpPr>
          <p:cNvPr id="14" name="TextBox 13"/>
          <p:cNvSpPr txBox="1"/>
          <p:nvPr/>
        </p:nvSpPr>
        <p:spPr>
          <a:xfrm>
            <a:off x="397247" y="3751352"/>
            <a:ext cx="7222206"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(f) The </a:t>
            </a:r>
            <a:r>
              <a:rPr lang="en-US" sz="3600" b="1" dirty="0">
                <a:latin typeface="Times New Roman" panose="02020603050405020304" pitchFamily="18" charset="0"/>
                <a:cs typeface="Times New Roman" panose="02020603050405020304" pitchFamily="18" charset="0"/>
              </a:rPr>
              <a:t>term `</a:t>
            </a:r>
            <a:r>
              <a:rPr lang="en-US" sz="3600" b="1" dirty="0" err="1">
                <a:latin typeface="Times New Roman" panose="02020603050405020304" pitchFamily="18" charset="0"/>
                <a:cs typeface="Times New Roman" panose="02020603050405020304" pitchFamily="18" charset="0"/>
              </a:rPr>
              <a:t>indigenous`means</a:t>
            </a:r>
            <a:r>
              <a:rPr lang="en-US" sz="3600" b="1" dirty="0">
                <a:latin typeface="Times New Roman" panose="02020603050405020304" pitchFamily="18" charset="0"/>
                <a:cs typeface="Times New Roman" panose="02020603050405020304" pitchFamily="18" charset="0"/>
              </a:rPr>
              <a:t> – </a:t>
            </a:r>
          </a:p>
        </p:txBody>
      </p:sp>
      <p:sp>
        <p:nvSpPr>
          <p:cNvPr id="15" name="TextBox 14"/>
          <p:cNvSpPr txBox="1"/>
          <p:nvPr/>
        </p:nvSpPr>
        <p:spPr>
          <a:xfrm>
            <a:off x="397247" y="4370997"/>
            <a:ext cx="3830663"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indigestible </a:t>
            </a:r>
          </a:p>
        </p:txBody>
      </p:sp>
      <p:sp>
        <p:nvSpPr>
          <p:cNvPr id="16" name="TextBox 15"/>
          <p:cNvSpPr txBox="1"/>
          <p:nvPr/>
        </p:nvSpPr>
        <p:spPr>
          <a:xfrm>
            <a:off x="5549074" y="4370996"/>
            <a:ext cx="4539915"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Native </a:t>
            </a:r>
          </a:p>
        </p:txBody>
      </p:sp>
      <p:sp>
        <p:nvSpPr>
          <p:cNvPr id="17" name="TextBox 16"/>
          <p:cNvSpPr txBox="1"/>
          <p:nvPr/>
        </p:nvSpPr>
        <p:spPr>
          <a:xfrm>
            <a:off x="397247" y="4937793"/>
            <a:ext cx="239027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famous </a:t>
            </a:r>
          </a:p>
        </p:txBody>
      </p:sp>
      <p:sp>
        <p:nvSpPr>
          <p:cNvPr id="18" name="TextBox 17"/>
          <p:cNvSpPr txBox="1"/>
          <p:nvPr/>
        </p:nvSpPr>
        <p:spPr>
          <a:xfrm>
            <a:off x="5549074" y="4990640"/>
            <a:ext cx="278860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wild </a:t>
            </a:r>
          </a:p>
        </p:txBody>
      </p:sp>
      <p:sp>
        <p:nvSpPr>
          <p:cNvPr id="19" name="TextBox 18"/>
          <p:cNvSpPr txBox="1"/>
          <p:nvPr/>
        </p:nvSpPr>
        <p:spPr>
          <a:xfrm>
            <a:off x="356326" y="5477903"/>
            <a:ext cx="8482874"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 The </a:t>
            </a:r>
            <a:r>
              <a:rPr lang="en-US" sz="3600" b="1" dirty="0">
                <a:latin typeface="Times New Roman" panose="02020603050405020304" pitchFamily="18" charset="0"/>
                <a:cs typeface="Times New Roman" panose="02020603050405020304" pitchFamily="18" charset="0"/>
              </a:rPr>
              <a:t>word  `craft` means – </a:t>
            </a:r>
          </a:p>
        </p:txBody>
      </p:sp>
      <p:sp>
        <p:nvSpPr>
          <p:cNvPr id="20" name="TextBox 19"/>
          <p:cNvSpPr txBox="1"/>
          <p:nvPr/>
        </p:nvSpPr>
        <p:spPr>
          <a:xfrm>
            <a:off x="513347" y="6124234"/>
            <a:ext cx="4084416"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knack </a:t>
            </a:r>
          </a:p>
        </p:txBody>
      </p:sp>
      <p:sp>
        <p:nvSpPr>
          <p:cNvPr id="21" name="TextBox 20"/>
          <p:cNvSpPr txBox="1"/>
          <p:nvPr/>
        </p:nvSpPr>
        <p:spPr>
          <a:xfrm>
            <a:off x="5107915" y="6124234"/>
            <a:ext cx="5662863"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 Property </a:t>
            </a:r>
          </a:p>
        </p:txBody>
      </p:sp>
      <p:sp>
        <p:nvSpPr>
          <p:cNvPr id="22" name="TextBox 21"/>
          <p:cNvSpPr txBox="1"/>
          <p:nvPr/>
        </p:nvSpPr>
        <p:spPr>
          <a:xfrm>
            <a:off x="356326" y="6831613"/>
            <a:ext cx="3652024"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iii. asset </a:t>
            </a:r>
          </a:p>
        </p:txBody>
      </p:sp>
      <p:sp>
        <p:nvSpPr>
          <p:cNvPr id="23" name="TextBox 22"/>
          <p:cNvSpPr txBox="1"/>
          <p:nvPr/>
        </p:nvSpPr>
        <p:spPr>
          <a:xfrm>
            <a:off x="5107915" y="6705076"/>
            <a:ext cx="4276717"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iv. liability </a:t>
            </a:r>
          </a:p>
        </p:txBody>
      </p:sp>
      <p:sp>
        <p:nvSpPr>
          <p:cNvPr id="24" name="TextBox 23"/>
          <p:cNvSpPr txBox="1"/>
          <p:nvPr/>
        </p:nvSpPr>
        <p:spPr>
          <a:xfrm>
            <a:off x="9384632" y="497305"/>
            <a:ext cx="3649443"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iii. conventional </a:t>
            </a:r>
          </a:p>
        </p:txBody>
      </p:sp>
      <p:sp>
        <p:nvSpPr>
          <p:cNvPr id="25" name="TextBox 24"/>
          <p:cNvSpPr txBox="1"/>
          <p:nvPr/>
        </p:nvSpPr>
        <p:spPr>
          <a:xfrm>
            <a:off x="9154473" y="3117136"/>
            <a:ext cx="2562246"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ii. Bengali </a:t>
            </a:r>
          </a:p>
        </p:txBody>
      </p:sp>
      <p:sp>
        <p:nvSpPr>
          <p:cNvPr id="26" name="TextBox 25"/>
          <p:cNvSpPr txBox="1"/>
          <p:nvPr/>
        </p:nvSpPr>
        <p:spPr>
          <a:xfrm>
            <a:off x="8839200" y="4937793"/>
            <a:ext cx="2381573"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ii. Native </a:t>
            </a:r>
          </a:p>
        </p:txBody>
      </p:sp>
      <p:sp>
        <p:nvSpPr>
          <p:cNvPr id="27" name="TextBox 26"/>
          <p:cNvSpPr txBox="1"/>
          <p:nvPr/>
        </p:nvSpPr>
        <p:spPr>
          <a:xfrm>
            <a:off x="8839201" y="6577263"/>
            <a:ext cx="2226590" cy="646331"/>
          </a:xfrm>
          <a:prstGeom prst="rect">
            <a:avLst/>
          </a:prstGeom>
          <a:solidFill>
            <a:schemeClr val="accent2"/>
          </a:solid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a:t>
            </a:r>
            <a:r>
              <a:rPr lang="en-US" sz="3600" b="1" dirty="0">
                <a:latin typeface="Times New Roman" panose="02020603050405020304" pitchFamily="18" charset="0"/>
                <a:cs typeface="Times New Roman" panose="02020603050405020304" pitchFamily="18" charset="0"/>
              </a:rPr>
              <a:t>. knack </a:t>
            </a:r>
          </a:p>
        </p:txBody>
      </p:sp>
    </p:spTree>
    <p:extLst>
      <p:ext uri="{BB962C8B-B14F-4D97-AF65-F5344CB8AC3E}">
        <p14:creationId xmlns:p14="http://schemas.microsoft.com/office/powerpoint/2010/main" val="29364534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500" fill="hold"/>
                                        <p:tgtEl>
                                          <p:spTgt spid="20"/>
                                        </p:tgtEl>
                                        <p:attrNameLst>
                                          <p:attrName>ppt_w</p:attrName>
                                        </p:attrNameLst>
                                      </p:cBhvr>
                                      <p:tavLst>
                                        <p:tav tm="0">
                                          <p:val>
                                            <p:fltVal val="0"/>
                                          </p:val>
                                        </p:tav>
                                        <p:tav tm="100000">
                                          <p:val>
                                            <p:strVal val="#ppt_w"/>
                                          </p:val>
                                        </p:tav>
                                      </p:tavLst>
                                    </p:anim>
                                    <p:anim calcmode="lin" valueType="num">
                                      <p:cBhvr>
                                        <p:cTn id="88" dur="500" fill="hold"/>
                                        <p:tgtEl>
                                          <p:spTgt spid="20"/>
                                        </p:tgtEl>
                                        <p:attrNameLst>
                                          <p:attrName>ppt_h</p:attrName>
                                        </p:attrNameLst>
                                      </p:cBhvr>
                                      <p:tavLst>
                                        <p:tav tm="0">
                                          <p:val>
                                            <p:fltVal val="0"/>
                                          </p:val>
                                        </p:tav>
                                        <p:tav tm="100000">
                                          <p:val>
                                            <p:strVal val="#ppt_h"/>
                                          </p:val>
                                        </p:tav>
                                      </p:tavLst>
                                    </p:anim>
                                    <p:animEffect transition="in" filter="fade">
                                      <p:cBhvr>
                                        <p:cTn id="89" dur="500"/>
                                        <p:tgtEl>
                                          <p:spTgt spid="20"/>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500" fill="hold"/>
                                        <p:tgtEl>
                                          <p:spTgt spid="21"/>
                                        </p:tgtEl>
                                        <p:attrNameLst>
                                          <p:attrName>ppt_w</p:attrName>
                                        </p:attrNameLst>
                                      </p:cBhvr>
                                      <p:tavLst>
                                        <p:tav tm="0">
                                          <p:val>
                                            <p:fltVal val="0"/>
                                          </p:val>
                                        </p:tav>
                                        <p:tav tm="100000">
                                          <p:val>
                                            <p:strVal val="#ppt_w"/>
                                          </p:val>
                                        </p:tav>
                                      </p:tavLst>
                                    </p:anim>
                                    <p:anim calcmode="lin" valueType="num">
                                      <p:cBhvr>
                                        <p:cTn id="93" dur="500" fill="hold"/>
                                        <p:tgtEl>
                                          <p:spTgt spid="21"/>
                                        </p:tgtEl>
                                        <p:attrNameLst>
                                          <p:attrName>ppt_h</p:attrName>
                                        </p:attrNameLst>
                                      </p:cBhvr>
                                      <p:tavLst>
                                        <p:tav tm="0">
                                          <p:val>
                                            <p:fltVal val="0"/>
                                          </p:val>
                                        </p:tav>
                                        <p:tav tm="100000">
                                          <p:val>
                                            <p:strVal val="#ppt_h"/>
                                          </p:val>
                                        </p:tav>
                                      </p:tavLst>
                                    </p:anim>
                                    <p:animEffect transition="in" filter="fade">
                                      <p:cBhvr>
                                        <p:cTn id="94" dur="50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500" fill="hold"/>
                                        <p:tgtEl>
                                          <p:spTgt spid="22"/>
                                        </p:tgtEl>
                                        <p:attrNameLst>
                                          <p:attrName>ppt_w</p:attrName>
                                        </p:attrNameLst>
                                      </p:cBhvr>
                                      <p:tavLst>
                                        <p:tav tm="0">
                                          <p:val>
                                            <p:fltVal val="0"/>
                                          </p:val>
                                        </p:tav>
                                        <p:tav tm="100000">
                                          <p:val>
                                            <p:strVal val="#ppt_w"/>
                                          </p:val>
                                        </p:tav>
                                      </p:tavLst>
                                    </p:anim>
                                    <p:anim calcmode="lin" valueType="num">
                                      <p:cBhvr>
                                        <p:cTn id="98" dur="500" fill="hold"/>
                                        <p:tgtEl>
                                          <p:spTgt spid="22"/>
                                        </p:tgtEl>
                                        <p:attrNameLst>
                                          <p:attrName>ppt_h</p:attrName>
                                        </p:attrNameLst>
                                      </p:cBhvr>
                                      <p:tavLst>
                                        <p:tav tm="0">
                                          <p:val>
                                            <p:fltVal val="0"/>
                                          </p:val>
                                        </p:tav>
                                        <p:tav tm="100000">
                                          <p:val>
                                            <p:strVal val="#ppt_h"/>
                                          </p:val>
                                        </p:tav>
                                      </p:tavLst>
                                    </p:anim>
                                    <p:animEffect transition="in" filter="fade">
                                      <p:cBhvr>
                                        <p:cTn id="99" dur="500"/>
                                        <p:tgtEl>
                                          <p:spTgt spid="22"/>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500" fill="hold"/>
                                        <p:tgtEl>
                                          <p:spTgt spid="23"/>
                                        </p:tgtEl>
                                        <p:attrNameLst>
                                          <p:attrName>ppt_w</p:attrName>
                                        </p:attrNameLst>
                                      </p:cBhvr>
                                      <p:tavLst>
                                        <p:tav tm="0">
                                          <p:val>
                                            <p:fltVal val="0"/>
                                          </p:val>
                                        </p:tav>
                                        <p:tav tm="100000">
                                          <p:val>
                                            <p:strVal val="#ppt_w"/>
                                          </p:val>
                                        </p:tav>
                                      </p:tavLst>
                                    </p:anim>
                                    <p:anim calcmode="lin" valueType="num">
                                      <p:cBhvr>
                                        <p:cTn id="103" dur="500" fill="hold"/>
                                        <p:tgtEl>
                                          <p:spTgt spid="23"/>
                                        </p:tgtEl>
                                        <p:attrNameLst>
                                          <p:attrName>ppt_h</p:attrName>
                                        </p:attrNameLst>
                                      </p:cBhvr>
                                      <p:tavLst>
                                        <p:tav tm="0">
                                          <p:val>
                                            <p:fltVal val="0"/>
                                          </p:val>
                                        </p:tav>
                                        <p:tav tm="100000">
                                          <p:val>
                                            <p:strVal val="#ppt_h"/>
                                          </p:val>
                                        </p:tav>
                                      </p:tavLst>
                                    </p:anim>
                                    <p:animEffect transition="in" filter="fade">
                                      <p:cBhvr>
                                        <p:cTn id="10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5" restart="whenNotActive" fill="hold" evtFilter="cancelBubble" nodeType="interactiveSeq">
                <p:stCondLst>
                  <p:cond evt="onClick" delay="0">
                    <p:tgtEl>
                      <p:spTgt spid="4"/>
                    </p:tgtEl>
                  </p:cond>
                </p:stCondLst>
                <p:endSync evt="end" delay="0">
                  <p:rtn val="all"/>
                </p:endSync>
                <p:childTnLst>
                  <p:par>
                    <p:cTn id="106" fill="hold">
                      <p:stCondLst>
                        <p:cond delay="0"/>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500" fill="hold"/>
                                        <p:tgtEl>
                                          <p:spTgt spid="24"/>
                                        </p:tgtEl>
                                        <p:attrNameLst>
                                          <p:attrName>ppt_w</p:attrName>
                                        </p:attrNameLst>
                                      </p:cBhvr>
                                      <p:tavLst>
                                        <p:tav tm="0">
                                          <p:val>
                                            <p:fltVal val="0"/>
                                          </p:val>
                                        </p:tav>
                                        <p:tav tm="100000">
                                          <p:val>
                                            <p:strVal val="#ppt_w"/>
                                          </p:val>
                                        </p:tav>
                                      </p:tavLst>
                                    </p:anim>
                                    <p:anim calcmode="lin" valueType="num">
                                      <p:cBhvr>
                                        <p:cTn id="111" dur="500" fill="hold"/>
                                        <p:tgtEl>
                                          <p:spTgt spid="24"/>
                                        </p:tgtEl>
                                        <p:attrNameLst>
                                          <p:attrName>ppt_h</p:attrName>
                                        </p:attrNameLst>
                                      </p:cBhvr>
                                      <p:tavLst>
                                        <p:tav tm="0">
                                          <p:val>
                                            <p:fltVal val="0"/>
                                          </p:val>
                                        </p:tav>
                                        <p:tav tm="100000">
                                          <p:val>
                                            <p:strVal val="#ppt_h"/>
                                          </p:val>
                                        </p:tav>
                                      </p:tavLst>
                                    </p:anim>
                                    <p:animEffect transition="in" filter="fade">
                                      <p:cBhvr>
                                        <p:cTn id="112" dur="500"/>
                                        <p:tgtEl>
                                          <p:spTgt spid="24"/>
                                        </p:tgtEl>
                                      </p:cBhvr>
                                    </p:animEffect>
                                  </p:childTnLst>
                                </p:cTn>
                              </p:par>
                            </p:childTnLst>
                          </p:cTn>
                        </p:par>
                      </p:childTnLst>
                    </p:cTn>
                  </p:par>
                </p:childTnLst>
              </p:cTn>
              <p:nextCondLst>
                <p:cond evt="onClick" delay="0">
                  <p:tgtEl>
                    <p:spTgt spid="4"/>
                  </p:tgtEl>
                </p:cond>
              </p:nextCondLst>
            </p:seq>
            <p:seq concurrent="1" nextAc="seek">
              <p:cTn id="113" restart="whenNotActive" fill="hold" evtFilter="cancelBubble" nodeType="interactiveSeq">
                <p:stCondLst>
                  <p:cond evt="onClick" delay="0">
                    <p:tgtEl>
                      <p:spTgt spid="9"/>
                    </p:tgtEl>
                  </p:cond>
                </p:stCondLst>
                <p:endSync evt="end" delay="0">
                  <p:rtn val="all"/>
                </p:endSync>
                <p:childTnLst>
                  <p:par>
                    <p:cTn id="114" fill="hold">
                      <p:stCondLst>
                        <p:cond delay="0"/>
                      </p:stCondLst>
                      <p:childTnLst>
                        <p:par>
                          <p:cTn id="115" fill="hold">
                            <p:stCondLst>
                              <p:cond delay="0"/>
                            </p:stCondLst>
                            <p:childTnLst>
                              <p:par>
                                <p:cTn id="116" presetID="53" presetClass="entr" presetSubtype="16" fill="hold" grpId="0" nodeType="clickEffect">
                                  <p:stCondLst>
                                    <p:cond delay="0"/>
                                  </p:stCondLst>
                                  <p:childTnLst>
                                    <p:set>
                                      <p:cBhvr>
                                        <p:cTn id="117" dur="1" fill="hold">
                                          <p:stCondLst>
                                            <p:cond delay="0"/>
                                          </p:stCondLst>
                                        </p:cTn>
                                        <p:tgtEl>
                                          <p:spTgt spid="25"/>
                                        </p:tgtEl>
                                        <p:attrNameLst>
                                          <p:attrName>style.visibility</p:attrName>
                                        </p:attrNameLst>
                                      </p:cBhvr>
                                      <p:to>
                                        <p:strVal val="visible"/>
                                      </p:to>
                                    </p:set>
                                    <p:anim calcmode="lin" valueType="num">
                                      <p:cBhvr>
                                        <p:cTn id="118" dur="500" fill="hold"/>
                                        <p:tgtEl>
                                          <p:spTgt spid="25"/>
                                        </p:tgtEl>
                                        <p:attrNameLst>
                                          <p:attrName>ppt_w</p:attrName>
                                        </p:attrNameLst>
                                      </p:cBhvr>
                                      <p:tavLst>
                                        <p:tav tm="0">
                                          <p:val>
                                            <p:fltVal val="0"/>
                                          </p:val>
                                        </p:tav>
                                        <p:tav tm="100000">
                                          <p:val>
                                            <p:strVal val="#ppt_w"/>
                                          </p:val>
                                        </p:tav>
                                      </p:tavLst>
                                    </p:anim>
                                    <p:anim calcmode="lin" valueType="num">
                                      <p:cBhvr>
                                        <p:cTn id="119" dur="500" fill="hold"/>
                                        <p:tgtEl>
                                          <p:spTgt spid="25"/>
                                        </p:tgtEl>
                                        <p:attrNameLst>
                                          <p:attrName>ppt_h</p:attrName>
                                        </p:attrNameLst>
                                      </p:cBhvr>
                                      <p:tavLst>
                                        <p:tav tm="0">
                                          <p:val>
                                            <p:fltVal val="0"/>
                                          </p:val>
                                        </p:tav>
                                        <p:tav tm="100000">
                                          <p:val>
                                            <p:strVal val="#ppt_h"/>
                                          </p:val>
                                        </p:tav>
                                      </p:tavLst>
                                    </p:anim>
                                    <p:animEffect transition="in" filter="fade">
                                      <p:cBhvr>
                                        <p:cTn id="120" dur="500"/>
                                        <p:tgtEl>
                                          <p:spTgt spid="25"/>
                                        </p:tgtEl>
                                      </p:cBhvr>
                                    </p:animEffect>
                                  </p:childTnLst>
                                </p:cTn>
                              </p:par>
                            </p:childTnLst>
                          </p:cTn>
                        </p:par>
                      </p:childTnLst>
                    </p:cTn>
                  </p:par>
                </p:childTnLst>
              </p:cTn>
              <p:nextCondLst>
                <p:cond evt="onClick" delay="0">
                  <p:tgtEl>
                    <p:spTgt spid="9"/>
                  </p:tgtEl>
                </p:cond>
              </p:nextCondLst>
            </p:seq>
            <p:seq concurrent="1" nextAc="seek">
              <p:cTn id="121" restart="whenNotActive" fill="hold" evtFilter="cancelBubble" nodeType="interactiveSeq">
                <p:stCondLst>
                  <p:cond evt="onClick" delay="0">
                    <p:tgtEl>
                      <p:spTgt spid="14"/>
                    </p:tgtEl>
                  </p:cond>
                </p:stCondLst>
                <p:endSync evt="end" delay="0">
                  <p:rtn val="all"/>
                </p:endSync>
                <p:childTnLst>
                  <p:par>
                    <p:cTn id="122" fill="hold">
                      <p:stCondLst>
                        <p:cond delay="0"/>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26"/>
                                        </p:tgtEl>
                                        <p:attrNameLst>
                                          <p:attrName>style.visibility</p:attrName>
                                        </p:attrNameLst>
                                      </p:cBhvr>
                                      <p:to>
                                        <p:strVal val="visible"/>
                                      </p:to>
                                    </p:set>
                                    <p:anim calcmode="lin" valueType="num">
                                      <p:cBhvr>
                                        <p:cTn id="126" dur="500" fill="hold"/>
                                        <p:tgtEl>
                                          <p:spTgt spid="26"/>
                                        </p:tgtEl>
                                        <p:attrNameLst>
                                          <p:attrName>ppt_w</p:attrName>
                                        </p:attrNameLst>
                                      </p:cBhvr>
                                      <p:tavLst>
                                        <p:tav tm="0">
                                          <p:val>
                                            <p:fltVal val="0"/>
                                          </p:val>
                                        </p:tav>
                                        <p:tav tm="100000">
                                          <p:val>
                                            <p:strVal val="#ppt_w"/>
                                          </p:val>
                                        </p:tav>
                                      </p:tavLst>
                                    </p:anim>
                                    <p:anim calcmode="lin" valueType="num">
                                      <p:cBhvr>
                                        <p:cTn id="127" dur="500" fill="hold"/>
                                        <p:tgtEl>
                                          <p:spTgt spid="26"/>
                                        </p:tgtEl>
                                        <p:attrNameLst>
                                          <p:attrName>ppt_h</p:attrName>
                                        </p:attrNameLst>
                                      </p:cBhvr>
                                      <p:tavLst>
                                        <p:tav tm="0">
                                          <p:val>
                                            <p:fltVal val="0"/>
                                          </p:val>
                                        </p:tav>
                                        <p:tav tm="100000">
                                          <p:val>
                                            <p:strVal val="#ppt_h"/>
                                          </p:val>
                                        </p:tav>
                                      </p:tavLst>
                                    </p:anim>
                                    <p:animEffect transition="in" filter="fade">
                                      <p:cBhvr>
                                        <p:cTn id="128" dur="500"/>
                                        <p:tgtEl>
                                          <p:spTgt spid="26"/>
                                        </p:tgtEl>
                                      </p:cBhvr>
                                    </p:animEffect>
                                  </p:childTnLst>
                                </p:cTn>
                              </p:par>
                            </p:childTnLst>
                          </p:cTn>
                        </p:par>
                      </p:childTnLst>
                    </p:cTn>
                  </p:par>
                </p:childTnLst>
              </p:cTn>
              <p:nextCondLst>
                <p:cond evt="onClick" delay="0">
                  <p:tgtEl>
                    <p:spTgt spid="14"/>
                  </p:tgtEl>
                </p:cond>
              </p:nextCondLst>
            </p:seq>
            <p:seq concurrent="1" nextAc="seek">
              <p:cTn id="129" restart="whenNotActive" fill="hold" evtFilter="cancelBubble" nodeType="interactiveSeq">
                <p:stCondLst>
                  <p:cond evt="onClick" delay="0">
                    <p:tgtEl>
                      <p:spTgt spid="19"/>
                    </p:tgtEl>
                  </p:cond>
                </p:stCondLst>
                <p:endSync evt="end" delay="0">
                  <p:rtn val="all"/>
                </p:endSync>
                <p:childTnLst>
                  <p:par>
                    <p:cTn id="130" fill="hold">
                      <p:stCondLst>
                        <p:cond delay="0"/>
                      </p:stCondLst>
                      <p:childTnLst>
                        <p:par>
                          <p:cTn id="131" fill="hold">
                            <p:stCondLst>
                              <p:cond delay="0"/>
                            </p:stCondLst>
                            <p:childTnLst>
                              <p:par>
                                <p:cTn id="132" presetID="53" presetClass="entr" presetSubtype="16"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p:cTn id="134" dur="500" fill="hold"/>
                                        <p:tgtEl>
                                          <p:spTgt spid="27"/>
                                        </p:tgtEl>
                                        <p:attrNameLst>
                                          <p:attrName>ppt_w</p:attrName>
                                        </p:attrNameLst>
                                      </p:cBhvr>
                                      <p:tavLst>
                                        <p:tav tm="0">
                                          <p:val>
                                            <p:fltVal val="0"/>
                                          </p:val>
                                        </p:tav>
                                        <p:tav tm="100000">
                                          <p:val>
                                            <p:strVal val="#ppt_w"/>
                                          </p:val>
                                        </p:tav>
                                      </p:tavLst>
                                    </p:anim>
                                    <p:anim calcmode="lin" valueType="num">
                                      <p:cBhvr>
                                        <p:cTn id="135" dur="500" fill="hold"/>
                                        <p:tgtEl>
                                          <p:spTgt spid="27"/>
                                        </p:tgtEl>
                                        <p:attrNameLst>
                                          <p:attrName>ppt_h</p:attrName>
                                        </p:attrNameLst>
                                      </p:cBhvr>
                                      <p:tavLst>
                                        <p:tav tm="0">
                                          <p:val>
                                            <p:fltVal val="0"/>
                                          </p:val>
                                        </p:tav>
                                        <p:tav tm="100000">
                                          <p:val>
                                            <p:strVal val="#ppt_h"/>
                                          </p:val>
                                        </p:tav>
                                      </p:tavLst>
                                    </p:anim>
                                    <p:animEffect transition="in" filter="fade">
                                      <p:cBhvr>
                                        <p:cTn id="136" dur="500"/>
                                        <p:tgtEl>
                                          <p:spTgt spid="27"/>
                                        </p:tgtEl>
                                      </p:cBhvr>
                                    </p:animEffect>
                                  </p:childTnLst>
                                </p:cTn>
                              </p:par>
                            </p:childTnLst>
                          </p:cTn>
                        </p:par>
                      </p:childTnLst>
                    </p:cTn>
                  </p:par>
                </p:childTnLst>
              </p:cTn>
              <p:nextCondLst>
                <p:cond evt="onClick" delay="0">
                  <p:tgtEl>
                    <p:spTgt spid="19"/>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animBg="1"/>
      <p:bldP spid="25" grpId="0" animBg="1"/>
      <p:bldP spid="26"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3561017" cy="1446550"/>
          </a:xfrm>
          <a:prstGeom prst="rect">
            <a:avLst/>
          </a:prstGeom>
          <a:noFill/>
        </p:spPr>
        <p:txBody>
          <a:bodyPr wrap="square" rtlCol="0">
            <a:spAutoFit/>
          </a:bodyPr>
          <a:lstStyle/>
          <a:p>
            <a:r>
              <a:rPr lang="en-US" sz="4400" b="1" u="sng" dirty="0">
                <a:latin typeface="Times New Roman" panose="02020603050405020304" pitchFamily="18" charset="0"/>
                <a:cs typeface="Times New Roman" panose="02020603050405020304" pitchFamily="18" charset="0"/>
              </a:rPr>
              <a:t>2. Answer the following questions from your </a:t>
            </a:r>
            <a:r>
              <a:rPr lang="en-US" sz="4400" b="1" u="sng" dirty="0" smtClean="0">
                <a:latin typeface="Times New Roman" panose="02020603050405020304" pitchFamily="18" charset="0"/>
                <a:cs typeface="Times New Roman" panose="02020603050405020304" pitchFamily="18" charset="0"/>
              </a:rPr>
              <a:t>reading </a:t>
            </a:r>
            <a:r>
              <a:rPr lang="en-US" sz="4400" b="1" u="sng" dirty="0">
                <a:latin typeface="Times New Roman" panose="02020603050405020304" pitchFamily="18" charset="0"/>
                <a:cs typeface="Times New Roman" panose="02020603050405020304" pitchFamily="18" charset="0"/>
              </a:rPr>
              <a:t>of the above text. </a:t>
            </a:r>
            <a:endParaRPr lang="en-US" sz="4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54982" y="1782305"/>
            <a:ext cx="8276095"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a. What do </a:t>
            </a:r>
            <a:r>
              <a:rPr lang="en-US" sz="3600" b="1" dirty="0" smtClean="0">
                <a:latin typeface="Times New Roman" panose="02020603050405020304" pitchFamily="18" charset="0"/>
                <a:cs typeface="Times New Roman" panose="02020603050405020304" pitchFamily="18" charset="0"/>
              </a:rPr>
              <a:t>you mean </a:t>
            </a:r>
            <a:r>
              <a:rPr lang="en-US" sz="3600" b="1" dirty="0">
                <a:latin typeface="Times New Roman" panose="02020603050405020304" pitchFamily="18" charset="0"/>
                <a:cs typeface="Times New Roman" panose="02020603050405020304" pitchFamily="18" charset="0"/>
              </a:rPr>
              <a:t>by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a:t>
            </a:r>
          </a:p>
        </p:txBody>
      </p:sp>
      <p:sp>
        <p:nvSpPr>
          <p:cNvPr id="7" name="TextBox 6"/>
          <p:cNvSpPr txBox="1"/>
          <p:nvPr/>
        </p:nvSpPr>
        <p:spPr>
          <a:xfrm>
            <a:off x="154983" y="2789694"/>
            <a:ext cx="12274658" cy="646331"/>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Ans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means a kind of embroidered quilt</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01477" y="4183648"/>
            <a:ext cx="8679051"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b. Why is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our tradition? </a:t>
            </a:r>
          </a:p>
        </p:txBody>
      </p:sp>
      <p:sp>
        <p:nvSpPr>
          <p:cNvPr id="9" name="TextBox 8"/>
          <p:cNvSpPr txBox="1"/>
          <p:nvPr/>
        </p:nvSpPr>
        <p:spPr>
          <a:xfrm>
            <a:off x="154983" y="5532894"/>
            <a:ext cx="13328542" cy="1200329"/>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Ans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is our tradition because it is a kind of traditional craft and is said </a:t>
            </a:r>
          </a:p>
        </p:txBody>
      </p:sp>
    </p:spTree>
    <p:extLst>
      <p:ext uri="{BB962C8B-B14F-4D97-AF65-F5344CB8AC3E}">
        <p14:creationId xmlns:p14="http://schemas.microsoft.com/office/powerpoint/2010/main" val="30431503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outVertic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1959" y="374587"/>
            <a:ext cx="12088678"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c. Which districts are most popular for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a:t>
            </a:r>
          </a:p>
        </p:txBody>
      </p:sp>
      <p:sp>
        <p:nvSpPr>
          <p:cNvPr id="4" name="TextBox 3"/>
          <p:cNvSpPr txBox="1"/>
          <p:nvPr/>
        </p:nvSpPr>
        <p:spPr>
          <a:xfrm>
            <a:off x="139485" y="1720312"/>
            <a:ext cx="13576515" cy="1200329"/>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Ans</a:t>
            </a:r>
            <a:r>
              <a:rPr lang="en-US" sz="3600" b="1" dirty="0">
                <a:latin typeface="Times New Roman" panose="02020603050405020304" pitchFamily="18" charset="0"/>
                <a:cs typeface="Times New Roman" panose="02020603050405020304" pitchFamily="18" charset="0"/>
              </a:rPr>
              <a:t>: The districts of </a:t>
            </a:r>
            <a:r>
              <a:rPr lang="en-US" sz="3600" b="1" dirty="0" err="1">
                <a:latin typeface="Times New Roman" panose="02020603050405020304" pitchFamily="18" charset="0"/>
                <a:cs typeface="Times New Roman" panose="02020603050405020304" pitchFamily="18" charset="0"/>
              </a:rPr>
              <a:t>Mymensingh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Jamalpur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Rajshahi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Faridpur</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Bogra</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and </a:t>
            </a:r>
            <a:r>
              <a:rPr lang="en-US" sz="3600" b="1" dirty="0" err="1">
                <a:latin typeface="Times New Roman" panose="02020603050405020304" pitchFamily="18" charset="0"/>
                <a:cs typeface="Times New Roman" panose="02020603050405020304" pitchFamily="18" charset="0"/>
              </a:rPr>
              <a:t>Jashore</a:t>
            </a:r>
            <a:r>
              <a:rPr lang="en-US" sz="3600" b="1" dirty="0">
                <a:latin typeface="Times New Roman" panose="02020603050405020304" pitchFamily="18" charset="0"/>
                <a:cs typeface="Times New Roman" panose="02020603050405020304" pitchFamily="18" charset="0"/>
              </a:rPr>
              <a:t> are most popular for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78969" y="3673098"/>
            <a:ext cx="10988299"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d. Why are the quilt now in great demand? </a:t>
            </a:r>
          </a:p>
        </p:txBody>
      </p:sp>
      <p:sp>
        <p:nvSpPr>
          <p:cNvPr id="6" name="TextBox 5"/>
          <p:cNvSpPr txBox="1"/>
          <p:nvPr/>
        </p:nvSpPr>
        <p:spPr>
          <a:xfrm>
            <a:off x="371959" y="5176434"/>
            <a:ext cx="12429641" cy="1200329"/>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Ans</a:t>
            </a:r>
            <a:r>
              <a:rPr lang="en-US" sz="3600" b="1" dirty="0">
                <a:latin typeface="Times New Roman" panose="02020603050405020304" pitchFamily="18" charset="0"/>
                <a:cs typeface="Times New Roman" panose="02020603050405020304" pitchFamily="18" charset="0"/>
              </a:rPr>
              <a:t>: The quilts are now in great demand because of the colorful patterns and  designs embroidered on them. </a:t>
            </a:r>
          </a:p>
        </p:txBody>
      </p:sp>
    </p:spTree>
    <p:extLst>
      <p:ext uri="{BB962C8B-B14F-4D97-AF65-F5344CB8AC3E}">
        <p14:creationId xmlns:p14="http://schemas.microsoft.com/office/powerpoint/2010/main" val="39036314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986" y="464949"/>
            <a:ext cx="13452529" cy="6186309"/>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c. Which districts are most popular for </a:t>
            </a:r>
            <a:r>
              <a:rPr lang="en-US" sz="4400" dirty="0" err="1">
                <a:latin typeface="Times New Roman" panose="02020603050405020304" pitchFamily="18" charset="0"/>
                <a:cs typeface="Times New Roman" panose="02020603050405020304" pitchFamily="18" charset="0"/>
              </a:rPr>
              <a:t>Nakshi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kantha</a:t>
            </a:r>
            <a:r>
              <a:rPr lang="en-US" sz="4400" dirty="0">
                <a:latin typeface="Times New Roman" panose="02020603050405020304" pitchFamily="18" charset="0"/>
                <a:cs typeface="Times New Roman" panose="02020603050405020304" pitchFamily="18" charset="0"/>
              </a:rPr>
              <a:t>? </a:t>
            </a:r>
          </a:p>
          <a:p>
            <a:endParaRPr lang="en-US" sz="4400" dirty="0" smtClean="0">
              <a:latin typeface="Times New Roman" panose="02020603050405020304" pitchFamily="18" charset="0"/>
              <a:cs typeface="Times New Roman" panose="02020603050405020304" pitchFamily="18" charset="0"/>
            </a:endParaRPr>
          </a:p>
          <a:p>
            <a:r>
              <a:rPr lang="en-US" sz="4400"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Ans</a:t>
            </a:r>
            <a:r>
              <a:rPr lang="en-US" sz="4400" dirty="0">
                <a:latin typeface="Times New Roman" panose="02020603050405020304" pitchFamily="18" charset="0"/>
                <a:cs typeface="Times New Roman" panose="02020603050405020304" pitchFamily="18" charset="0"/>
              </a:rPr>
              <a:t>: The districts of </a:t>
            </a:r>
            <a:r>
              <a:rPr lang="en-US" sz="4400" dirty="0" err="1">
                <a:latin typeface="Times New Roman" panose="02020603050405020304" pitchFamily="18" charset="0"/>
                <a:cs typeface="Times New Roman" panose="02020603050405020304" pitchFamily="18" charset="0"/>
              </a:rPr>
              <a:t>Mymensingh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Jamalpur</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Rajshahi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Faridpur</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Bogr</a:t>
            </a:r>
            <a:r>
              <a:rPr lang="en-US" sz="4400" dirty="0">
                <a:latin typeface="Times New Roman" panose="02020603050405020304" pitchFamily="18" charset="0"/>
                <a:cs typeface="Times New Roman" panose="02020603050405020304" pitchFamily="18" charset="0"/>
              </a:rPr>
              <a:t>, and </a:t>
            </a:r>
            <a:r>
              <a:rPr lang="en-US" sz="4400" dirty="0" err="1">
                <a:latin typeface="Times New Roman" panose="02020603050405020304" pitchFamily="18" charset="0"/>
                <a:cs typeface="Times New Roman" panose="02020603050405020304" pitchFamily="18" charset="0"/>
              </a:rPr>
              <a:t>Jashore</a:t>
            </a:r>
            <a:r>
              <a:rPr lang="en-US" sz="4400" dirty="0">
                <a:latin typeface="Times New Roman" panose="02020603050405020304" pitchFamily="18" charset="0"/>
                <a:cs typeface="Times New Roman" panose="02020603050405020304" pitchFamily="18" charset="0"/>
              </a:rPr>
              <a:t> are most popular for </a:t>
            </a:r>
            <a:r>
              <a:rPr lang="en-US" sz="4400" dirty="0" err="1">
                <a:latin typeface="Times New Roman" panose="02020603050405020304" pitchFamily="18" charset="0"/>
                <a:cs typeface="Times New Roman" panose="02020603050405020304" pitchFamily="18" charset="0"/>
              </a:rPr>
              <a:t>Nakshi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kantha</a:t>
            </a:r>
            <a:r>
              <a:rPr lang="en-US" sz="4400" dirty="0">
                <a:latin typeface="Times New Roman" panose="02020603050405020304" pitchFamily="18" charset="0"/>
                <a:cs typeface="Times New Roman" panose="02020603050405020304" pitchFamily="18" charset="0"/>
              </a:rPr>
              <a:t>.</a:t>
            </a:r>
          </a:p>
          <a:p>
            <a:r>
              <a:rPr lang="en-US" sz="4400" dirty="0">
                <a:latin typeface="Times New Roman" panose="02020603050405020304" pitchFamily="18" charset="0"/>
                <a:cs typeface="Times New Roman" panose="02020603050405020304" pitchFamily="18" charset="0"/>
              </a:rPr>
              <a:t>d. Why are the quilt now in great demand? </a:t>
            </a:r>
          </a:p>
          <a:p>
            <a:endParaRPr lang="en-US" sz="4400" dirty="0" smtClean="0">
              <a:latin typeface="Times New Roman" panose="02020603050405020304" pitchFamily="18" charset="0"/>
              <a:cs typeface="Times New Roman" panose="02020603050405020304" pitchFamily="18" charset="0"/>
            </a:endParaRPr>
          </a:p>
          <a:p>
            <a:r>
              <a:rPr lang="en-US" sz="4400" dirty="0" err="1" smtClean="0">
                <a:latin typeface="Times New Roman" panose="02020603050405020304" pitchFamily="18" charset="0"/>
                <a:cs typeface="Times New Roman" panose="02020603050405020304" pitchFamily="18" charset="0"/>
              </a:rPr>
              <a:t>Ans</a:t>
            </a:r>
            <a:r>
              <a:rPr lang="en-US" sz="4400" dirty="0">
                <a:latin typeface="Times New Roman" panose="02020603050405020304" pitchFamily="18" charset="0"/>
                <a:cs typeface="Times New Roman" panose="02020603050405020304" pitchFamily="18" charset="0"/>
              </a:rPr>
              <a:t>: The quilts are now in great demand because of the colorful patterns and  designs embroidered on them. </a:t>
            </a:r>
          </a:p>
        </p:txBody>
      </p:sp>
    </p:spTree>
    <p:extLst>
      <p:ext uri="{BB962C8B-B14F-4D97-AF65-F5344CB8AC3E}">
        <p14:creationId xmlns:p14="http://schemas.microsoft.com/office/powerpoint/2010/main" val="25112692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6131" y="282633"/>
            <a:ext cx="12801600" cy="1200329"/>
          </a:xfrm>
          <a:prstGeom prst="rect">
            <a:avLst/>
          </a:prstGeom>
          <a:noFill/>
        </p:spPr>
        <p:txBody>
          <a:bodyPr wrap="square" rtlCol="0">
            <a:spAutoFit/>
          </a:bodyPr>
          <a:lstStyle/>
          <a:p>
            <a:r>
              <a:rPr lang="en-US" sz="3600" b="1" u="sng" dirty="0">
                <a:latin typeface="Times New Roman" panose="02020603050405020304" pitchFamily="18" charset="0"/>
                <a:cs typeface="Times New Roman" panose="02020603050405020304" pitchFamily="18" charset="0"/>
              </a:rPr>
              <a:t>3. Fill in the gaps with appropriate word from your reading of the above text. </a:t>
            </a:r>
            <a:endParaRPr lang="en-US" sz="3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16131" y="1812175"/>
            <a:ext cx="5469774" cy="646331"/>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a:latin typeface="Times New Roman" panose="02020603050405020304" pitchFamily="18" charset="0"/>
                <a:cs typeface="Times New Roman" panose="02020603050405020304" pitchFamily="18" charset="0"/>
              </a:rPr>
              <a:t> is a kind of</a:t>
            </a:r>
            <a:endParaRPr lang="en-US" sz="3600" b="1" dirty="0"/>
          </a:p>
        </p:txBody>
      </p:sp>
      <p:sp>
        <p:nvSpPr>
          <p:cNvPr id="9" name="TextBox 8"/>
          <p:cNvSpPr txBox="1"/>
          <p:nvPr/>
        </p:nvSpPr>
        <p:spPr>
          <a:xfrm>
            <a:off x="5685905" y="1812174"/>
            <a:ext cx="781397"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(a)</a:t>
            </a:r>
            <a:endParaRPr lang="en-US" sz="3600" b="1" dirty="0"/>
          </a:p>
        </p:txBody>
      </p:sp>
      <p:sp>
        <p:nvSpPr>
          <p:cNvPr id="10" name="TextBox 9"/>
          <p:cNvSpPr txBox="1"/>
          <p:nvPr/>
        </p:nvSpPr>
        <p:spPr>
          <a:xfrm>
            <a:off x="6467302" y="1812174"/>
            <a:ext cx="2842953" cy="646331"/>
          </a:xfrm>
          <a:prstGeom prst="rect">
            <a:avLst/>
          </a:prstGeom>
          <a:solidFill>
            <a:schemeClr val="accent4">
              <a:lumMod val="60000"/>
              <a:lumOff val="40000"/>
            </a:schemeClr>
          </a:solid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embroidered</a:t>
            </a:r>
            <a:endParaRPr lang="en-US" sz="3600" b="1" dirty="0"/>
          </a:p>
        </p:txBody>
      </p:sp>
      <p:sp>
        <p:nvSpPr>
          <p:cNvPr id="11" name="TextBox 10"/>
          <p:cNvSpPr txBox="1"/>
          <p:nvPr/>
        </p:nvSpPr>
        <p:spPr>
          <a:xfrm>
            <a:off x="9160625" y="1812173"/>
            <a:ext cx="4256117"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quilt. The </a:t>
            </a:r>
            <a:r>
              <a:rPr lang="en-US" sz="3600" b="1" dirty="0" smtClean="0">
                <a:latin typeface="Times New Roman" panose="02020603050405020304" pitchFamily="18" charset="0"/>
                <a:cs typeface="Times New Roman" panose="02020603050405020304" pitchFamily="18" charset="0"/>
              </a:rPr>
              <a:t>name </a:t>
            </a:r>
            <a:r>
              <a:rPr lang="en-US" sz="3600" b="1" dirty="0">
                <a:latin typeface="Times New Roman" panose="02020603050405020304" pitchFamily="18" charset="0"/>
                <a:cs typeface="Times New Roman" panose="02020603050405020304" pitchFamily="18" charset="0"/>
              </a:rPr>
              <a:t>was</a:t>
            </a:r>
            <a:endParaRPr lang="en-US" sz="3600" b="1" dirty="0"/>
          </a:p>
        </p:txBody>
      </p:sp>
      <p:sp>
        <p:nvSpPr>
          <p:cNvPr id="12" name="TextBox 11"/>
          <p:cNvSpPr txBox="1"/>
          <p:nvPr/>
        </p:nvSpPr>
        <p:spPr>
          <a:xfrm>
            <a:off x="199506" y="2464549"/>
            <a:ext cx="9094124"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from the </a:t>
            </a:r>
            <a:r>
              <a:rPr lang="en-US" sz="3600" b="1" dirty="0" err="1">
                <a:latin typeface="Times New Roman" panose="02020603050405020304" pitchFamily="18" charset="0"/>
                <a:cs typeface="Times New Roman" panose="02020603050405020304" pitchFamily="18" charset="0"/>
              </a:rPr>
              <a:t>Bengli</a:t>
            </a:r>
            <a:r>
              <a:rPr lang="en-US" sz="3600" b="1" dirty="0">
                <a:latin typeface="Times New Roman" panose="02020603050405020304" pitchFamily="18" charset="0"/>
                <a:cs typeface="Times New Roman" panose="02020603050405020304" pitchFamily="18" charset="0"/>
              </a:rPr>
              <a:t> word,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which means</a:t>
            </a:r>
            <a:endParaRPr lang="en-US" sz="3600" b="1" dirty="0"/>
          </a:p>
        </p:txBody>
      </p:sp>
      <p:sp>
        <p:nvSpPr>
          <p:cNvPr id="13" name="TextBox 12"/>
          <p:cNvSpPr txBox="1"/>
          <p:nvPr/>
        </p:nvSpPr>
        <p:spPr>
          <a:xfrm>
            <a:off x="9293630" y="2458504"/>
            <a:ext cx="831272"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(b) </a:t>
            </a:r>
          </a:p>
        </p:txBody>
      </p:sp>
      <p:sp>
        <p:nvSpPr>
          <p:cNvPr id="15" name="TextBox 14"/>
          <p:cNvSpPr txBox="1"/>
          <p:nvPr/>
        </p:nvSpPr>
        <p:spPr>
          <a:xfrm>
            <a:off x="10141528" y="2452459"/>
            <a:ext cx="1795548" cy="646331"/>
          </a:xfrm>
          <a:prstGeom prst="rect">
            <a:avLst/>
          </a:prstGeom>
          <a:solidFill>
            <a:schemeClr val="accent4">
              <a:lumMod val="60000"/>
              <a:lumOff val="40000"/>
            </a:schemeClr>
          </a:solid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artistic</a:t>
            </a:r>
            <a:endParaRPr lang="en-US" sz="3600" b="1" dirty="0"/>
          </a:p>
        </p:txBody>
      </p:sp>
      <p:sp>
        <p:nvSpPr>
          <p:cNvPr id="16" name="TextBox 15"/>
          <p:cNvSpPr txBox="1"/>
          <p:nvPr/>
        </p:nvSpPr>
        <p:spPr>
          <a:xfrm>
            <a:off x="83127" y="3998982"/>
            <a:ext cx="13716000" cy="120032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to Bangladesh and west Bengal in India</a:t>
            </a:r>
            <a:r>
              <a:rPr lang="en-US" sz="3600" b="1"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The art has been practiced in </a:t>
            </a:r>
            <a:endParaRPr lang="en-US" sz="3600" b="1" dirty="0"/>
          </a:p>
        </p:txBody>
      </p:sp>
      <p:sp>
        <p:nvSpPr>
          <p:cNvPr id="17" name="TextBox 16"/>
          <p:cNvSpPr txBox="1"/>
          <p:nvPr/>
        </p:nvSpPr>
        <p:spPr>
          <a:xfrm>
            <a:off x="99752" y="3263185"/>
            <a:ext cx="2859578"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It is a kind of</a:t>
            </a:r>
            <a:endParaRPr lang="en-US" sz="3600" b="1" dirty="0"/>
          </a:p>
        </p:txBody>
      </p:sp>
      <p:sp>
        <p:nvSpPr>
          <p:cNvPr id="18" name="TextBox 17"/>
          <p:cNvSpPr txBox="1"/>
          <p:nvPr/>
        </p:nvSpPr>
        <p:spPr>
          <a:xfrm>
            <a:off x="2901142" y="3238893"/>
            <a:ext cx="814647"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(c)</a:t>
            </a:r>
            <a:endParaRPr lang="en-US" sz="3600" b="1" dirty="0"/>
          </a:p>
        </p:txBody>
      </p:sp>
      <p:sp>
        <p:nvSpPr>
          <p:cNvPr id="19" name="TextBox 18"/>
          <p:cNvSpPr txBox="1"/>
          <p:nvPr/>
        </p:nvSpPr>
        <p:spPr>
          <a:xfrm>
            <a:off x="3582785" y="3251039"/>
            <a:ext cx="2360815" cy="646331"/>
          </a:xfrm>
          <a:prstGeom prst="rect">
            <a:avLst/>
          </a:prstGeom>
          <a:solidFill>
            <a:schemeClr val="accent4">
              <a:lumMod val="60000"/>
              <a:lumOff val="40000"/>
            </a:schemeClr>
          </a:solid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traditional</a:t>
            </a:r>
            <a:endParaRPr lang="en-US" sz="3600" b="1" dirty="0"/>
          </a:p>
        </p:txBody>
      </p:sp>
      <p:sp>
        <p:nvSpPr>
          <p:cNvPr id="20" name="TextBox 19"/>
          <p:cNvSpPr txBox="1"/>
          <p:nvPr/>
        </p:nvSpPr>
        <p:spPr>
          <a:xfrm>
            <a:off x="5935287" y="3175942"/>
            <a:ext cx="6991003"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craft and is said to be</a:t>
            </a:r>
            <a:endParaRPr lang="en-US" sz="3600" b="1" dirty="0"/>
          </a:p>
        </p:txBody>
      </p:sp>
      <p:sp>
        <p:nvSpPr>
          <p:cNvPr id="21" name="TextBox 20"/>
          <p:cNvSpPr txBox="1"/>
          <p:nvPr/>
        </p:nvSpPr>
        <p:spPr>
          <a:xfrm>
            <a:off x="10241280" y="3175941"/>
            <a:ext cx="798022"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(d)</a:t>
            </a:r>
            <a:endParaRPr lang="en-US" sz="3600" b="1" dirty="0"/>
          </a:p>
        </p:txBody>
      </p:sp>
      <p:sp>
        <p:nvSpPr>
          <p:cNvPr id="22" name="TextBox 21"/>
          <p:cNvSpPr txBox="1"/>
          <p:nvPr/>
        </p:nvSpPr>
        <p:spPr>
          <a:xfrm>
            <a:off x="11039302" y="3175940"/>
            <a:ext cx="2493817" cy="646331"/>
          </a:xfrm>
          <a:prstGeom prst="rect">
            <a:avLst/>
          </a:prstGeom>
          <a:solidFill>
            <a:schemeClr val="accent4">
              <a:lumMod val="60000"/>
              <a:lumOff val="40000"/>
            </a:schemeClr>
          </a:solid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indigenous</a:t>
            </a:r>
            <a:endParaRPr lang="en-US" sz="3600" b="1" dirty="0"/>
          </a:p>
        </p:txBody>
      </p:sp>
      <p:sp>
        <p:nvSpPr>
          <p:cNvPr id="23" name="TextBox 22"/>
          <p:cNvSpPr txBox="1"/>
          <p:nvPr/>
        </p:nvSpPr>
        <p:spPr>
          <a:xfrm>
            <a:off x="623455" y="4550869"/>
            <a:ext cx="1512916"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(e)</a:t>
            </a:r>
            <a:endParaRPr lang="en-US" sz="3600" b="1" dirty="0"/>
          </a:p>
        </p:txBody>
      </p:sp>
      <p:sp>
        <p:nvSpPr>
          <p:cNvPr id="24" name="TextBox 23"/>
          <p:cNvSpPr txBox="1"/>
          <p:nvPr/>
        </p:nvSpPr>
        <p:spPr>
          <a:xfrm>
            <a:off x="1379913" y="4550868"/>
            <a:ext cx="1205345" cy="646331"/>
          </a:xfrm>
          <a:prstGeom prst="rect">
            <a:avLst/>
          </a:prstGeom>
          <a:solidFill>
            <a:schemeClr val="accent4">
              <a:lumMod val="60000"/>
              <a:lumOff val="40000"/>
            </a:schemeClr>
          </a:solidFill>
        </p:spPr>
        <p:txBody>
          <a:bodyPr wrap="square" rtlCol="0">
            <a:spAutoFit/>
          </a:bodyPr>
          <a:lstStyle/>
          <a:p>
            <a:r>
              <a:rPr lang="en-US" sz="3600" b="1" dirty="0">
                <a:latin typeface="Times New Roman" panose="02020603050405020304" pitchFamily="18" charset="0"/>
                <a:cs typeface="Times New Roman" panose="02020603050405020304" pitchFamily="18" charset="0"/>
              </a:rPr>
              <a:t>rural</a:t>
            </a:r>
            <a:endParaRPr lang="en-US" sz="3600" dirty="0"/>
          </a:p>
        </p:txBody>
      </p:sp>
      <p:sp>
        <p:nvSpPr>
          <p:cNvPr id="25" name="TextBox 24"/>
          <p:cNvSpPr txBox="1"/>
          <p:nvPr/>
        </p:nvSpPr>
        <p:spPr>
          <a:xfrm>
            <a:off x="2676698" y="4558634"/>
            <a:ext cx="10856422" cy="958724"/>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Bengal for centuries. The name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kantha</a:t>
            </a:r>
            <a:r>
              <a:rPr lang="en-US" sz="3600" b="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dirty="0"/>
          </a:p>
        </p:txBody>
      </p:sp>
      <p:sp>
        <p:nvSpPr>
          <p:cNvPr id="26" name="TextBox 25"/>
          <p:cNvSpPr txBox="1"/>
          <p:nvPr/>
        </p:nvSpPr>
        <p:spPr>
          <a:xfrm>
            <a:off x="33251" y="5189435"/>
            <a:ext cx="13649498" cy="120032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become popular after the poet </a:t>
            </a:r>
            <a:r>
              <a:rPr lang="en-US" sz="3600" b="1" dirty="0" err="1">
                <a:latin typeface="Times New Roman" panose="02020603050405020304" pitchFamily="18" charset="0"/>
                <a:cs typeface="Times New Roman" panose="02020603050405020304" pitchFamily="18" charset="0"/>
              </a:rPr>
              <a:t>Jasimuddin`s</a:t>
            </a:r>
            <a:r>
              <a:rPr lang="en-US" sz="3600" b="1" dirty="0">
                <a:latin typeface="Times New Roman" panose="02020603050405020304" pitchFamily="18" charset="0"/>
                <a:cs typeface="Times New Roman" panose="02020603050405020304" pitchFamily="18" charset="0"/>
              </a:rPr>
              <a:t>   poem “</a:t>
            </a:r>
            <a:r>
              <a:rPr lang="en-US" sz="3600" b="1" dirty="0" err="1">
                <a:latin typeface="Times New Roman" panose="02020603050405020304" pitchFamily="18" charset="0"/>
                <a:cs typeface="Times New Roman" panose="02020603050405020304" pitchFamily="18" charset="0"/>
              </a:rPr>
              <a:t>Nakshi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kathar</a:t>
            </a:r>
            <a:r>
              <a:rPr lang="en-US" sz="3600" b="1" dirty="0">
                <a:latin typeface="Times New Roman" panose="02020603050405020304" pitchFamily="18" charset="0"/>
                <a:cs typeface="Times New Roman" panose="02020603050405020304" pitchFamily="18" charset="0"/>
              </a:rPr>
              <a:t> math” was published in 1929.</a:t>
            </a:r>
            <a:endParaRPr lang="en-US" sz="3600" b="1" dirty="0"/>
          </a:p>
        </p:txBody>
      </p:sp>
    </p:spTree>
    <p:extLst>
      <p:ext uri="{BB962C8B-B14F-4D97-AF65-F5344CB8AC3E}">
        <p14:creationId xmlns:p14="http://schemas.microsoft.com/office/powerpoint/2010/main" val="12252873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anim calcmode="lin" valueType="num">
                                      <p:cBhvr>
                                        <p:cTn id="63" dur="1000" fill="hold"/>
                                        <p:tgtEl>
                                          <p:spTgt spid="23"/>
                                        </p:tgtEl>
                                        <p:attrNameLst>
                                          <p:attrName>ppt_x</p:attrName>
                                        </p:attrNameLst>
                                      </p:cBhvr>
                                      <p:tavLst>
                                        <p:tav tm="0">
                                          <p:val>
                                            <p:strVal val="#ppt_x"/>
                                          </p:val>
                                        </p:tav>
                                        <p:tav tm="100000">
                                          <p:val>
                                            <p:strVal val="#ppt_x"/>
                                          </p:val>
                                        </p:tav>
                                      </p:tavLst>
                                    </p:anim>
                                    <p:anim calcmode="lin" valueType="num">
                                      <p:cBhvr>
                                        <p:cTn id="64" dur="1000" fill="hold"/>
                                        <p:tgtEl>
                                          <p:spTgt spid="23"/>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1"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p:cTn id="79" dur="500" fill="hold"/>
                                        <p:tgtEl>
                                          <p:spTgt spid="9"/>
                                        </p:tgtEl>
                                        <p:attrNameLst>
                                          <p:attrName>ppt_w</p:attrName>
                                        </p:attrNameLst>
                                      </p:cBhvr>
                                      <p:tavLst>
                                        <p:tav tm="0">
                                          <p:val>
                                            <p:fltVal val="0"/>
                                          </p:val>
                                        </p:tav>
                                        <p:tav tm="100000">
                                          <p:val>
                                            <p:strVal val="#ppt_w"/>
                                          </p:val>
                                        </p:tav>
                                      </p:tavLst>
                                    </p:anim>
                                    <p:anim calcmode="lin" valueType="num">
                                      <p:cBhvr>
                                        <p:cTn id="80" dur="500" fill="hold"/>
                                        <p:tgtEl>
                                          <p:spTgt spid="9"/>
                                        </p:tgtEl>
                                        <p:attrNameLst>
                                          <p:attrName>ppt_h</p:attrName>
                                        </p:attrNameLst>
                                      </p:cBhvr>
                                      <p:tavLst>
                                        <p:tav tm="0">
                                          <p:val>
                                            <p:fltVal val="0"/>
                                          </p:val>
                                        </p:tav>
                                        <p:tav tm="100000">
                                          <p:val>
                                            <p:strVal val="#ppt_h"/>
                                          </p:val>
                                        </p:tav>
                                      </p:tavLst>
                                    </p:anim>
                                    <p:animEffect transition="in" filter="fade">
                                      <p:cBhvr>
                                        <p:cTn id="81" dur="500"/>
                                        <p:tgtEl>
                                          <p:spTgt spid="9"/>
                                        </p:tgtEl>
                                      </p:cBhvr>
                                    </p:animEffect>
                                  </p:childTnLst>
                                </p:cTn>
                              </p:par>
                              <p:par>
                                <p:cTn id="82" presetID="53" presetClass="entr" presetSubtype="16" fill="hold" grpId="1" nodeType="with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childTnLst>
                                </p:cTn>
                              </p:par>
                              <p:par>
                                <p:cTn id="87" presetID="53" presetClass="entr" presetSubtype="16" fill="hold" grpId="1" nodeType="with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p:cTn id="89" dur="500" fill="hold"/>
                                        <p:tgtEl>
                                          <p:spTgt spid="13"/>
                                        </p:tgtEl>
                                        <p:attrNameLst>
                                          <p:attrName>ppt_w</p:attrName>
                                        </p:attrNameLst>
                                      </p:cBhvr>
                                      <p:tavLst>
                                        <p:tav tm="0">
                                          <p:val>
                                            <p:fltVal val="0"/>
                                          </p:val>
                                        </p:tav>
                                        <p:tav tm="100000">
                                          <p:val>
                                            <p:strVal val="#ppt_w"/>
                                          </p:val>
                                        </p:tav>
                                      </p:tavLst>
                                    </p:anim>
                                    <p:anim calcmode="lin" valueType="num">
                                      <p:cBhvr>
                                        <p:cTn id="90" dur="500" fill="hold"/>
                                        <p:tgtEl>
                                          <p:spTgt spid="13"/>
                                        </p:tgtEl>
                                        <p:attrNameLst>
                                          <p:attrName>ppt_h</p:attrName>
                                        </p:attrNameLst>
                                      </p:cBhvr>
                                      <p:tavLst>
                                        <p:tav tm="0">
                                          <p:val>
                                            <p:fltVal val="0"/>
                                          </p:val>
                                        </p:tav>
                                        <p:tav tm="100000">
                                          <p:val>
                                            <p:strVal val="#ppt_h"/>
                                          </p:val>
                                        </p:tav>
                                      </p:tavLst>
                                    </p:anim>
                                    <p:animEffect transition="in" filter="fade">
                                      <p:cBhvr>
                                        <p:cTn id="91" dur="500"/>
                                        <p:tgtEl>
                                          <p:spTgt spid="13"/>
                                        </p:tgtEl>
                                      </p:cBhvr>
                                    </p:animEffect>
                                  </p:childTnLst>
                                </p:cTn>
                              </p:par>
                              <p:par>
                                <p:cTn id="92" presetID="53" presetClass="entr" presetSubtype="16" fill="hold" grpId="1" nodeType="with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p:cTn id="94" dur="500" fill="hold"/>
                                        <p:tgtEl>
                                          <p:spTgt spid="15"/>
                                        </p:tgtEl>
                                        <p:attrNameLst>
                                          <p:attrName>ppt_w</p:attrName>
                                        </p:attrNameLst>
                                      </p:cBhvr>
                                      <p:tavLst>
                                        <p:tav tm="0">
                                          <p:val>
                                            <p:fltVal val="0"/>
                                          </p:val>
                                        </p:tav>
                                        <p:tav tm="100000">
                                          <p:val>
                                            <p:strVal val="#ppt_w"/>
                                          </p:val>
                                        </p:tav>
                                      </p:tavLst>
                                    </p:anim>
                                    <p:anim calcmode="lin" valueType="num">
                                      <p:cBhvr>
                                        <p:cTn id="95" dur="500" fill="hold"/>
                                        <p:tgtEl>
                                          <p:spTgt spid="15"/>
                                        </p:tgtEl>
                                        <p:attrNameLst>
                                          <p:attrName>ppt_h</p:attrName>
                                        </p:attrNameLst>
                                      </p:cBhvr>
                                      <p:tavLst>
                                        <p:tav tm="0">
                                          <p:val>
                                            <p:fltVal val="0"/>
                                          </p:val>
                                        </p:tav>
                                        <p:tav tm="100000">
                                          <p:val>
                                            <p:strVal val="#ppt_h"/>
                                          </p:val>
                                        </p:tav>
                                      </p:tavLst>
                                    </p:anim>
                                    <p:animEffect transition="in" filter="fade">
                                      <p:cBhvr>
                                        <p:cTn id="96" dur="500"/>
                                        <p:tgtEl>
                                          <p:spTgt spid="15"/>
                                        </p:tgtEl>
                                      </p:cBhvr>
                                    </p:animEffect>
                                  </p:childTnLst>
                                </p:cTn>
                              </p:par>
                              <p:par>
                                <p:cTn id="97" presetID="53" presetClass="entr" presetSubtype="16" fill="hold" grpId="1" nodeType="with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500" fill="hold"/>
                                        <p:tgtEl>
                                          <p:spTgt spid="18"/>
                                        </p:tgtEl>
                                        <p:attrNameLst>
                                          <p:attrName>ppt_w</p:attrName>
                                        </p:attrNameLst>
                                      </p:cBhvr>
                                      <p:tavLst>
                                        <p:tav tm="0">
                                          <p:val>
                                            <p:fltVal val="0"/>
                                          </p:val>
                                        </p:tav>
                                        <p:tav tm="100000">
                                          <p:val>
                                            <p:strVal val="#ppt_w"/>
                                          </p:val>
                                        </p:tav>
                                      </p:tavLst>
                                    </p:anim>
                                    <p:anim calcmode="lin" valueType="num">
                                      <p:cBhvr>
                                        <p:cTn id="100" dur="500" fill="hold"/>
                                        <p:tgtEl>
                                          <p:spTgt spid="18"/>
                                        </p:tgtEl>
                                        <p:attrNameLst>
                                          <p:attrName>ppt_h</p:attrName>
                                        </p:attrNameLst>
                                      </p:cBhvr>
                                      <p:tavLst>
                                        <p:tav tm="0">
                                          <p:val>
                                            <p:fltVal val="0"/>
                                          </p:val>
                                        </p:tav>
                                        <p:tav tm="100000">
                                          <p:val>
                                            <p:strVal val="#ppt_h"/>
                                          </p:val>
                                        </p:tav>
                                      </p:tavLst>
                                    </p:anim>
                                    <p:animEffect transition="in" filter="fade">
                                      <p:cBhvr>
                                        <p:cTn id="101" dur="500"/>
                                        <p:tgtEl>
                                          <p:spTgt spid="18"/>
                                        </p:tgtEl>
                                      </p:cBhvr>
                                    </p:animEffect>
                                  </p:childTnLst>
                                </p:cTn>
                              </p:par>
                              <p:par>
                                <p:cTn id="102" presetID="53" presetClass="entr" presetSubtype="16" fill="hold" grpId="1"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p:cTn id="104" dur="500" fill="hold"/>
                                        <p:tgtEl>
                                          <p:spTgt spid="19"/>
                                        </p:tgtEl>
                                        <p:attrNameLst>
                                          <p:attrName>ppt_w</p:attrName>
                                        </p:attrNameLst>
                                      </p:cBhvr>
                                      <p:tavLst>
                                        <p:tav tm="0">
                                          <p:val>
                                            <p:fltVal val="0"/>
                                          </p:val>
                                        </p:tav>
                                        <p:tav tm="100000">
                                          <p:val>
                                            <p:strVal val="#ppt_w"/>
                                          </p:val>
                                        </p:tav>
                                      </p:tavLst>
                                    </p:anim>
                                    <p:anim calcmode="lin" valueType="num">
                                      <p:cBhvr>
                                        <p:cTn id="105" dur="500" fill="hold"/>
                                        <p:tgtEl>
                                          <p:spTgt spid="19"/>
                                        </p:tgtEl>
                                        <p:attrNameLst>
                                          <p:attrName>ppt_h</p:attrName>
                                        </p:attrNameLst>
                                      </p:cBhvr>
                                      <p:tavLst>
                                        <p:tav tm="0">
                                          <p:val>
                                            <p:fltVal val="0"/>
                                          </p:val>
                                        </p:tav>
                                        <p:tav tm="100000">
                                          <p:val>
                                            <p:strVal val="#ppt_h"/>
                                          </p:val>
                                        </p:tav>
                                      </p:tavLst>
                                    </p:anim>
                                    <p:animEffect transition="in" filter="fade">
                                      <p:cBhvr>
                                        <p:cTn id="106" dur="500"/>
                                        <p:tgtEl>
                                          <p:spTgt spid="19"/>
                                        </p:tgtEl>
                                      </p:cBhvr>
                                    </p:animEffect>
                                  </p:childTnLst>
                                </p:cTn>
                              </p:par>
                              <p:par>
                                <p:cTn id="107" presetID="53" presetClass="entr" presetSubtype="16" fill="hold" grpId="1"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500" fill="hold"/>
                                        <p:tgtEl>
                                          <p:spTgt spid="21"/>
                                        </p:tgtEl>
                                        <p:attrNameLst>
                                          <p:attrName>ppt_w</p:attrName>
                                        </p:attrNameLst>
                                      </p:cBhvr>
                                      <p:tavLst>
                                        <p:tav tm="0">
                                          <p:val>
                                            <p:fltVal val="0"/>
                                          </p:val>
                                        </p:tav>
                                        <p:tav tm="100000">
                                          <p:val>
                                            <p:strVal val="#ppt_w"/>
                                          </p:val>
                                        </p:tav>
                                      </p:tavLst>
                                    </p:anim>
                                    <p:anim calcmode="lin" valueType="num">
                                      <p:cBhvr>
                                        <p:cTn id="110" dur="500" fill="hold"/>
                                        <p:tgtEl>
                                          <p:spTgt spid="21"/>
                                        </p:tgtEl>
                                        <p:attrNameLst>
                                          <p:attrName>ppt_h</p:attrName>
                                        </p:attrNameLst>
                                      </p:cBhvr>
                                      <p:tavLst>
                                        <p:tav tm="0">
                                          <p:val>
                                            <p:fltVal val="0"/>
                                          </p:val>
                                        </p:tav>
                                        <p:tav tm="100000">
                                          <p:val>
                                            <p:strVal val="#ppt_h"/>
                                          </p:val>
                                        </p:tav>
                                      </p:tavLst>
                                    </p:anim>
                                    <p:animEffect transition="in" filter="fade">
                                      <p:cBhvr>
                                        <p:cTn id="111" dur="500"/>
                                        <p:tgtEl>
                                          <p:spTgt spid="21"/>
                                        </p:tgtEl>
                                      </p:cBhvr>
                                    </p:animEffect>
                                  </p:childTnLst>
                                </p:cTn>
                              </p:par>
                              <p:par>
                                <p:cTn id="112" presetID="53" presetClass="entr" presetSubtype="16" fill="hold" grpId="1" nodeType="withEffect">
                                  <p:stCondLst>
                                    <p:cond delay="0"/>
                                  </p:stCondLst>
                                  <p:childTnLst>
                                    <p:set>
                                      <p:cBhvr>
                                        <p:cTn id="113" dur="1" fill="hold">
                                          <p:stCondLst>
                                            <p:cond delay="0"/>
                                          </p:stCondLst>
                                        </p:cTn>
                                        <p:tgtEl>
                                          <p:spTgt spid="22"/>
                                        </p:tgtEl>
                                        <p:attrNameLst>
                                          <p:attrName>style.visibility</p:attrName>
                                        </p:attrNameLst>
                                      </p:cBhvr>
                                      <p:to>
                                        <p:strVal val="visible"/>
                                      </p:to>
                                    </p:set>
                                    <p:anim calcmode="lin" valueType="num">
                                      <p:cBhvr>
                                        <p:cTn id="114" dur="500" fill="hold"/>
                                        <p:tgtEl>
                                          <p:spTgt spid="22"/>
                                        </p:tgtEl>
                                        <p:attrNameLst>
                                          <p:attrName>ppt_w</p:attrName>
                                        </p:attrNameLst>
                                      </p:cBhvr>
                                      <p:tavLst>
                                        <p:tav tm="0">
                                          <p:val>
                                            <p:fltVal val="0"/>
                                          </p:val>
                                        </p:tav>
                                        <p:tav tm="100000">
                                          <p:val>
                                            <p:strVal val="#ppt_w"/>
                                          </p:val>
                                        </p:tav>
                                      </p:tavLst>
                                    </p:anim>
                                    <p:anim calcmode="lin" valueType="num">
                                      <p:cBhvr>
                                        <p:cTn id="115" dur="500" fill="hold"/>
                                        <p:tgtEl>
                                          <p:spTgt spid="22"/>
                                        </p:tgtEl>
                                        <p:attrNameLst>
                                          <p:attrName>ppt_h</p:attrName>
                                        </p:attrNameLst>
                                      </p:cBhvr>
                                      <p:tavLst>
                                        <p:tav tm="0">
                                          <p:val>
                                            <p:fltVal val="0"/>
                                          </p:val>
                                        </p:tav>
                                        <p:tav tm="100000">
                                          <p:val>
                                            <p:strVal val="#ppt_h"/>
                                          </p:val>
                                        </p:tav>
                                      </p:tavLst>
                                    </p:anim>
                                    <p:animEffect transition="in" filter="fade">
                                      <p:cBhvr>
                                        <p:cTn id="116" dur="500"/>
                                        <p:tgtEl>
                                          <p:spTgt spid="22"/>
                                        </p:tgtEl>
                                      </p:cBhvr>
                                    </p:animEffect>
                                  </p:childTnLst>
                                </p:cTn>
                              </p:par>
                              <p:par>
                                <p:cTn id="117" presetID="53" presetClass="entr" presetSubtype="16" fill="hold" grpId="1" nodeType="withEffect">
                                  <p:stCondLst>
                                    <p:cond delay="0"/>
                                  </p:stCondLst>
                                  <p:childTnLst>
                                    <p:set>
                                      <p:cBhvr>
                                        <p:cTn id="118" dur="1" fill="hold">
                                          <p:stCondLst>
                                            <p:cond delay="0"/>
                                          </p:stCondLst>
                                        </p:cTn>
                                        <p:tgtEl>
                                          <p:spTgt spid="23"/>
                                        </p:tgtEl>
                                        <p:attrNameLst>
                                          <p:attrName>style.visibility</p:attrName>
                                        </p:attrNameLst>
                                      </p:cBhvr>
                                      <p:to>
                                        <p:strVal val="visible"/>
                                      </p:to>
                                    </p:set>
                                    <p:anim calcmode="lin" valueType="num">
                                      <p:cBhvr>
                                        <p:cTn id="119" dur="500" fill="hold"/>
                                        <p:tgtEl>
                                          <p:spTgt spid="23"/>
                                        </p:tgtEl>
                                        <p:attrNameLst>
                                          <p:attrName>ppt_w</p:attrName>
                                        </p:attrNameLst>
                                      </p:cBhvr>
                                      <p:tavLst>
                                        <p:tav tm="0">
                                          <p:val>
                                            <p:fltVal val="0"/>
                                          </p:val>
                                        </p:tav>
                                        <p:tav tm="100000">
                                          <p:val>
                                            <p:strVal val="#ppt_w"/>
                                          </p:val>
                                        </p:tav>
                                      </p:tavLst>
                                    </p:anim>
                                    <p:anim calcmode="lin" valueType="num">
                                      <p:cBhvr>
                                        <p:cTn id="120" dur="500" fill="hold"/>
                                        <p:tgtEl>
                                          <p:spTgt spid="23"/>
                                        </p:tgtEl>
                                        <p:attrNameLst>
                                          <p:attrName>ppt_h</p:attrName>
                                        </p:attrNameLst>
                                      </p:cBhvr>
                                      <p:tavLst>
                                        <p:tav tm="0">
                                          <p:val>
                                            <p:fltVal val="0"/>
                                          </p:val>
                                        </p:tav>
                                        <p:tav tm="100000">
                                          <p:val>
                                            <p:strVal val="#ppt_h"/>
                                          </p:val>
                                        </p:tav>
                                      </p:tavLst>
                                    </p:anim>
                                    <p:animEffect transition="in" filter="fade">
                                      <p:cBhvr>
                                        <p:cTn id="121" dur="500"/>
                                        <p:tgtEl>
                                          <p:spTgt spid="23"/>
                                        </p:tgtEl>
                                      </p:cBhvr>
                                    </p:animEffect>
                                  </p:childTnLst>
                                </p:cTn>
                              </p:par>
                              <p:par>
                                <p:cTn id="122" presetID="53" presetClass="entr" presetSubtype="16" fill="hold" grpId="1" nodeType="withEffect">
                                  <p:stCondLst>
                                    <p:cond delay="0"/>
                                  </p:stCondLst>
                                  <p:childTnLst>
                                    <p:set>
                                      <p:cBhvr>
                                        <p:cTn id="123" dur="1" fill="hold">
                                          <p:stCondLst>
                                            <p:cond delay="0"/>
                                          </p:stCondLst>
                                        </p:cTn>
                                        <p:tgtEl>
                                          <p:spTgt spid="24"/>
                                        </p:tgtEl>
                                        <p:attrNameLst>
                                          <p:attrName>style.visibility</p:attrName>
                                        </p:attrNameLst>
                                      </p:cBhvr>
                                      <p:to>
                                        <p:strVal val="visible"/>
                                      </p:to>
                                    </p:set>
                                    <p:anim calcmode="lin" valueType="num">
                                      <p:cBhvr>
                                        <p:cTn id="124" dur="500" fill="hold"/>
                                        <p:tgtEl>
                                          <p:spTgt spid="24"/>
                                        </p:tgtEl>
                                        <p:attrNameLst>
                                          <p:attrName>ppt_w</p:attrName>
                                        </p:attrNameLst>
                                      </p:cBhvr>
                                      <p:tavLst>
                                        <p:tav tm="0">
                                          <p:val>
                                            <p:fltVal val="0"/>
                                          </p:val>
                                        </p:tav>
                                        <p:tav tm="100000">
                                          <p:val>
                                            <p:strVal val="#ppt_w"/>
                                          </p:val>
                                        </p:tav>
                                      </p:tavLst>
                                    </p:anim>
                                    <p:anim calcmode="lin" valueType="num">
                                      <p:cBhvr>
                                        <p:cTn id="125" dur="500" fill="hold"/>
                                        <p:tgtEl>
                                          <p:spTgt spid="24"/>
                                        </p:tgtEl>
                                        <p:attrNameLst>
                                          <p:attrName>ppt_h</p:attrName>
                                        </p:attrNameLst>
                                      </p:cBhvr>
                                      <p:tavLst>
                                        <p:tav tm="0">
                                          <p:val>
                                            <p:fltVal val="0"/>
                                          </p:val>
                                        </p:tav>
                                        <p:tav tm="100000">
                                          <p:val>
                                            <p:strVal val="#ppt_h"/>
                                          </p:val>
                                        </p:tav>
                                      </p:tavLst>
                                    </p:anim>
                                    <p:animEffect transition="in" filter="fade">
                                      <p:cBhvr>
                                        <p:cTn id="12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7" restart="whenNotActive" fill="hold" evtFilter="cancelBubble" nodeType="interactiveSeq">
                <p:stCondLst>
                  <p:cond evt="onClick" delay="0">
                    <p:tgtEl>
                      <p:spTgt spid="9"/>
                    </p:tgtEl>
                  </p:cond>
                </p:stCondLst>
                <p:endSync evt="end" delay="0">
                  <p:rtn val="all"/>
                </p:endSync>
                <p:childTnLst>
                  <p:par>
                    <p:cTn id="128" fill="hold">
                      <p:stCondLst>
                        <p:cond delay="0"/>
                      </p:stCondLst>
                      <p:childTnLst>
                        <p:par>
                          <p:cTn id="129" fill="hold">
                            <p:stCondLst>
                              <p:cond delay="0"/>
                            </p:stCondLst>
                            <p:childTnLst>
                              <p:par>
                                <p:cTn id="130" presetID="47" presetClass="entr" presetSubtype="0" fill="hold" grpId="0" nodeType="clickEffect">
                                  <p:stCondLst>
                                    <p:cond delay="0"/>
                                  </p:stCondLst>
                                  <p:childTnLst>
                                    <p:set>
                                      <p:cBhvr>
                                        <p:cTn id="131" dur="1" fill="hold">
                                          <p:stCondLst>
                                            <p:cond delay="0"/>
                                          </p:stCondLst>
                                        </p:cTn>
                                        <p:tgtEl>
                                          <p:spTgt spid="10"/>
                                        </p:tgtEl>
                                        <p:attrNameLst>
                                          <p:attrName>style.visibility</p:attrName>
                                        </p:attrNameLst>
                                      </p:cBhvr>
                                      <p:to>
                                        <p:strVal val="visible"/>
                                      </p:to>
                                    </p:set>
                                    <p:animEffect transition="in" filter="fade">
                                      <p:cBhvr>
                                        <p:cTn id="132" dur="1000"/>
                                        <p:tgtEl>
                                          <p:spTgt spid="10"/>
                                        </p:tgtEl>
                                      </p:cBhvr>
                                    </p:animEffect>
                                    <p:anim calcmode="lin" valueType="num">
                                      <p:cBhvr>
                                        <p:cTn id="133" dur="1000" fill="hold"/>
                                        <p:tgtEl>
                                          <p:spTgt spid="10"/>
                                        </p:tgtEl>
                                        <p:attrNameLst>
                                          <p:attrName>ppt_x</p:attrName>
                                        </p:attrNameLst>
                                      </p:cBhvr>
                                      <p:tavLst>
                                        <p:tav tm="0">
                                          <p:val>
                                            <p:strVal val="#ppt_x"/>
                                          </p:val>
                                        </p:tav>
                                        <p:tav tm="100000">
                                          <p:val>
                                            <p:strVal val="#ppt_x"/>
                                          </p:val>
                                        </p:tav>
                                      </p:tavLst>
                                    </p:anim>
                                    <p:anim calcmode="lin" valueType="num">
                                      <p:cBhvr>
                                        <p:cTn id="1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9"/>
                  </p:tgtEl>
                </p:cond>
              </p:nextCondLst>
            </p:seq>
            <p:seq concurrent="1" nextAc="seek">
              <p:cTn id="135" restart="whenNotActive" fill="hold" evtFilter="cancelBubble" nodeType="interactiveSeq">
                <p:stCondLst>
                  <p:cond evt="onClick" delay="0">
                    <p:tgtEl>
                      <p:spTgt spid="13"/>
                    </p:tgtEl>
                  </p:cond>
                </p:stCondLst>
                <p:endSync evt="end" delay="0">
                  <p:rtn val="all"/>
                </p:endSync>
                <p:childTnLst>
                  <p:par>
                    <p:cTn id="136" fill="hold">
                      <p:stCondLst>
                        <p:cond delay="0"/>
                      </p:stCondLst>
                      <p:childTnLst>
                        <p:par>
                          <p:cTn id="137" fill="hold">
                            <p:stCondLst>
                              <p:cond delay="0"/>
                            </p:stCondLst>
                            <p:childTnLst>
                              <p:par>
                                <p:cTn id="138" presetID="47" presetClass="entr" presetSubtype="0" fill="hold" grpId="0" nodeType="clickEffect">
                                  <p:stCondLst>
                                    <p:cond delay="0"/>
                                  </p:stCondLst>
                                  <p:childTnLst>
                                    <p:set>
                                      <p:cBhvr>
                                        <p:cTn id="139" dur="1" fill="hold">
                                          <p:stCondLst>
                                            <p:cond delay="0"/>
                                          </p:stCondLst>
                                        </p:cTn>
                                        <p:tgtEl>
                                          <p:spTgt spid="15"/>
                                        </p:tgtEl>
                                        <p:attrNameLst>
                                          <p:attrName>style.visibility</p:attrName>
                                        </p:attrNameLst>
                                      </p:cBhvr>
                                      <p:to>
                                        <p:strVal val="visible"/>
                                      </p:to>
                                    </p:set>
                                    <p:animEffect transition="in" filter="fade">
                                      <p:cBhvr>
                                        <p:cTn id="140" dur="1000"/>
                                        <p:tgtEl>
                                          <p:spTgt spid="15"/>
                                        </p:tgtEl>
                                      </p:cBhvr>
                                    </p:animEffect>
                                    <p:anim calcmode="lin" valueType="num">
                                      <p:cBhvr>
                                        <p:cTn id="141" dur="1000" fill="hold"/>
                                        <p:tgtEl>
                                          <p:spTgt spid="15"/>
                                        </p:tgtEl>
                                        <p:attrNameLst>
                                          <p:attrName>ppt_x</p:attrName>
                                        </p:attrNameLst>
                                      </p:cBhvr>
                                      <p:tavLst>
                                        <p:tav tm="0">
                                          <p:val>
                                            <p:strVal val="#ppt_x"/>
                                          </p:val>
                                        </p:tav>
                                        <p:tav tm="100000">
                                          <p:val>
                                            <p:strVal val="#ppt_x"/>
                                          </p:val>
                                        </p:tav>
                                      </p:tavLst>
                                    </p:anim>
                                    <p:anim calcmode="lin" valueType="num">
                                      <p:cBhvr>
                                        <p:cTn id="14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3"/>
                  </p:tgtEl>
                </p:cond>
              </p:nextCondLst>
            </p:seq>
            <p:seq concurrent="1" nextAc="seek">
              <p:cTn id="143" restart="whenNotActive" fill="hold" evtFilter="cancelBubble" nodeType="interactiveSeq">
                <p:stCondLst>
                  <p:cond evt="onClick" delay="0">
                    <p:tgtEl>
                      <p:spTgt spid="18"/>
                    </p:tgtEl>
                  </p:cond>
                </p:stCondLst>
                <p:endSync evt="end" delay="0">
                  <p:rtn val="all"/>
                </p:endSync>
                <p:childTnLst>
                  <p:par>
                    <p:cTn id="144" fill="hold">
                      <p:stCondLst>
                        <p:cond delay="0"/>
                      </p:stCondLst>
                      <p:childTnLst>
                        <p:par>
                          <p:cTn id="145" fill="hold">
                            <p:stCondLst>
                              <p:cond delay="0"/>
                            </p:stCondLst>
                            <p:childTnLst>
                              <p:par>
                                <p:cTn id="146" presetID="47" presetClass="entr" presetSubtype="0" fill="hold" grpId="0" nodeType="clickEffect">
                                  <p:stCondLst>
                                    <p:cond delay="0"/>
                                  </p:stCondLst>
                                  <p:childTnLst>
                                    <p:set>
                                      <p:cBhvr>
                                        <p:cTn id="147" dur="1" fill="hold">
                                          <p:stCondLst>
                                            <p:cond delay="0"/>
                                          </p:stCondLst>
                                        </p:cTn>
                                        <p:tgtEl>
                                          <p:spTgt spid="19"/>
                                        </p:tgtEl>
                                        <p:attrNameLst>
                                          <p:attrName>style.visibility</p:attrName>
                                        </p:attrNameLst>
                                      </p:cBhvr>
                                      <p:to>
                                        <p:strVal val="visible"/>
                                      </p:to>
                                    </p:set>
                                    <p:animEffect transition="in" filter="fade">
                                      <p:cBhvr>
                                        <p:cTn id="148" dur="1000"/>
                                        <p:tgtEl>
                                          <p:spTgt spid="19"/>
                                        </p:tgtEl>
                                      </p:cBhvr>
                                    </p:animEffect>
                                    <p:anim calcmode="lin" valueType="num">
                                      <p:cBhvr>
                                        <p:cTn id="149" dur="1000" fill="hold"/>
                                        <p:tgtEl>
                                          <p:spTgt spid="19"/>
                                        </p:tgtEl>
                                        <p:attrNameLst>
                                          <p:attrName>ppt_x</p:attrName>
                                        </p:attrNameLst>
                                      </p:cBhvr>
                                      <p:tavLst>
                                        <p:tav tm="0">
                                          <p:val>
                                            <p:strVal val="#ppt_x"/>
                                          </p:val>
                                        </p:tav>
                                        <p:tav tm="100000">
                                          <p:val>
                                            <p:strVal val="#ppt_x"/>
                                          </p:val>
                                        </p:tav>
                                      </p:tavLst>
                                    </p:anim>
                                    <p:anim calcmode="lin" valueType="num">
                                      <p:cBhvr>
                                        <p:cTn id="1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8"/>
                  </p:tgtEl>
                </p:cond>
              </p:nextCondLst>
            </p:seq>
            <p:seq concurrent="1" nextAc="seek">
              <p:cTn id="151" restart="whenNotActive" fill="hold" evtFilter="cancelBubble" nodeType="interactiveSeq">
                <p:stCondLst>
                  <p:cond evt="onClick" delay="0">
                    <p:tgtEl>
                      <p:spTgt spid="21"/>
                    </p:tgtEl>
                  </p:cond>
                </p:stCondLst>
                <p:endSync evt="end" delay="0">
                  <p:rtn val="all"/>
                </p:endSync>
                <p:childTnLst>
                  <p:par>
                    <p:cTn id="152" fill="hold">
                      <p:stCondLst>
                        <p:cond delay="0"/>
                      </p:stCondLst>
                      <p:childTnLst>
                        <p:par>
                          <p:cTn id="153" fill="hold">
                            <p:stCondLst>
                              <p:cond delay="0"/>
                            </p:stCondLst>
                            <p:childTnLst>
                              <p:par>
                                <p:cTn id="154" presetID="47" presetClass="entr" presetSubtype="0" fill="hold" grpId="0" nodeType="clickEffect">
                                  <p:stCondLst>
                                    <p:cond delay="0"/>
                                  </p:stCondLst>
                                  <p:childTnLst>
                                    <p:set>
                                      <p:cBhvr>
                                        <p:cTn id="155" dur="1" fill="hold">
                                          <p:stCondLst>
                                            <p:cond delay="0"/>
                                          </p:stCondLst>
                                        </p:cTn>
                                        <p:tgtEl>
                                          <p:spTgt spid="22"/>
                                        </p:tgtEl>
                                        <p:attrNameLst>
                                          <p:attrName>style.visibility</p:attrName>
                                        </p:attrNameLst>
                                      </p:cBhvr>
                                      <p:to>
                                        <p:strVal val="visible"/>
                                      </p:to>
                                    </p:set>
                                    <p:animEffect transition="in" filter="fade">
                                      <p:cBhvr>
                                        <p:cTn id="156" dur="1000"/>
                                        <p:tgtEl>
                                          <p:spTgt spid="22"/>
                                        </p:tgtEl>
                                      </p:cBhvr>
                                    </p:animEffect>
                                    <p:anim calcmode="lin" valueType="num">
                                      <p:cBhvr>
                                        <p:cTn id="157" dur="1000" fill="hold"/>
                                        <p:tgtEl>
                                          <p:spTgt spid="22"/>
                                        </p:tgtEl>
                                        <p:attrNameLst>
                                          <p:attrName>ppt_x</p:attrName>
                                        </p:attrNameLst>
                                      </p:cBhvr>
                                      <p:tavLst>
                                        <p:tav tm="0">
                                          <p:val>
                                            <p:strVal val="#ppt_x"/>
                                          </p:val>
                                        </p:tav>
                                        <p:tav tm="100000">
                                          <p:val>
                                            <p:strVal val="#ppt_x"/>
                                          </p:val>
                                        </p:tav>
                                      </p:tavLst>
                                    </p:anim>
                                    <p:anim calcmode="lin" valueType="num">
                                      <p:cBhvr>
                                        <p:cTn id="15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1"/>
                  </p:tgtEl>
                </p:cond>
              </p:nextCondLst>
            </p:seq>
            <p:seq concurrent="1" nextAc="seek">
              <p:cTn id="159" restart="whenNotActive" fill="hold" evtFilter="cancelBubble" nodeType="interactiveSeq">
                <p:stCondLst>
                  <p:cond evt="onClick" delay="0">
                    <p:tgtEl>
                      <p:spTgt spid="23"/>
                    </p:tgtEl>
                  </p:cond>
                </p:stCondLst>
                <p:endSync evt="end" delay="0">
                  <p:rtn val="all"/>
                </p:endSync>
                <p:childTnLst>
                  <p:par>
                    <p:cTn id="160" fill="hold">
                      <p:stCondLst>
                        <p:cond delay="0"/>
                      </p:stCondLst>
                      <p:childTnLst>
                        <p:par>
                          <p:cTn id="161" fill="hold">
                            <p:stCondLst>
                              <p:cond delay="0"/>
                            </p:stCondLst>
                            <p:childTnLst>
                              <p:par>
                                <p:cTn id="162" presetID="47" presetClass="entr" presetSubtype="0" fill="hold" grpId="0" nodeType="clickEffect">
                                  <p:stCondLst>
                                    <p:cond delay="0"/>
                                  </p:stCondLst>
                                  <p:childTnLst>
                                    <p:set>
                                      <p:cBhvr>
                                        <p:cTn id="163" dur="1" fill="hold">
                                          <p:stCondLst>
                                            <p:cond delay="0"/>
                                          </p:stCondLst>
                                        </p:cTn>
                                        <p:tgtEl>
                                          <p:spTgt spid="24"/>
                                        </p:tgtEl>
                                        <p:attrNameLst>
                                          <p:attrName>style.visibility</p:attrName>
                                        </p:attrNameLst>
                                      </p:cBhvr>
                                      <p:to>
                                        <p:strVal val="visible"/>
                                      </p:to>
                                    </p:set>
                                    <p:animEffect transition="in" filter="fade">
                                      <p:cBhvr>
                                        <p:cTn id="164" dur="1000"/>
                                        <p:tgtEl>
                                          <p:spTgt spid="24"/>
                                        </p:tgtEl>
                                      </p:cBhvr>
                                    </p:animEffect>
                                    <p:anim calcmode="lin" valueType="num">
                                      <p:cBhvr>
                                        <p:cTn id="165" dur="1000" fill="hold"/>
                                        <p:tgtEl>
                                          <p:spTgt spid="24"/>
                                        </p:tgtEl>
                                        <p:attrNameLst>
                                          <p:attrName>ppt_x</p:attrName>
                                        </p:attrNameLst>
                                      </p:cBhvr>
                                      <p:tavLst>
                                        <p:tav tm="0">
                                          <p:val>
                                            <p:strVal val="#ppt_x"/>
                                          </p:val>
                                        </p:tav>
                                        <p:tav tm="100000">
                                          <p:val>
                                            <p:strVal val="#ppt_x"/>
                                          </p:val>
                                        </p:tav>
                                      </p:tavLst>
                                    </p:anim>
                                    <p:anim calcmode="lin" valueType="num">
                                      <p:cBhvr>
                                        <p:cTn id="16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3"/>
                  </p:tgtEl>
                </p:cond>
              </p:nextCondLst>
            </p:seq>
          </p:childTnLst>
        </p:cTn>
      </p:par>
    </p:tnLst>
    <p:bldLst>
      <p:bldP spid="7" grpId="0"/>
      <p:bldP spid="8" grpId="0"/>
      <p:bldP spid="9" grpId="0"/>
      <p:bldP spid="9" grpId="1"/>
      <p:bldP spid="10" grpId="0" animBg="1"/>
      <p:bldP spid="10" grpId="1" animBg="1"/>
      <p:bldP spid="11" grpId="0"/>
      <p:bldP spid="12" grpId="0"/>
      <p:bldP spid="13" grpId="0"/>
      <p:bldP spid="13" grpId="1"/>
      <p:bldP spid="15" grpId="0" animBg="1"/>
      <p:bldP spid="15" grpId="1" animBg="1"/>
      <p:bldP spid="16" grpId="0"/>
      <p:bldP spid="17" grpId="0"/>
      <p:bldP spid="18" grpId="0"/>
      <p:bldP spid="18" grpId="1"/>
      <p:bldP spid="19" grpId="0" animBg="1"/>
      <p:bldP spid="19" grpId="1" animBg="1"/>
      <p:bldP spid="20" grpId="0"/>
      <p:bldP spid="21" grpId="0"/>
      <p:bldP spid="21" grpId="1"/>
      <p:bldP spid="22" grpId="0" animBg="1"/>
      <p:bldP spid="22" grpId="1" animBg="1"/>
      <p:bldP spid="23" grpId="0"/>
      <p:bldP spid="23" grpId="1"/>
      <p:bldP spid="24" grpId="0" animBg="1"/>
      <p:bldP spid="24" grpId="1" animBg="1"/>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268" y="573437"/>
            <a:ext cx="10445857" cy="1015663"/>
          </a:xfrm>
          <a:prstGeom prst="rect">
            <a:avLst/>
          </a:prstGeom>
          <a:noFill/>
        </p:spPr>
        <p:txBody>
          <a:bodyPr wrap="square" rtlCol="0">
            <a:spAutoFit/>
          </a:bodyPr>
          <a:lstStyle/>
          <a:p>
            <a:pPr algn="ctr"/>
            <a:r>
              <a:rPr lang="en-US" sz="6000" b="1" u="sng" dirty="0" smtClean="0">
                <a:latin typeface="Times New Roman" panose="02020603050405020304" pitchFamily="18" charset="0"/>
                <a:cs typeface="Times New Roman" panose="02020603050405020304" pitchFamily="18" charset="0"/>
              </a:rPr>
              <a:t>Home work </a:t>
            </a:r>
            <a:endParaRPr lang="en-US" sz="60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 y="2867186"/>
            <a:ext cx="13716000" cy="830997"/>
          </a:xfrm>
          <a:prstGeom prst="rect">
            <a:avLst/>
          </a:prstGeom>
          <a:noFill/>
        </p:spPr>
        <p:txBody>
          <a:bodyPr wrap="square" rtlCol="0">
            <a:spAutoFit/>
          </a:bodyPr>
          <a:lstStyle/>
          <a:p>
            <a:pPr algn="ctr"/>
            <a:r>
              <a:rPr lang="en-US" sz="4800" b="1" dirty="0" smtClean="0">
                <a:latin typeface="Times New Roman" panose="02020603050405020304" pitchFamily="18" charset="0"/>
                <a:cs typeface="Times New Roman" panose="02020603050405020304" pitchFamily="18" charset="0"/>
              </a:rPr>
              <a:t>Write a paragraph about </a:t>
            </a:r>
            <a:r>
              <a:rPr lang="en-US" sz="4800" b="1" dirty="0" err="1" smtClean="0">
                <a:latin typeface="Times New Roman" panose="02020603050405020304" pitchFamily="18" charset="0"/>
                <a:cs typeface="Times New Roman" panose="02020603050405020304" pitchFamily="18" charset="0"/>
              </a:rPr>
              <a:t>Nakshi</a:t>
            </a:r>
            <a:r>
              <a:rPr lang="en-US" sz="4800" b="1" dirty="0" smtClean="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kantha</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9822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Rectangle 1"/>
          <p:cNvSpPr/>
          <p:nvPr/>
        </p:nvSpPr>
        <p:spPr>
          <a:xfrm>
            <a:off x="0" y="0"/>
            <a:ext cx="13716000" cy="9809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latin typeface="Castellar" panose="020A0402060406010301" pitchFamily="18" charset="0"/>
              </a:rPr>
              <a:t>THANKS TO ALL</a:t>
            </a:r>
            <a:endParaRPr lang="en-US" sz="6000" b="1" dirty="0">
              <a:solidFill>
                <a:schemeClr val="tx1"/>
              </a:solidFill>
              <a:latin typeface="Castellar" panose="020A0402060406010301"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0901"/>
            <a:ext cx="4804756" cy="6791499"/>
          </a:xfrm>
          <a:prstGeom prst="rect">
            <a:avLst/>
          </a:prstGeom>
          <a:solidFill>
            <a:srgbClr val="FFFF00"/>
          </a:solidFill>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756" y="980901"/>
            <a:ext cx="4671753" cy="6791499"/>
          </a:xfrm>
          <a:prstGeom prst="rect">
            <a:avLst/>
          </a:prstGeom>
          <a:solidFill>
            <a:srgbClr val="FFFF00"/>
          </a:solidFill>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509" y="980901"/>
            <a:ext cx="4239491" cy="6791499"/>
          </a:xfrm>
          <a:prstGeom prst="rect">
            <a:avLst/>
          </a:prstGeom>
          <a:solidFill>
            <a:srgbClr val="FFFF00"/>
          </a:solidFill>
        </p:spPr>
      </p:pic>
    </p:spTree>
    <p:extLst>
      <p:ext uri="{BB962C8B-B14F-4D97-AF65-F5344CB8AC3E}">
        <p14:creationId xmlns:p14="http://schemas.microsoft.com/office/powerpoint/2010/main" val="1967747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8358" y="144379"/>
            <a:ext cx="12528884" cy="7237366"/>
          </a:xfrm>
          <a:prstGeom prst="rect">
            <a:avLst/>
          </a:prstGeom>
          <a:noFill/>
        </p:spPr>
        <p:txBody>
          <a:bodyPr wrap="square" rtlCol="0">
            <a:spAutoFit/>
          </a:bodyPr>
          <a:lstStyle/>
          <a:p>
            <a:pPr algn="ctr"/>
            <a:r>
              <a:rPr lang="bn-BD" sz="6000" b="1" u="sng" dirty="0" smtClean="0">
                <a:latin typeface="Times New Roman" pitchFamily="18" charset="0"/>
              </a:rPr>
              <a:t>Teacher Identification </a:t>
            </a:r>
            <a:r>
              <a:rPr lang="en-US" sz="6000" b="1" u="sng" dirty="0" smtClean="0">
                <a:latin typeface="Times New Roman" pitchFamily="18" charset="0"/>
                <a:cs typeface="Times New Roman" panose="02020603050405020304" pitchFamily="18" charset="0"/>
              </a:rPr>
              <a:t> </a:t>
            </a:r>
          </a:p>
          <a:p>
            <a:r>
              <a:rPr lang="bn-BD" sz="4800" b="1" dirty="0" smtClean="0">
                <a:latin typeface="Times New Roman" pitchFamily="18" charset="0"/>
              </a:rPr>
              <a:t>MD. Aowalul Islam </a:t>
            </a:r>
          </a:p>
          <a:p>
            <a:r>
              <a:rPr lang="bn-BD" sz="4800" b="1" dirty="0" smtClean="0">
                <a:latin typeface="Times New Roman" pitchFamily="18" charset="0"/>
              </a:rPr>
              <a:t>Assistant Teacher </a:t>
            </a:r>
          </a:p>
          <a:p>
            <a:r>
              <a:rPr lang="bn-BD" sz="4800" b="1" dirty="0" smtClean="0">
                <a:latin typeface="Times New Roman" pitchFamily="18" charset="0"/>
              </a:rPr>
              <a:t>Panchurchak High School </a:t>
            </a:r>
          </a:p>
          <a:p>
            <a:r>
              <a:rPr lang="bn-BD" sz="4800" b="1" dirty="0" smtClean="0">
                <a:latin typeface="Times New Roman" pitchFamily="18" charset="0"/>
              </a:rPr>
              <a:t>Joypurhat Sadar. </a:t>
            </a:r>
          </a:p>
          <a:p>
            <a:r>
              <a:rPr lang="bn-BD" sz="4800" b="1" dirty="0" smtClean="0">
                <a:latin typeface="Times New Roman" pitchFamily="18" charset="0"/>
              </a:rPr>
              <a:t>Email: aowalulislam@gmail.com</a:t>
            </a:r>
            <a:endParaRPr lang="en-US" sz="4800" dirty="0" smtClean="0">
              <a:latin typeface="Times New Roman" panose="02020603050405020304" pitchFamily="18" charset="0"/>
              <a:cs typeface="Times New Roman" panose="02020603050405020304" pitchFamily="18" charset="0"/>
            </a:endParaRPr>
          </a:p>
          <a:p>
            <a:endParaRPr lang="en-US" sz="4800" b="1" dirty="0" smtClean="0">
              <a:latin typeface="Times New Roman" panose="02020603050405020304" pitchFamily="18" charset="0"/>
              <a:cs typeface="Times New Roman" panose="02020603050405020304" pitchFamily="18" charset="0"/>
            </a:endParaRPr>
          </a:p>
          <a:p>
            <a:r>
              <a:rPr lang="en-US" sz="4800" b="1" dirty="0" smtClean="0">
                <a:latin typeface="Times New Roman" panose="02020603050405020304" pitchFamily="18" charset="0"/>
                <a:cs typeface="Times New Roman" panose="02020603050405020304" pitchFamily="18" charset="0"/>
              </a:rPr>
              <a:t>English for today </a:t>
            </a:r>
          </a:p>
          <a:p>
            <a:r>
              <a:rPr lang="en-US" sz="4800" b="1" dirty="0" smtClean="0">
                <a:latin typeface="Times New Roman" panose="02020603050405020304" pitchFamily="18" charset="0"/>
                <a:cs typeface="Times New Roman" panose="02020603050405020304" pitchFamily="18" charset="0"/>
              </a:rPr>
              <a:t>Class – Eight </a:t>
            </a:r>
          </a:p>
          <a:p>
            <a:endParaRPr lang="en-US" dirty="0"/>
          </a:p>
        </p:txBody>
      </p:sp>
    </p:spTree>
    <p:extLst>
      <p:ext uri="{BB962C8B-B14F-4D97-AF65-F5344CB8AC3E}">
        <p14:creationId xmlns:p14="http://schemas.microsoft.com/office/powerpoint/2010/main" val="38628773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242" y="329339"/>
            <a:ext cx="4042229" cy="4680857"/>
          </a:xfrm>
          <a:prstGeom prst="rect">
            <a:avLst/>
          </a:prstGeom>
          <a:ln w="228600" cap="sq" cmpd="thickThin">
            <a:solidFill>
              <a:srgbClr val="FFFF00"/>
            </a:solidFill>
            <a:prstDash val="solid"/>
            <a:miter lim="800000"/>
          </a:ln>
          <a:effectLst>
            <a:innerShdw blurRad="76200">
              <a:srgbClr val="000000"/>
            </a:innerShdw>
          </a:effectLst>
        </p:spPr>
      </p:pic>
      <p:sp>
        <p:nvSpPr>
          <p:cNvPr id="3" name="Right Arrow 2"/>
          <p:cNvSpPr/>
          <p:nvPr/>
        </p:nvSpPr>
        <p:spPr>
          <a:xfrm>
            <a:off x="3347634" y="1363851"/>
            <a:ext cx="5098942" cy="3936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Do you know him?</a:t>
            </a:r>
          </a:p>
        </p:txBody>
      </p:sp>
      <p:sp>
        <p:nvSpPr>
          <p:cNvPr id="4" name="TextBox 3"/>
          <p:cNvSpPr txBox="1"/>
          <p:nvPr/>
        </p:nvSpPr>
        <p:spPr>
          <a:xfrm>
            <a:off x="7817541" y="5594888"/>
            <a:ext cx="5727977" cy="707886"/>
          </a:xfrm>
          <a:prstGeom prst="rect">
            <a:avLst/>
          </a:prstGeom>
          <a:noFill/>
        </p:spPr>
        <p:txBody>
          <a:bodyPr wrap="square" rtlCol="0">
            <a:spAutoFit/>
          </a:bodyPr>
          <a:lstStyle/>
          <a:p>
            <a:r>
              <a:rPr lang="en-US" sz="4000" b="1" dirty="0" err="1">
                <a:latin typeface="Times New Roman" panose="02020603050405020304" pitchFamily="18" charset="0"/>
                <a:cs typeface="Times New Roman" panose="02020603050405020304" pitchFamily="18" charset="0"/>
              </a:rPr>
              <a:t>Jasimuddin</a:t>
            </a:r>
            <a:r>
              <a:rPr lang="en-US" sz="4000" b="1" dirty="0">
                <a:latin typeface="Times New Roman" panose="02020603050405020304" pitchFamily="18" charset="0"/>
                <a:cs typeface="Times New Roman" panose="02020603050405020304" pitchFamily="18" charset="0"/>
              </a:rPr>
              <a:t> (1903-1976</a:t>
            </a:r>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2080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4820" y="176464"/>
            <a:ext cx="11598442" cy="1015663"/>
          </a:xfrm>
          <a:prstGeom prst="rect">
            <a:avLst/>
          </a:prstGeom>
          <a:no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Look at the pictures</a:t>
            </a:r>
            <a:endParaRPr lang="en-US" sz="6000" b="1" dirty="0">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1497556" y="1200627"/>
            <a:ext cx="10474615" cy="4997745"/>
            <a:chOff x="1497556" y="1192127"/>
            <a:chExt cx="10474615" cy="4997745"/>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5094" y="1192127"/>
              <a:ext cx="4697077" cy="2349007"/>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6933"/>
            <a:stretch/>
          </p:blipFill>
          <p:spPr>
            <a:xfrm>
              <a:off x="1497556" y="3955165"/>
              <a:ext cx="4270913" cy="2234707"/>
            </a:xfrm>
            <a:prstGeom prst="rect">
              <a:avLst/>
            </a:prstGeom>
          </p:spPr>
        </p:pic>
      </p:grpSp>
      <p:grpSp>
        <p:nvGrpSpPr>
          <p:cNvPr id="9" name="Group 8"/>
          <p:cNvGrpSpPr/>
          <p:nvPr/>
        </p:nvGrpSpPr>
        <p:grpSpPr>
          <a:xfrm>
            <a:off x="1497556" y="1353631"/>
            <a:ext cx="10496298" cy="4741629"/>
            <a:chOff x="1074820" y="1279015"/>
            <a:chExt cx="10496298" cy="4741629"/>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820" y="1279015"/>
              <a:ext cx="4270913" cy="2440030"/>
            </a:xfrm>
            <a:prstGeom prst="rect">
              <a:avLst/>
            </a:prstGeom>
          </p:spPr>
        </p:pic>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t="17353" b="16776"/>
            <a:stretch/>
          </p:blipFill>
          <p:spPr>
            <a:xfrm>
              <a:off x="6874041" y="3774749"/>
              <a:ext cx="4697077" cy="2245895"/>
            </a:xfrm>
            <a:prstGeom prst="rect">
              <a:avLst/>
            </a:prstGeom>
          </p:spPr>
        </p:pic>
      </p:grpSp>
      <p:sp>
        <p:nvSpPr>
          <p:cNvPr id="10" name="TextBox 9"/>
          <p:cNvSpPr txBox="1"/>
          <p:nvPr/>
        </p:nvSpPr>
        <p:spPr>
          <a:xfrm>
            <a:off x="1205877" y="6198372"/>
            <a:ext cx="10924673" cy="769441"/>
          </a:xfrm>
          <a:prstGeom prst="rect">
            <a:avLst/>
          </a:prstGeom>
          <a:noFill/>
        </p:spPr>
        <p:txBody>
          <a:bodyPr wrap="square" rtlCol="0">
            <a:spAutoFit/>
          </a:bodyPr>
          <a:lstStyle/>
          <a:p>
            <a:pPr algn="ctr"/>
            <a:r>
              <a:rPr lang="en-US" sz="4400" b="1" dirty="0" smtClean="0">
                <a:latin typeface="Times New Roman" panose="02020603050405020304" pitchFamily="18" charset="0"/>
                <a:cs typeface="Times New Roman" panose="02020603050405020304" pitchFamily="18" charset="0"/>
              </a:rPr>
              <a:t>Can you tell about the pictures ?</a:t>
            </a:r>
          </a:p>
        </p:txBody>
      </p:sp>
      <p:sp>
        <p:nvSpPr>
          <p:cNvPr id="5" name="TextBox 4"/>
          <p:cNvSpPr txBox="1"/>
          <p:nvPr/>
        </p:nvSpPr>
        <p:spPr>
          <a:xfrm>
            <a:off x="2615406" y="6967813"/>
            <a:ext cx="8105614" cy="707886"/>
          </a:xfrm>
          <a:prstGeom prst="rect">
            <a:avLst/>
          </a:prstGeom>
          <a:noFill/>
        </p:spPr>
        <p:txBody>
          <a:bodyPr wrap="square" rtlCol="0">
            <a:spAutoFit/>
          </a:bodyPr>
          <a:lstStyle/>
          <a:p>
            <a:pPr algn="ctr"/>
            <a:r>
              <a:rPr lang="en-US" sz="4000" b="1" dirty="0" err="1" smtClean="0">
                <a:latin typeface="Times New Roman" panose="02020603050405020304" pitchFamily="18" charset="0"/>
                <a:cs typeface="Times New Roman" panose="02020603050405020304" pitchFamily="18" charset="0"/>
              </a:rPr>
              <a:t>Nakshi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kantha</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4817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9811" y="465221"/>
            <a:ext cx="12416589" cy="1015663"/>
          </a:xfrm>
          <a:prstGeom prst="rect">
            <a:avLst/>
          </a:prstGeom>
          <a:no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Our Today’s lesson is--</a:t>
            </a:r>
          </a:p>
        </p:txBody>
      </p:sp>
      <p:sp>
        <p:nvSpPr>
          <p:cNvPr id="3" name="TextBox 2"/>
          <p:cNvSpPr txBox="1"/>
          <p:nvPr/>
        </p:nvSpPr>
        <p:spPr>
          <a:xfrm>
            <a:off x="2951747" y="2149642"/>
            <a:ext cx="7988969" cy="2123658"/>
          </a:xfrm>
          <a:prstGeom prst="rect">
            <a:avLst/>
          </a:prstGeom>
          <a:noFill/>
        </p:spPr>
        <p:txBody>
          <a:bodyPr wrap="square" rtlCol="0">
            <a:spAutoFit/>
          </a:bodyPr>
          <a:lstStyle/>
          <a:p>
            <a:pPr algn="ctr"/>
            <a:r>
              <a:rPr lang="en-US" sz="6600" b="1" dirty="0" err="1" smtClean="0">
                <a:latin typeface="Times New Roman" panose="02020603050405020304" pitchFamily="18" charset="0"/>
                <a:cs typeface="Times New Roman" panose="02020603050405020304" pitchFamily="18" charset="0"/>
              </a:rPr>
              <a:t>Nakshi</a:t>
            </a:r>
            <a:r>
              <a:rPr lang="en-US" sz="6600" b="1" dirty="0" smtClean="0">
                <a:latin typeface="Times New Roman" panose="02020603050405020304" pitchFamily="18" charset="0"/>
                <a:cs typeface="Times New Roman" panose="02020603050405020304" pitchFamily="18" charset="0"/>
              </a:rPr>
              <a:t> </a:t>
            </a:r>
            <a:r>
              <a:rPr lang="en-US" sz="6600" b="1" dirty="0" err="1" smtClean="0">
                <a:latin typeface="Times New Roman" panose="02020603050405020304" pitchFamily="18" charset="0"/>
                <a:cs typeface="Times New Roman" panose="02020603050405020304" pitchFamily="18" charset="0"/>
              </a:rPr>
              <a:t>katha</a:t>
            </a:r>
            <a:r>
              <a:rPr lang="en-US" sz="6600" b="1" dirty="0" smtClean="0">
                <a:latin typeface="Times New Roman" panose="02020603050405020304" pitchFamily="18" charset="0"/>
                <a:cs typeface="Times New Roman" panose="02020603050405020304" pitchFamily="18" charset="0"/>
              </a:rPr>
              <a:t> </a:t>
            </a:r>
          </a:p>
          <a:p>
            <a:pPr algn="ctr"/>
            <a:r>
              <a:rPr lang="en-US" sz="6600" b="1" dirty="0" smtClean="0">
                <a:latin typeface="Book Antiqua" pitchFamily="18" charset="0"/>
              </a:rPr>
              <a:t>Unit-1, Lesson-2</a:t>
            </a:r>
          </a:p>
        </p:txBody>
      </p:sp>
    </p:spTree>
    <p:extLst>
      <p:ext uri="{BB962C8B-B14F-4D97-AF65-F5344CB8AC3E}">
        <p14:creationId xmlns:p14="http://schemas.microsoft.com/office/powerpoint/2010/main" val="13445561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1958" y="513347"/>
            <a:ext cx="7571874" cy="1015663"/>
          </a:xfrm>
          <a:prstGeom prst="rect">
            <a:avLst/>
          </a:prstGeom>
          <a:noFill/>
        </p:spPr>
        <p:txBody>
          <a:bodyPr wrap="square" rtlCol="0">
            <a:spAutoFit/>
          </a:bodyPr>
          <a:lstStyle/>
          <a:p>
            <a:r>
              <a:rPr lang="en-US" sz="6000" b="1" u="sng" dirty="0" smtClean="0">
                <a:latin typeface="Times New Roman" panose="02020603050405020304" pitchFamily="18" charset="0"/>
                <a:cs typeface="Times New Roman" panose="02020603050405020304" pitchFamily="18" charset="0"/>
              </a:rPr>
              <a:t>Learning Outcomes</a:t>
            </a:r>
          </a:p>
        </p:txBody>
      </p:sp>
      <p:sp>
        <p:nvSpPr>
          <p:cNvPr id="3" name="TextBox 2"/>
          <p:cNvSpPr txBox="1"/>
          <p:nvPr/>
        </p:nvSpPr>
        <p:spPr>
          <a:xfrm>
            <a:off x="1058779" y="2277979"/>
            <a:ext cx="12127832" cy="5144485"/>
          </a:xfrm>
          <a:prstGeom prst="rect">
            <a:avLst/>
          </a:prstGeom>
          <a:noFill/>
        </p:spPr>
        <p:txBody>
          <a:bodyPr wrap="square" rtlCol="0">
            <a:spAutoFit/>
          </a:bodyPr>
          <a:lstStyle/>
          <a:p>
            <a:r>
              <a:rPr lang="en-US" sz="4400" b="1" dirty="0" smtClean="0">
                <a:solidFill>
                  <a:schemeClr val="bg2">
                    <a:lumMod val="10000"/>
                  </a:schemeClr>
                </a:solidFill>
                <a:latin typeface="Times New Roman" pitchFamily="18" charset="0"/>
                <a:cs typeface="Times New Roman" pitchFamily="18" charset="0"/>
              </a:rPr>
              <a:t>By the end of the lesson, learners  will be  able to…</a:t>
            </a:r>
          </a:p>
          <a:p>
            <a:r>
              <a:rPr lang="en-US" sz="4400" b="1" dirty="0" smtClean="0">
                <a:solidFill>
                  <a:schemeClr val="bg2">
                    <a:lumMod val="10000"/>
                  </a:schemeClr>
                </a:solidFill>
                <a:latin typeface="Times New Roman" pitchFamily="18" charset="0"/>
                <a:cs typeface="Times New Roman" pitchFamily="18" charset="0"/>
              </a:rPr>
              <a:t>►tell new word meaning and read and understand text .</a:t>
            </a:r>
          </a:p>
          <a:p>
            <a:pPr marL="457200" indent="-457200">
              <a:buFont typeface="Wingdings" pitchFamily="2" charset="2"/>
              <a:buChar char="Ø"/>
            </a:pPr>
            <a:r>
              <a:rPr lang="en-US" sz="4400" b="1" dirty="0" smtClean="0">
                <a:solidFill>
                  <a:schemeClr val="bg2">
                    <a:lumMod val="10000"/>
                  </a:schemeClr>
                </a:solidFill>
                <a:latin typeface="Times New Roman" pitchFamily="18" charset="0"/>
                <a:cs typeface="Times New Roman" pitchFamily="18" charset="0"/>
              </a:rPr>
              <a:t>ask and answer questions</a:t>
            </a:r>
          </a:p>
          <a:p>
            <a:pPr marL="457200" indent="-457200">
              <a:buFont typeface="Wingdings" pitchFamily="2" charset="2"/>
              <a:buChar char="Ø"/>
            </a:pPr>
            <a:r>
              <a:rPr lang="en-US" sz="4400" b="1" dirty="0" smtClean="0">
                <a:solidFill>
                  <a:schemeClr val="bg2">
                    <a:lumMod val="10000"/>
                  </a:schemeClr>
                </a:solidFill>
                <a:latin typeface="Times New Roman" pitchFamily="18" charset="0"/>
                <a:cs typeface="Times New Roman" pitchFamily="18" charset="0"/>
              </a:rPr>
              <a:t>fill in the gaps</a:t>
            </a:r>
          </a:p>
          <a:p>
            <a:pPr marL="457200" indent="-457200">
              <a:buFont typeface="Wingdings" pitchFamily="2" charset="2"/>
              <a:buChar char="Ø"/>
            </a:pPr>
            <a:r>
              <a:rPr lang="en-US" sz="4400" b="1" dirty="0" smtClean="0">
                <a:solidFill>
                  <a:schemeClr val="bg2">
                    <a:lumMod val="10000"/>
                  </a:schemeClr>
                </a:solidFill>
                <a:latin typeface="Times New Roman" pitchFamily="18" charset="0"/>
                <a:cs typeface="Times New Roman" pitchFamily="18" charset="0"/>
              </a:rPr>
              <a:t>write a paragraph</a:t>
            </a:r>
          </a:p>
          <a:p>
            <a:endParaRPr lang="en-US" dirty="0"/>
          </a:p>
        </p:txBody>
      </p:sp>
    </p:spTree>
    <p:extLst>
      <p:ext uri="{BB962C8B-B14F-4D97-AF65-F5344CB8AC3E}">
        <p14:creationId xmlns:p14="http://schemas.microsoft.com/office/powerpoint/2010/main" val="39657767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98" y="139484"/>
            <a:ext cx="13716000" cy="923330"/>
          </a:xfrm>
          <a:prstGeom prst="rect">
            <a:avLst/>
          </a:prstGeom>
          <a:noFill/>
        </p:spPr>
        <p:txBody>
          <a:bodyPr wrap="square" rtlCol="0">
            <a:spAutoFit/>
          </a:bodyPr>
          <a:lstStyle/>
          <a:p>
            <a:r>
              <a:rPr lang="en-US" sz="5400" b="1" u="sng" dirty="0" smtClean="0">
                <a:latin typeface="Times New Roman" panose="02020603050405020304" pitchFamily="18" charset="0"/>
                <a:cs typeface="Times New Roman" panose="02020603050405020304" pitchFamily="18" charset="0"/>
              </a:rPr>
              <a:t>We learned the meaning  of some new word</a:t>
            </a:r>
            <a:endParaRPr lang="en-US" sz="5400" b="1" u="sng"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99760737"/>
              </p:ext>
            </p:extLst>
          </p:nvPr>
        </p:nvGraphicFramePr>
        <p:xfrm>
          <a:off x="15498" y="1062814"/>
          <a:ext cx="13716000" cy="6709590"/>
        </p:xfrm>
        <a:graphic>
          <a:graphicData uri="http://schemas.openxmlformats.org/drawingml/2006/table">
            <a:tbl>
              <a:tblPr firstRow="1" bandRow="1">
                <a:tableStyleId>{5C22544A-7EE6-4342-B048-85BDC9FD1C3A}</a:tableStyleId>
              </a:tblPr>
              <a:tblGrid>
                <a:gridCol w="6324019"/>
                <a:gridCol w="7391981"/>
              </a:tblGrid>
              <a:tr h="745510">
                <a:tc>
                  <a:txBody>
                    <a:bodyPr/>
                    <a:lstStyle/>
                    <a:p>
                      <a:pPr marL="0" marR="0" algn="ctr">
                        <a:lnSpc>
                          <a:spcPct val="115000"/>
                        </a:lnSpc>
                        <a:spcBef>
                          <a:spcPts val="0"/>
                        </a:spcBef>
                        <a:spcAft>
                          <a:spcPts val="0"/>
                        </a:spcAft>
                      </a:pPr>
                      <a:r>
                        <a:rPr lang="en-US" sz="3200" dirty="0" smtClean="0">
                          <a:solidFill>
                            <a:schemeClr val="tx1"/>
                          </a:solidFill>
                          <a:effectLst/>
                          <a:latin typeface="Times New Roman" panose="02020603050405020304" pitchFamily="18" charset="0"/>
                          <a:ea typeface="Calibri" panose="020F0502020204030204" pitchFamily="34" charset="0"/>
                          <a:cs typeface="Vrinda" panose="020B0502040204020203" pitchFamily="34" charset="0"/>
                        </a:rPr>
                        <a:t>English word</a:t>
                      </a:r>
                      <a:endParaRPr lang="en-US" sz="3200" dirty="0">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3200" dirty="0" smtClean="0">
                          <a:solidFill>
                            <a:schemeClr val="tx1"/>
                          </a:solidFill>
                          <a:effectLst/>
                          <a:latin typeface="NikoshBAN" panose="02000000000000000000" pitchFamily="2" charset="0"/>
                          <a:ea typeface="Calibri" panose="020F0502020204030204" pitchFamily="34" charset="0"/>
                          <a:cs typeface="Vrinda" panose="020B0502040204020203" pitchFamily="34" charset="0"/>
                        </a:rPr>
                        <a:t>Bangla meaning</a:t>
                      </a:r>
                      <a:endParaRPr lang="en-US" sz="3200" dirty="0">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embroidered</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নকশা</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quilt</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smtClean="0">
                          <a:effectLst/>
                          <a:latin typeface="Calibri" panose="020F0502020204030204" pitchFamily="34" charset="0"/>
                          <a:ea typeface="Calibri" panose="020F0502020204030204" pitchFamily="34" charset="0"/>
                          <a:cs typeface="NikoshBAN" panose="02000000000000000000" pitchFamily="2" charset="0"/>
                        </a:rPr>
                        <a:t>কাঁথা</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artistic</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শৈল্পিক</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pattern</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কারুকাজ</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traditional</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ঐতিহ্যবাহী</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craft</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লোকশিল্প</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indigenous</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দেশীয়</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45510">
                <a:tc>
                  <a:txBody>
                    <a:bodyPr/>
                    <a:lstStyle/>
                    <a:p>
                      <a:pPr marL="0" marR="0">
                        <a:lnSpc>
                          <a:spcPct val="115000"/>
                        </a:lnSpc>
                        <a:spcBef>
                          <a:spcPts val="0"/>
                        </a:spcBef>
                        <a:spcAft>
                          <a:spcPts val="0"/>
                        </a:spcAft>
                      </a:pPr>
                      <a:r>
                        <a:rPr lang="en-US" sz="3600">
                          <a:effectLst/>
                          <a:latin typeface="Times New Roman" panose="02020603050405020304" pitchFamily="18" charset="0"/>
                          <a:ea typeface="Calibri" panose="020F0502020204030204" pitchFamily="34" charset="0"/>
                          <a:cs typeface="Vrinda" panose="020B0502040204020203" pitchFamily="34" charset="0"/>
                        </a:rPr>
                        <a:t>art</a:t>
                      </a:r>
                      <a:endParaRPr lang="en-US" sz="360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600" dirty="0">
                          <a:effectLst/>
                          <a:latin typeface="Calibri" panose="020F0502020204030204" pitchFamily="34" charset="0"/>
                          <a:ea typeface="Calibri" panose="020F0502020204030204" pitchFamily="34" charset="0"/>
                          <a:cs typeface="NikoshBAN" panose="02000000000000000000" pitchFamily="2" charset="0"/>
                        </a:rPr>
                        <a:t>শিল্প</a:t>
                      </a:r>
                      <a:endParaRPr lang="en-US" sz="36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bl>
          </a:graphicData>
        </a:graphic>
      </p:graphicFrame>
    </p:spTree>
    <p:extLst>
      <p:ext uri="{BB962C8B-B14F-4D97-AF65-F5344CB8AC3E}">
        <p14:creationId xmlns:p14="http://schemas.microsoft.com/office/powerpoint/2010/main" val="30163658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7325315"/>
              </p:ext>
            </p:extLst>
          </p:nvPr>
        </p:nvGraphicFramePr>
        <p:xfrm>
          <a:off x="0" y="923330"/>
          <a:ext cx="13715999" cy="6934203"/>
        </p:xfrm>
        <a:graphic>
          <a:graphicData uri="http://schemas.openxmlformats.org/drawingml/2006/table">
            <a:tbl>
              <a:tblPr firstRow="1" bandRow="1">
                <a:tableStyleId>{5C22544A-7EE6-4342-B048-85BDC9FD1C3A}</a:tableStyleId>
              </a:tblPr>
              <a:tblGrid>
                <a:gridCol w="7082852"/>
                <a:gridCol w="6633147"/>
              </a:tblGrid>
              <a:tr h="770467">
                <a:tc>
                  <a:txBody>
                    <a:bodyPr/>
                    <a:lstStyle/>
                    <a:p>
                      <a:pPr marL="0" marR="0" algn="ctr">
                        <a:lnSpc>
                          <a:spcPct val="115000"/>
                        </a:lnSpc>
                        <a:spcBef>
                          <a:spcPts val="0"/>
                        </a:spcBef>
                        <a:spcAft>
                          <a:spcPts val="0"/>
                        </a:spcAft>
                      </a:pPr>
                      <a:r>
                        <a:rPr lang="en-US" sz="3200" dirty="0">
                          <a:solidFill>
                            <a:schemeClr val="tx1"/>
                          </a:solidFill>
                          <a:effectLst/>
                          <a:latin typeface="Times New Roman" panose="02020603050405020304" pitchFamily="18" charset="0"/>
                          <a:ea typeface="Calibri" panose="020F0502020204030204" pitchFamily="34" charset="0"/>
                          <a:cs typeface="Vrinda" panose="020B0502040204020203" pitchFamily="34" charset="0"/>
                        </a:rPr>
                        <a:t>word</a:t>
                      </a:r>
                      <a:endParaRPr lang="en-US" sz="3200" dirty="0">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3200" dirty="0" smtClean="0">
                          <a:solidFill>
                            <a:schemeClr val="tx1"/>
                          </a:solidFill>
                          <a:effectLst/>
                          <a:latin typeface="NikoshBAN" panose="02000000000000000000" pitchFamily="2" charset="0"/>
                          <a:ea typeface="Calibri" panose="020F0502020204030204" pitchFamily="34" charset="0"/>
                          <a:cs typeface="Vrinda" panose="020B0502040204020203" pitchFamily="34" charset="0"/>
                        </a:rPr>
                        <a:t>Bangla meaning</a:t>
                      </a:r>
                      <a:endParaRPr lang="en-US" sz="3200" dirty="0">
                        <a:solidFill>
                          <a:schemeClr val="tx1"/>
                        </a:solidFill>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handcraft</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হস্তশিল্প</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practiced</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অ</a:t>
                      </a:r>
                      <a:r>
                        <a:rPr lang="bn-BD" sz="3200" dirty="0" smtClean="0">
                          <a:effectLst/>
                          <a:latin typeface="Calibri" panose="020F0502020204030204" pitchFamily="34" charset="0"/>
                          <a:ea typeface="Calibri" panose="020F0502020204030204" pitchFamily="34" charset="0"/>
                          <a:cs typeface="NikoshBAN" panose="02000000000000000000" pitchFamily="2" charset="0"/>
                        </a:rPr>
                        <a:t>নুশীলন </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rural</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গ্রাম বাংলা -পল্লী</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Popular</a:t>
                      </a:r>
                      <a:r>
                        <a:rPr lang="bn-BD" sz="3200" dirty="0">
                          <a:effectLst/>
                          <a:latin typeface="Times New Roman" panose="02020603050405020304" pitchFamily="18" charset="0"/>
                          <a:ea typeface="Calibri" panose="020F0502020204030204" pitchFamily="34" charset="0"/>
                          <a:cs typeface="Vrinda" panose="020B0502040204020203" pitchFamily="34" charset="0"/>
                        </a:rPr>
                        <a:t> </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জনপ্রিয়</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famous</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smtClean="0">
                          <a:effectLst/>
                          <a:latin typeface="Calibri" panose="020F0502020204030204" pitchFamily="34" charset="0"/>
                          <a:ea typeface="Calibri" panose="020F0502020204030204" pitchFamily="34" charset="0"/>
                          <a:cs typeface="NikoshBAN" panose="02000000000000000000" pitchFamily="2" charset="0"/>
                        </a:rPr>
                        <a:t>বিখ্যাত</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prod</a:t>
                      </a:r>
                      <a:r>
                        <a:rPr lang="en-US" sz="3200" dirty="0">
                          <a:effectLst/>
                          <a:latin typeface="Times New Roman" panose="02020603050405020304" pitchFamily="18" charset="0"/>
                          <a:ea typeface="Calibri" panose="020F0502020204030204" pitchFamily="34" charset="0"/>
                          <a:cs typeface="Shonar Bangla" panose="02020603050405020304" pitchFamily="18" charset="0"/>
                        </a:rPr>
                        <a:t>u</a:t>
                      </a:r>
                      <a:r>
                        <a:rPr lang="en-US" sz="3200" dirty="0">
                          <a:effectLst/>
                          <a:latin typeface="Times New Roman" panose="02020603050405020304" pitchFamily="18" charset="0"/>
                          <a:ea typeface="Calibri" panose="020F0502020204030204" pitchFamily="34" charset="0"/>
                          <a:cs typeface="Vrinda" panose="020B0502040204020203" pitchFamily="34" charset="0"/>
                        </a:rPr>
                        <a:t>ced</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উৎপাদন</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commercially</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smtClean="0">
                          <a:effectLst/>
                          <a:latin typeface="Calibri" panose="020F0502020204030204" pitchFamily="34" charset="0"/>
                          <a:ea typeface="Calibri" panose="020F0502020204030204" pitchFamily="34" charset="0"/>
                          <a:cs typeface="NikoshBAN" panose="02000000000000000000" pitchFamily="2" charset="0"/>
                        </a:rPr>
                        <a:t>বাণ্যিজকভাবে</a:t>
                      </a:r>
                      <a:r>
                        <a:rPr lang="en-US" sz="3200" dirty="0" smtClean="0">
                          <a:effectLst/>
                          <a:latin typeface="Calibri" panose="020F0502020204030204" pitchFamily="34" charset="0"/>
                          <a:ea typeface="Calibri" panose="020F0502020204030204" pitchFamily="34" charset="0"/>
                          <a:cs typeface="NikoshBAN" panose="02000000000000000000" pitchFamily="2" charset="0"/>
                        </a:rPr>
                        <a:t> </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r h="770467">
                <a:tc>
                  <a:txBody>
                    <a:bodyPr/>
                    <a:lstStyle/>
                    <a:p>
                      <a:pPr marL="0" marR="0">
                        <a:lnSpc>
                          <a:spcPct val="115000"/>
                        </a:lnSpc>
                        <a:spcBef>
                          <a:spcPts val="0"/>
                        </a:spcBef>
                        <a:spcAft>
                          <a:spcPts val="0"/>
                        </a:spcAft>
                      </a:pPr>
                      <a:r>
                        <a:rPr lang="en-US" sz="3200" dirty="0">
                          <a:effectLst/>
                          <a:latin typeface="Times New Roman" panose="02020603050405020304" pitchFamily="18" charset="0"/>
                          <a:ea typeface="Calibri" panose="020F0502020204030204" pitchFamily="34" charset="0"/>
                          <a:cs typeface="Vrinda" panose="020B0502040204020203" pitchFamily="34" charset="0"/>
                        </a:rPr>
                        <a:t>expensive</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c>
                  <a:txBody>
                    <a:bodyPr/>
                    <a:lstStyle/>
                    <a:p>
                      <a:pPr marL="0" marR="0">
                        <a:lnSpc>
                          <a:spcPct val="115000"/>
                        </a:lnSpc>
                        <a:spcBef>
                          <a:spcPts val="0"/>
                        </a:spcBef>
                        <a:spcAft>
                          <a:spcPts val="0"/>
                        </a:spcAft>
                      </a:pPr>
                      <a:r>
                        <a:rPr lang="bn-BD" sz="3200" dirty="0">
                          <a:effectLst/>
                          <a:latin typeface="Calibri" panose="020F0502020204030204" pitchFamily="34" charset="0"/>
                          <a:ea typeface="Calibri" panose="020F0502020204030204" pitchFamily="34" charset="0"/>
                          <a:cs typeface="NikoshBAN" panose="02000000000000000000" pitchFamily="2" charset="0"/>
                        </a:rPr>
                        <a:t>ব্যায়বহুল</a:t>
                      </a:r>
                      <a:endParaRPr lang="en-US" sz="3200" dirty="0">
                        <a:effectLst/>
                        <a:latin typeface="Calibri" panose="020F0502020204030204" pitchFamily="34" charset="0"/>
                        <a:ea typeface="Calibri" panose="020F0502020204030204" pitchFamily="34" charset="0"/>
                        <a:cs typeface="Vrinda" panose="020B0502040204020203" pitchFamily="34" charset="0"/>
                      </a:endParaRPr>
                    </a:p>
                  </a:txBody>
                  <a:tcPr marL="68580" marR="68580" marT="0" marB="0"/>
                </a:tc>
              </a:tr>
            </a:tbl>
          </a:graphicData>
        </a:graphic>
      </p:graphicFrame>
      <p:sp>
        <p:nvSpPr>
          <p:cNvPr id="5" name="TextBox 4"/>
          <p:cNvSpPr txBox="1"/>
          <p:nvPr/>
        </p:nvSpPr>
        <p:spPr>
          <a:xfrm>
            <a:off x="131735" y="0"/>
            <a:ext cx="13452529" cy="923330"/>
          </a:xfrm>
          <a:prstGeom prst="rect">
            <a:avLst/>
          </a:prstGeom>
          <a:noFill/>
        </p:spPr>
        <p:txBody>
          <a:bodyPr wrap="square" rtlCol="0">
            <a:spAutoFit/>
          </a:bodyPr>
          <a:lstStyle/>
          <a:p>
            <a:pPr algn="ctr"/>
            <a:r>
              <a:rPr lang="en-US" sz="5400" b="1" u="sng" dirty="0">
                <a:latin typeface="Times New Roman" panose="02020603050405020304" pitchFamily="18" charset="0"/>
                <a:cs typeface="Times New Roman" panose="02020603050405020304" pitchFamily="18" charset="0"/>
              </a:rPr>
              <a:t>We learned the meaning  of some new </a:t>
            </a:r>
            <a:r>
              <a:rPr lang="en-US" sz="5400" b="1" u="sng" dirty="0" smtClean="0">
                <a:latin typeface="Times New Roman" panose="02020603050405020304" pitchFamily="18" charset="0"/>
                <a:cs typeface="Times New Roman" panose="02020603050405020304" pitchFamily="18" charset="0"/>
              </a:rPr>
              <a:t>word</a:t>
            </a:r>
            <a:endParaRPr lang="en-US" sz="5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003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9966"/>
            <a:ext cx="13715999" cy="769441"/>
          </a:xfrm>
          <a:prstGeom prst="rect">
            <a:avLst/>
          </a:prstGeom>
          <a:noFill/>
        </p:spPr>
        <p:txBody>
          <a:bodyPr wrap="square" rtlCol="0">
            <a:spAutoFit/>
          </a:bodyPr>
          <a:lstStyle/>
          <a:p>
            <a:pPr algn="ctr"/>
            <a:r>
              <a:rPr lang="en-US" sz="4400" b="1" u="sng" dirty="0" smtClean="0">
                <a:latin typeface="Times New Roman" panose="02020603050405020304" pitchFamily="18" charset="0"/>
                <a:cs typeface="Times New Roman" panose="02020603050405020304" pitchFamily="18" charset="0"/>
              </a:rPr>
              <a:t>Open the page at 3 of your text book and silent reading</a:t>
            </a:r>
            <a:endParaRPr lang="en-US" sz="44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70481" y="1278315"/>
            <a:ext cx="13545518" cy="6494085"/>
          </a:xfrm>
          <a:prstGeom prst="rect">
            <a:avLst/>
          </a:prstGeom>
          <a:noFill/>
        </p:spPr>
        <p:txBody>
          <a:bodyPr wrap="square" rtlCol="0">
            <a:spAutoFit/>
          </a:bodyPr>
          <a:lstStyle/>
          <a:p>
            <a:r>
              <a:rPr lang="en-US" sz="3200" b="1" u="sng" dirty="0">
                <a:latin typeface="Times New Roman" panose="02020603050405020304" pitchFamily="18" charset="0"/>
                <a:cs typeface="Times New Roman" panose="02020603050405020304" pitchFamily="18" charset="0"/>
              </a:rPr>
              <a:t>Read the text  </a:t>
            </a:r>
            <a:endParaRPr lang="en-US"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Nakshi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kantha</a:t>
            </a:r>
            <a:r>
              <a:rPr lang="en-US" sz="3200" b="1" dirty="0">
                <a:latin typeface="Times New Roman" panose="02020603050405020304" pitchFamily="18" charset="0"/>
                <a:cs typeface="Times New Roman" panose="02020603050405020304" pitchFamily="18" charset="0"/>
              </a:rPr>
              <a:t> is a kind of embroidered  quilt. The name was taken from the Bengali word, “</a:t>
            </a:r>
            <a:r>
              <a:rPr lang="en-US" sz="3200" b="1" dirty="0" err="1">
                <a:latin typeface="Times New Roman" panose="02020603050405020304" pitchFamily="18" charset="0"/>
                <a:cs typeface="Times New Roman" panose="02020603050405020304" pitchFamily="18" charset="0"/>
              </a:rPr>
              <a:t>naksha</a:t>
            </a:r>
            <a:r>
              <a:rPr lang="en-US" sz="3200" b="1" dirty="0">
                <a:latin typeface="Times New Roman" panose="02020603050405020304" pitchFamily="18" charset="0"/>
                <a:cs typeface="Times New Roman" panose="02020603050405020304" pitchFamily="18" charset="0"/>
              </a:rPr>
              <a:t>” which means artistic pattern. It is a kind of traditional craft and is said to be indigenous to Bangladesh and west Bengal in </a:t>
            </a:r>
            <a:r>
              <a:rPr lang="en-US" sz="3200" b="1" dirty="0" err="1">
                <a:latin typeface="Times New Roman" panose="02020603050405020304" pitchFamily="18" charset="0"/>
                <a:cs typeface="Times New Roman" panose="02020603050405020304" pitchFamily="18" charset="0"/>
              </a:rPr>
              <a:t>India.The</a:t>
            </a:r>
            <a:r>
              <a:rPr lang="en-US" sz="3200" b="1" dirty="0">
                <a:latin typeface="Times New Roman" panose="02020603050405020304" pitchFamily="18" charset="0"/>
                <a:cs typeface="Times New Roman" panose="02020603050405020304" pitchFamily="18" charset="0"/>
              </a:rPr>
              <a:t> art has been practiced in rural Bengal for centuries. The name “</a:t>
            </a:r>
            <a:r>
              <a:rPr lang="en-US" sz="3200" b="1" dirty="0" err="1">
                <a:latin typeface="Times New Roman" panose="02020603050405020304" pitchFamily="18" charset="0"/>
                <a:cs typeface="Times New Roman" panose="02020603050405020304" pitchFamily="18" charset="0"/>
              </a:rPr>
              <a:t>Nakshi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kantha</a:t>
            </a:r>
            <a:r>
              <a:rPr lang="en-US" sz="3200" b="1" dirty="0">
                <a:latin typeface="Times New Roman" panose="02020603050405020304" pitchFamily="18" charset="0"/>
                <a:cs typeface="Times New Roman" panose="02020603050405020304" pitchFamily="18" charset="0"/>
              </a:rPr>
              <a:t>” become popular after the poet </a:t>
            </a:r>
            <a:r>
              <a:rPr lang="en-US" sz="3200" b="1" dirty="0" err="1">
                <a:latin typeface="Times New Roman" panose="02020603050405020304" pitchFamily="18" charset="0"/>
                <a:cs typeface="Times New Roman" panose="02020603050405020304" pitchFamily="18" charset="0"/>
              </a:rPr>
              <a:t>Jasimuddin`s</a:t>
            </a:r>
            <a:r>
              <a:rPr lang="en-US" sz="3200" b="1" dirty="0">
                <a:latin typeface="Times New Roman" panose="02020603050405020304" pitchFamily="18" charset="0"/>
                <a:cs typeface="Times New Roman" panose="02020603050405020304" pitchFamily="18" charset="0"/>
              </a:rPr>
              <a:t>  poem </a:t>
            </a:r>
            <a:r>
              <a:rPr lang="en-US" sz="3200" b="1" dirty="0" err="1">
                <a:latin typeface="Times New Roman" panose="02020603050405020304" pitchFamily="18" charset="0"/>
                <a:cs typeface="Times New Roman" panose="02020603050405020304" pitchFamily="18" charset="0"/>
              </a:rPr>
              <a:t>Nakshi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kathar</a:t>
            </a:r>
            <a:r>
              <a:rPr lang="en-US" sz="3200" b="1" dirty="0">
                <a:latin typeface="Times New Roman" panose="02020603050405020304" pitchFamily="18" charset="0"/>
                <a:cs typeface="Times New Roman" panose="02020603050405020304" pitchFamily="18" charset="0"/>
              </a:rPr>
              <a:t> math was published in 1929. </a:t>
            </a:r>
          </a:p>
          <a:p>
            <a:r>
              <a:rPr lang="en-US" sz="3200" b="1" dirty="0">
                <a:latin typeface="Times New Roman" panose="02020603050405020304" pitchFamily="18" charset="0"/>
                <a:cs typeface="Times New Roman" panose="02020603050405020304" pitchFamily="18" charset="0"/>
              </a:rPr>
              <a:t>Traditional </a:t>
            </a:r>
            <a:r>
              <a:rPr lang="en-US" sz="3200" b="1" dirty="0" err="1">
                <a:latin typeface="Times New Roman" panose="02020603050405020304" pitchFamily="18" charset="0"/>
                <a:cs typeface="Times New Roman" panose="02020603050405020304" pitchFamily="18" charset="0"/>
              </a:rPr>
              <a:t>kantha</a:t>
            </a:r>
            <a:r>
              <a:rPr lang="en-US" sz="3200" b="1" dirty="0">
                <a:latin typeface="Times New Roman" panose="02020603050405020304" pitchFamily="18" charset="0"/>
                <a:cs typeface="Times New Roman" panose="02020603050405020304" pitchFamily="18" charset="0"/>
              </a:rPr>
              <a:t> s are made for family </a:t>
            </a:r>
            <a:r>
              <a:rPr lang="en-US" sz="3200" b="1" dirty="0" err="1">
                <a:latin typeface="Times New Roman" panose="02020603050405020304" pitchFamily="18" charset="0"/>
                <a:cs typeface="Times New Roman" panose="02020603050405020304" pitchFamily="18" charset="0"/>
              </a:rPr>
              <a:t>use.Old</a:t>
            </a:r>
            <a:r>
              <a:rPr lang="en-US" sz="3200" b="1" dirty="0">
                <a:latin typeface="Times New Roman" panose="02020603050405020304" pitchFamily="18" charset="0"/>
                <a:cs typeface="Times New Roman" panose="02020603050405020304" pitchFamily="18" charset="0"/>
              </a:rPr>
              <a:t> or new cloth and thread are used to make these </a:t>
            </a:r>
            <a:r>
              <a:rPr lang="en-US" sz="3200" b="1" dirty="0" err="1">
                <a:latin typeface="Times New Roman" panose="02020603050405020304" pitchFamily="18" charset="0"/>
                <a:cs typeface="Times New Roman" panose="02020603050405020304" pitchFamily="18" charset="0"/>
              </a:rPr>
              <a:t>quilts.Mymensingh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Jamalpur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Rajshahi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Faridpur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Bogra</a:t>
            </a:r>
            <a:r>
              <a:rPr lang="en-US" sz="3200" b="1" dirty="0">
                <a:latin typeface="Times New Roman" panose="02020603050405020304" pitchFamily="18" charset="0"/>
                <a:cs typeface="Times New Roman" panose="02020603050405020304" pitchFamily="18" charset="0"/>
              </a:rPr>
              <a:t>, and </a:t>
            </a:r>
            <a:r>
              <a:rPr lang="en-US" sz="3200" b="1" dirty="0" err="1">
                <a:latin typeface="Times New Roman" panose="02020603050405020304" pitchFamily="18" charset="0"/>
                <a:cs typeface="Times New Roman" panose="02020603050405020304" pitchFamily="18" charset="0"/>
              </a:rPr>
              <a:t>Jashore</a:t>
            </a:r>
            <a:r>
              <a:rPr lang="en-US" sz="3200" b="1" dirty="0">
                <a:latin typeface="Times New Roman" panose="02020603050405020304" pitchFamily="18" charset="0"/>
                <a:cs typeface="Times New Roman" panose="02020603050405020304" pitchFamily="18" charset="0"/>
              </a:rPr>
              <a:t>, are most famous for this craft. Now it is produced commercially. You can find them in many expensive handicraft shops in cities. The quilts are now great demand  because of the colorful patterns  and designs embroidered on them.  </a:t>
            </a:r>
          </a:p>
        </p:txBody>
      </p:sp>
    </p:spTree>
    <p:extLst>
      <p:ext uri="{BB962C8B-B14F-4D97-AF65-F5344CB8AC3E}">
        <p14:creationId xmlns:p14="http://schemas.microsoft.com/office/powerpoint/2010/main" val="31160379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out)">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820</Words>
  <Application>Microsoft Office PowerPoint</Application>
  <PresentationFormat>Custom</PresentationFormat>
  <Paragraphs>146</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Book Antiqua</vt:lpstr>
      <vt:lpstr>Calibri</vt:lpstr>
      <vt:lpstr>Calibri Light</vt:lpstr>
      <vt:lpstr>Castellar</vt:lpstr>
      <vt:lpstr>NikoshBAN</vt:lpstr>
      <vt:lpstr>Shonar Bangla</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Aowalul Islam</dc:creator>
  <cp:lastModifiedBy>Aowalul Islam</cp:lastModifiedBy>
  <cp:revision>210</cp:revision>
  <dcterms:created xsi:type="dcterms:W3CDTF">2020-07-05T17:35:21Z</dcterms:created>
  <dcterms:modified xsi:type="dcterms:W3CDTF">2020-08-07T12:06:16Z</dcterms:modified>
</cp:coreProperties>
</file>