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3" r:id="rId7"/>
    <p:sldId id="262" r:id="rId8"/>
    <p:sldId id="264" r:id="rId9"/>
    <p:sldId id="260" r:id="rId10"/>
    <p:sldId id="268" r:id="rId11"/>
    <p:sldId id="266" r:id="rId12"/>
    <p:sldId id="267" r:id="rId13"/>
    <p:sldId id="269" r:id="rId14"/>
    <p:sldId id="265" r:id="rId15"/>
    <p:sldId id="270" r:id="rId16"/>
    <p:sldId id="273" r:id="rId17"/>
    <p:sldId id="271" r:id="rId18"/>
    <p:sldId id="275" r:id="rId19"/>
    <p:sldId id="276" r:id="rId20"/>
    <p:sldId id="272" r:id="rId21"/>
    <p:sldId id="277" r:id="rId22"/>
    <p:sldId id="278" r:id="rId23"/>
    <p:sldId id="279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06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jpeg"/><Relationship Id="rId3" Type="http://schemas.openxmlformats.org/officeDocument/2006/relationships/image" Target="../media/image16.jpeg"/><Relationship Id="rId7" Type="http://schemas.openxmlformats.org/officeDocument/2006/relationships/image" Target="../media/image20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jpeg"/><Relationship Id="rId11" Type="http://schemas.openxmlformats.org/officeDocument/2006/relationships/image" Target="../media/image24.jpeg"/><Relationship Id="rId5" Type="http://schemas.openxmlformats.org/officeDocument/2006/relationships/image" Target="../media/image18.jpeg"/><Relationship Id="rId10" Type="http://schemas.openxmlformats.org/officeDocument/2006/relationships/image" Target="../media/image23.jpeg"/><Relationship Id="rId4" Type="http://schemas.openxmlformats.org/officeDocument/2006/relationships/image" Target="../media/image17.jpeg"/><Relationship Id="rId9" Type="http://schemas.openxmlformats.org/officeDocument/2006/relationships/image" Target="../media/image22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jpeg"/><Relationship Id="rId4" Type="http://schemas.openxmlformats.org/officeDocument/2006/relationships/image" Target="../media/image24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6600" b="1" dirty="0" err="1" smtClean="0">
                <a:solidFill>
                  <a:srgbClr val="002060"/>
                </a:solidFill>
              </a:rPr>
              <a:t>স্বাগতম</a:t>
            </a:r>
            <a:r>
              <a:rPr lang="en-US" sz="6600" b="1" dirty="0" smtClean="0">
                <a:solidFill>
                  <a:srgbClr val="002060"/>
                </a:solidFill>
              </a:rPr>
              <a:t>/</a:t>
            </a:r>
            <a:r>
              <a:rPr lang="ar-SA" sz="6600" b="1" dirty="0" smtClean="0">
                <a:solidFill>
                  <a:srgbClr val="002060"/>
                </a:solidFill>
              </a:rPr>
              <a:t>اهلاوسهلا</a:t>
            </a:r>
            <a:endParaRPr lang="en-US" sz="6600" b="1" dirty="0">
              <a:solidFill>
                <a:srgbClr val="002060"/>
              </a:solidFill>
            </a:endParaRPr>
          </a:p>
        </p:txBody>
      </p:sp>
      <p:pic>
        <p:nvPicPr>
          <p:cNvPr id="9" name="Picture 8" descr="flower-quotes-hero-720x475.jpg6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1447800"/>
            <a:ext cx="8229600" cy="4676775"/>
          </a:xfrm>
          <a:prstGeom prst="rect">
            <a:avLst/>
          </a:prstGeom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1600200"/>
            <a:ext cx="80772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4166 0.00346 L -0.69166 0.00346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5 -0.17202 L -0.025 -0.52717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5 -0.06104 L 0.45 -0.39399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 err="1" smtClean="0">
                <a:solidFill>
                  <a:srgbClr val="002060"/>
                </a:solidFill>
              </a:rPr>
              <a:t>এসো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আলোচনা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করি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 err="1" smtClean="0">
                <a:solidFill>
                  <a:srgbClr val="002060"/>
                </a:solidFill>
              </a:rPr>
              <a:t>আসমানি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কিতাবে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বলা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হয়েছে,মানুষের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শোভনীয়</a:t>
            </a:r>
            <a:r>
              <a:rPr lang="en-US" b="1" dirty="0" smtClean="0">
                <a:solidFill>
                  <a:srgbClr val="002060"/>
                </a:solidFill>
              </a:rPr>
              <a:t> ৭টি </a:t>
            </a:r>
            <a:r>
              <a:rPr lang="en-US" b="1" dirty="0" err="1" smtClean="0">
                <a:solidFill>
                  <a:srgbClr val="002060"/>
                </a:solidFill>
              </a:rPr>
              <a:t>জিনিস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তার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ক্ষতির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কারণ।এগুলোর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মোহে</a:t>
            </a:r>
            <a:r>
              <a:rPr lang="en-US" b="1" dirty="0" smtClean="0">
                <a:solidFill>
                  <a:srgbClr val="002060"/>
                </a:solidFill>
              </a:rPr>
              <a:t>  </a:t>
            </a:r>
            <a:r>
              <a:rPr lang="en-US" b="1" dirty="0" err="1" smtClean="0">
                <a:solidFill>
                  <a:srgbClr val="002060"/>
                </a:solidFill>
              </a:rPr>
              <a:t>পড়ে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মানুষ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পরকালকে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হারিয়ে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ফেলে</a:t>
            </a:r>
            <a:r>
              <a:rPr lang="en-US" b="1" dirty="0" smtClean="0">
                <a:solidFill>
                  <a:srgbClr val="002060"/>
                </a:solidFill>
              </a:rPr>
              <a:t> ।</a:t>
            </a:r>
            <a:r>
              <a:rPr lang="en-US" b="1" dirty="0" err="1" smtClean="0">
                <a:solidFill>
                  <a:srgbClr val="002060"/>
                </a:solidFill>
              </a:rPr>
              <a:t>ফলে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পরকালের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নেয়ামত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হতে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বঞ্চিত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হয়</a:t>
            </a:r>
            <a:r>
              <a:rPr lang="en-US" b="1" dirty="0" smtClean="0">
                <a:solidFill>
                  <a:srgbClr val="002060"/>
                </a:solidFill>
              </a:rPr>
              <a:t>। </a:t>
            </a:r>
            <a:r>
              <a:rPr lang="en-US" b="1" dirty="0" err="1" smtClean="0">
                <a:solidFill>
                  <a:srgbClr val="002060"/>
                </a:solidFill>
              </a:rPr>
              <a:t>পরকালের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নেয়ামত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পেতে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হলে</a:t>
            </a:r>
            <a:r>
              <a:rPr lang="en-US" b="1" dirty="0" smtClean="0">
                <a:solidFill>
                  <a:srgbClr val="002060"/>
                </a:solidFill>
              </a:rPr>
              <a:t> এ </a:t>
            </a:r>
            <a:r>
              <a:rPr lang="en-US" b="1" dirty="0" err="1" smtClean="0">
                <a:solidFill>
                  <a:srgbClr val="002060"/>
                </a:solidFill>
              </a:rPr>
              <a:t>সবের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ভালবাসা</a:t>
            </a:r>
            <a:r>
              <a:rPr lang="en-US" b="1" dirty="0" smtClean="0">
                <a:solidFill>
                  <a:srgbClr val="002060"/>
                </a:solidFill>
              </a:rPr>
              <a:t>  </a:t>
            </a:r>
            <a:r>
              <a:rPr lang="en-US" b="1" dirty="0" err="1" smtClean="0">
                <a:solidFill>
                  <a:srgbClr val="002060"/>
                </a:solidFill>
              </a:rPr>
              <a:t>কমাতে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হবে</a:t>
            </a:r>
            <a:r>
              <a:rPr lang="en-US" b="1" dirty="0" smtClean="0">
                <a:solidFill>
                  <a:srgbClr val="002060"/>
                </a:solidFill>
              </a:rPr>
              <a:t> ।</a:t>
            </a:r>
            <a:r>
              <a:rPr lang="en-US" b="1" dirty="0" err="1" smtClean="0">
                <a:solidFill>
                  <a:srgbClr val="002060"/>
                </a:solidFill>
              </a:rPr>
              <a:t>আল্লাহর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ভালবাসা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হ্রদয়ে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আনতে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হবে</a:t>
            </a:r>
            <a:r>
              <a:rPr lang="en-US" b="1" dirty="0" smtClean="0">
                <a:solidFill>
                  <a:srgbClr val="002060"/>
                </a:solidFill>
              </a:rPr>
              <a:t> ।</a:t>
            </a:r>
            <a:r>
              <a:rPr lang="en-US" b="1" dirty="0" err="1" smtClean="0">
                <a:solidFill>
                  <a:srgbClr val="002060"/>
                </a:solidFill>
              </a:rPr>
              <a:t>তাঁর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ইবাদত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করতে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হবে</a:t>
            </a:r>
            <a:r>
              <a:rPr lang="en-US" b="1" dirty="0" smtClean="0">
                <a:solidFill>
                  <a:srgbClr val="002060"/>
                </a:solidFill>
              </a:rPr>
              <a:t>।</a:t>
            </a:r>
            <a:endParaRPr lang="en-US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err="1" smtClean="0">
                <a:solidFill>
                  <a:srgbClr val="002060"/>
                </a:solidFill>
              </a:rPr>
              <a:t>একক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কাজ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sz="1800" b="1" dirty="0" smtClean="0"/>
          </a:p>
          <a:p>
            <a:pPr>
              <a:buNone/>
            </a:pPr>
            <a:endParaRPr lang="en-US" sz="1800" b="1" dirty="0" smtClean="0"/>
          </a:p>
          <a:p>
            <a:pPr>
              <a:buNone/>
            </a:pPr>
            <a:r>
              <a:rPr lang="en-US" sz="1800" b="1" dirty="0" smtClean="0"/>
              <a:t>প্রশ্নঃ১।মহব্বত </a:t>
            </a:r>
            <a:r>
              <a:rPr lang="en-US" sz="1800" b="1" dirty="0" err="1" smtClean="0"/>
              <a:t>কত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প্রকার</a:t>
            </a:r>
            <a:r>
              <a:rPr lang="en-US" sz="1800" b="1" dirty="0" smtClean="0"/>
              <a:t>?</a:t>
            </a:r>
          </a:p>
          <a:p>
            <a:pPr>
              <a:buNone/>
            </a:pPr>
            <a:r>
              <a:rPr lang="en-US" sz="1800" b="1" dirty="0" smtClean="0"/>
              <a:t>প্রশ্নঃ২।</a:t>
            </a:r>
            <a:r>
              <a:rPr lang="ar-SA" sz="1800" b="1" dirty="0" smtClean="0"/>
              <a:t>نساء</a:t>
            </a:r>
            <a:r>
              <a:rPr lang="en-US" sz="1800" b="1" dirty="0" err="1" smtClean="0"/>
              <a:t>শব্দটির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বচন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কি</a:t>
            </a:r>
            <a:r>
              <a:rPr lang="en-US" sz="1800" b="1" dirty="0" smtClean="0"/>
              <a:t>?</a:t>
            </a:r>
          </a:p>
          <a:p>
            <a:pPr>
              <a:buNone/>
            </a:pPr>
            <a:r>
              <a:rPr lang="en-US" sz="1800" b="1" dirty="0" smtClean="0"/>
              <a:t>প্রশ্নঃ৩।আমরা </a:t>
            </a:r>
            <a:r>
              <a:rPr lang="en-US" sz="1800" b="1" dirty="0" err="1" smtClean="0"/>
              <a:t>কার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ইবাদত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করিব</a:t>
            </a:r>
            <a:r>
              <a:rPr lang="en-US" sz="1800" b="1" dirty="0" smtClean="0"/>
              <a:t>?</a:t>
            </a:r>
          </a:p>
          <a:p>
            <a:pPr>
              <a:buNone/>
            </a:pPr>
            <a:r>
              <a:rPr lang="en-US" sz="1800" b="1" dirty="0" smtClean="0"/>
              <a:t>প্রশ্নঃ৪।বেহে </a:t>
            </a:r>
            <a:r>
              <a:rPr lang="en-US" sz="1800" b="1" dirty="0" err="1" smtClean="0"/>
              <a:t>স্ত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কোন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ভাষাএর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শব্দ</a:t>
            </a:r>
            <a:r>
              <a:rPr lang="en-US" sz="1800" b="1" dirty="0" smtClean="0"/>
              <a:t>?</a:t>
            </a:r>
          </a:p>
          <a:p>
            <a:pPr>
              <a:buNone/>
            </a:pPr>
            <a:r>
              <a:rPr lang="en-US" sz="1800" b="1" dirty="0" smtClean="0"/>
              <a:t>প্রশ্নঃ৫।কোরানের </a:t>
            </a:r>
            <a:r>
              <a:rPr lang="en-US" sz="1800" b="1" dirty="0" err="1" smtClean="0"/>
              <a:t>অপর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নাম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কি</a:t>
            </a:r>
            <a:r>
              <a:rPr lang="en-US" sz="1800" b="1" dirty="0" smtClean="0"/>
              <a:t>?</a:t>
            </a:r>
          </a:p>
          <a:p>
            <a:pPr>
              <a:buNone/>
            </a:pPr>
            <a:r>
              <a:rPr lang="en-US" sz="2400" b="1" dirty="0" err="1" smtClean="0">
                <a:solidFill>
                  <a:srgbClr val="002060"/>
                </a:solidFill>
              </a:rPr>
              <a:t>উত্তর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</a:rPr>
              <a:t>মিলিয়ে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</a:rPr>
              <a:t>নিইঃ</a:t>
            </a:r>
            <a:r>
              <a:rPr lang="en-US" sz="2400" b="1" dirty="0" smtClean="0">
                <a:solidFill>
                  <a:srgbClr val="002060"/>
                </a:solidFill>
              </a:rPr>
              <a:t>-</a:t>
            </a:r>
          </a:p>
          <a:p>
            <a:pPr>
              <a:buNone/>
            </a:pPr>
            <a:r>
              <a:rPr lang="en-US" sz="2400" b="1" dirty="0" smtClean="0">
                <a:solidFill>
                  <a:srgbClr val="002060"/>
                </a:solidFill>
              </a:rPr>
              <a:t>১।৩প্রকার ২।বহুবচন ৩।আল্লাহর ৪।ফারসি৫।ফোরকান</a:t>
            </a:r>
            <a:endParaRPr lang="en-US" sz="2400" b="1" dirty="0">
              <a:solidFill>
                <a:srgbClr val="002060"/>
              </a:solidFill>
            </a:endParaRPr>
          </a:p>
        </p:txBody>
      </p:sp>
      <p:pic>
        <p:nvPicPr>
          <p:cNvPr id="4" name="Picture 3" descr="sisir-2.jpg"/>
          <p:cNvPicPr>
            <a:picLocks noChangeAspect="1"/>
          </p:cNvPicPr>
          <p:nvPr/>
        </p:nvPicPr>
        <p:blipFill>
          <a:blip r:embed="rId2"/>
          <a:srcRect r="-5883" b="-29496"/>
          <a:stretch>
            <a:fillRect/>
          </a:stretch>
        </p:blipFill>
        <p:spPr>
          <a:xfrm>
            <a:off x="4495800" y="1905000"/>
            <a:ext cx="4114800" cy="228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6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n-US" sz="3600" dirty="0" err="1" smtClean="0"/>
              <a:t>আয়াতসমুহের</a:t>
            </a:r>
            <a:r>
              <a:rPr lang="en-US" sz="3600" dirty="0" smtClean="0"/>
              <a:t> </a:t>
            </a:r>
            <a:r>
              <a:rPr lang="en-US" sz="3600" dirty="0" err="1" smtClean="0"/>
              <a:t>মুল</a:t>
            </a:r>
            <a:r>
              <a:rPr lang="en-US" sz="3600" dirty="0" smtClean="0"/>
              <a:t> </a:t>
            </a:r>
            <a:r>
              <a:rPr lang="en-US" sz="3600" dirty="0" err="1" smtClean="0"/>
              <a:t>উদ্দেশ্য</a:t>
            </a:r>
            <a:r>
              <a:rPr lang="en-US" sz="3600" dirty="0" smtClean="0"/>
              <a:t> </a:t>
            </a:r>
            <a:r>
              <a:rPr lang="en-US" sz="3600" dirty="0" err="1" smtClean="0"/>
              <a:t>বুঝতে</a:t>
            </a:r>
            <a:r>
              <a:rPr lang="en-US" sz="3600" dirty="0" smtClean="0"/>
              <a:t> </a:t>
            </a:r>
            <a:r>
              <a:rPr lang="en-US" sz="3600" dirty="0" err="1" smtClean="0"/>
              <a:t>শিখি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1800" b="1" dirty="0" err="1" smtClean="0"/>
              <a:t>দুনিয়ার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ভালবাসা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ছেড়ে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পরহেজগার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হতে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হবে</a:t>
            </a:r>
            <a:r>
              <a:rPr lang="en-US" sz="1800" b="1" dirty="0" smtClean="0"/>
              <a:t>।</a:t>
            </a:r>
          </a:p>
          <a:p>
            <a:pPr>
              <a:buNone/>
            </a:pPr>
            <a:r>
              <a:rPr lang="en-US" sz="1800" b="1" dirty="0" err="1" smtClean="0"/>
              <a:t>পরকালের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নেয়ামত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পেতে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হলে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যে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যে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পন্থা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অবলম্বন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করতে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হবে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তা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হলোঃ</a:t>
            </a:r>
            <a:endParaRPr lang="en-US" sz="1800" b="1" dirty="0" smtClean="0"/>
          </a:p>
          <a:p>
            <a:pPr>
              <a:buNone/>
            </a:pPr>
            <a:r>
              <a:rPr lang="en-US" sz="1800" b="1" dirty="0" smtClean="0"/>
              <a:t>১।অন্তরে </a:t>
            </a:r>
            <a:r>
              <a:rPr lang="en-US" sz="1800" b="1" dirty="0" err="1" smtClean="0"/>
              <a:t>আল্লাহর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ভয়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রাখা</a:t>
            </a:r>
            <a:r>
              <a:rPr lang="en-US" sz="1800" b="1" dirty="0" smtClean="0"/>
              <a:t>।</a:t>
            </a:r>
          </a:p>
          <a:p>
            <a:pPr>
              <a:buNone/>
            </a:pPr>
            <a:r>
              <a:rPr lang="en-US" sz="1800" b="1" dirty="0" smtClean="0"/>
              <a:t>২।অল্পে </a:t>
            </a:r>
            <a:r>
              <a:rPr lang="en-US" sz="1800" b="1" dirty="0" err="1" smtClean="0"/>
              <a:t>তুষ্টি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থাকা</a:t>
            </a:r>
            <a:r>
              <a:rPr lang="en-US" sz="1800" b="1" dirty="0" smtClean="0"/>
              <a:t>।</a:t>
            </a:r>
          </a:p>
          <a:p>
            <a:pPr>
              <a:buNone/>
            </a:pPr>
            <a:r>
              <a:rPr lang="en-US" sz="1800" b="1" dirty="0" smtClean="0"/>
              <a:t>৩।লোভ </a:t>
            </a:r>
            <a:r>
              <a:rPr lang="en-US" sz="1800" b="1" dirty="0" err="1" smtClean="0"/>
              <a:t>নাকরা</a:t>
            </a:r>
            <a:r>
              <a:rPr lang="en-US" sz="1800" b="1" dirty="0" smtClean="0"/>
              <a:t>।</a:t>
            </a:r>
          </a:p>
          <a:p>
            <a:pPr>
              <a:buNone/>
            </a:pPr>
            <a:r>
              <a:rPr lang="en-US" sz="1800" b="1" dirty="0" smtClean="0"/>
              <a:t>৪।নৈতিক </a:t>
            </a:r>
            <a:r>
              <a:rPr lang="en-US" sz="1800" b="1" dirty="0" err="1" smtClean="0"/>
              <a:t>শিক্ষা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গ্রহণ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করা</a:t>
            </a:r>
            <a:r>
              <a:rPr lang="en-US" sz="1800" b="1" dirty="0" smtClean="0"/>
              <a:t>।</a:t>
            </a:r>
          </a:p>
          <a:p>
            <a:pPr>
              <a:buNone/>
            </a:pPr>
            <a:r>
              <a:rPr lang="en-US" sz="1800" b="1" dirty="0" smtClean="0"/>
              <a:t>৫।ধর্মীয় </a:t>
            </a:r>
            <a:r>
              <a:rPr lang="en-US" sz="1800" b="1" dirty="0" err="1" smtClean="0"/>
              <a:t>শিক্ষা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শিক্ষিত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হওয়া</a:t>
            </a:r>
            <a:r>
              <a:rPr lang="en-US" sz="1800" b="1" dirty="0" smtClean="0"/>
              <a:t>।</a:t>
            </a:r>
          </a:p>
          <a:p>
            <a:pPr>
              <a:buNone/>
            </a:pPr>
            <a:r>
              <a:rPr lang="en-US" sz="1800" b="1" dirty="0" smtClean="0"/>
              <a:t>৬।পরকালে </a:t>
            </a:r>
            <a:r>
              <a:rPr lang="en-US" sz="1800" b="1" dirty="0" err="1" smtClean="0"/>
              <a:t>শাস্তির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ভয়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করা</a:t>
            </a:r>
            <a:r>
              <a:rPr lang="en-US" sz="1800" b="1" dirty="0" smtClean="0"/>
              <a:t>।</a:t>
            </a:r>
          </a:p>
          <a:p>
            <a:pPr>
              <a:buNone/>
            </a:pPr>
            <a:r>
              <a:rPr lang="en-US" sz="1800" b="1" dirty="0" smtClean="0"/>
              <a:t>৭।দুর্নীতির </a:t>
            </a:r>
            <a:r>
              <a:rPr lang="en-US" sz="1800" b="1" dirty="0" err="1" smtClean="0"/>
              <a:t>বিরুদ্ধে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সচেতনতা</a:t>
            </a:r>
            <a:r>
              <a:rPr lang="en-US" sz="1800" b="1" dirty="0" smtClean="0"/>
              <a:t>।</a:t>
            </a:r>
          </a:p>
          <a:p>
            <a:pPr>
              <a:buNone/>
            </a:pPr>
            <a:r>
              <a:rPr lang="en-US" sz="1800" b="1" dirty="0" smtClean="0"/>
              <a:t>৮।ধৈয্য </a:t>
            </a:r>
            <a:r>
              <a:rPr lang="en-US" sz="1800" b="1" dirty="0" err="1" smtClean="0"/>
              <a:t>শীল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হওয়া</a:t>
            </a:r>
            <a:r>
              <a:rPr lang="en-US" sz="1800" b="1" dirty="0" smtClean="0"/>
              <a:t>।</a:t>
            </a:r>
          </a:p>
          <a:p>
            <a:pPr>
              <a:buNone/>
            </a:pPr>
            <a:r>
              <a:rPr lang="en-US" sz="1800" b="1" dirty="0" smtClean="0"/>
              <a:t>৯।সত্যবাদী </a:t>
            </a:r>
            <a:r>
              <a:rPr lang="en-US" sz="1800" b="1" dirty="0" err="1" smtClean="0"/>
              <a:t>হওয়া</a:t>
            </a:r>
            <a:r>
              <a:rPr lang="en-US" sz="1800" b="1" dirty="0" smtClean="0"/>
              <a:t>।</a:t>
            </a:r>
          </a:p>
          <a:p>
            <a:pPr>
              <a:buNone/>
            </a:pPr>
            <a:r>
              <a:rPr lang="en-US" sz="1800" b="1" dirty="0" smtClean="0"/>
              <a:t>১০।সতপথে </a:t>
            </a:r>
            <a:r>
              <a:rPr lang="en-US" sz="1800" b="1" dirty="0" err="1" smtClean="0"/>
              <a:t>ব্যয়কারী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হওয়া</a:t>
            </a:r>
            <a:r>
              <a:rPr lang="en-US" sz="1800" b="1" dirty="0" smtClean="0"/>
              <a:t>।</a:t>
            </a:r>
          </a:p>
          <a:p>
            <a:pPr>
              <a:buNone/>
            </a:pPr>
            <a:r>
              <a:rPr lang="en-US" sz="1800" b="1" dirty="0" smtClean="0"/>
              <a:t>১১।বিনয়ী </a:t>
            </a:r>
            <a:r>
              <a:rPr lang="en-US" sz="1800" b="1" dirty="0" err="1" smtClean="0"/>
              <a:t>হওয়া</a:t>
            </a:r>
            <a:r>
              <a:rPr lang="en-US" sz="1800" b="1" dirty="0" smtClean="0"/>
              <a:t>।</a:t>
            </a:r>
          </a:p>
          <a:p>
            <a:pPr>
              <a:buNone/>
            </a:pPr>
            <a:r>
              <a:rPr lang="en-US" sz="1800" b="1" dirty="0" smtClean="0"/>
              <a:t>১২।শেষ </a:t>
            </a:r>
            <a:r>
              <a:rPr lang="en-US" sz="1800" b="1" dirty="0" err="1" smtClean="0"/>
              <a:t>রাতে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ইবাদত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করে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ক্ষমাকারী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হওয়া</a:t>
            </a:r>
            <a:r>
              <a:rPr lang="en-US" sz="1800" b="1" dirty="0" smtClean="0"/>
              <a:t>।</a:t>
            </a:r>
          </a:p>
          <a:p>
            <a:pPr>
              <a:buNone/>
            </a:pPr>
            <a:r>
              <a:rPr lang="en-US" sz="1800" b="1" dirty="0" smtClean="0"/>
              <a:t>১৩।জাহান্নামী </a:t>
            </a:r>
            <a:r>
              <a:rPr lang="en-US" sz="1800" b="1" dirty="0" err="1" smtClean="0"/>
              <a:t>কাজ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না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করা</a:t>
            </a:r>
            <a:r>
              <a:rPr lang="en-US" sz="1800" b="1" dirty="0" smtClean="0"/>
              <a:t>।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n-US" sz="6000" b="1" dirty="0" err="1" smtClean="0"/>
              <a:t>জোড়ায়</a:t>
            </a:r>
            <a:r>
              <a:rPr lang="en-US" sz="6000" b="1" dirty="0" smtClean="0"/>
              <a:t> </a:t>
            </a:r>
            <a:r>
              <a:rPr lang="en-US" sz="6000" b="1" dirty="0" err="1" smtClean="0"/>
              <a:t>কাজ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blipFill>
            <a:blip r:embed="rId3"/>
            <a:tile tx="0" ty="0" sx="100000" sy="100000" flip="none" algn="tl"/>
          </a:blipFill>
        </p:spPr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Char char="Ø"/>
            </a:pPr>
            <a:endParaRPr lang="en-US" sz="3000" b="1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Ø"/>
            </a:pPr>
            <a:endParaRPr lang="en-US" sz="3000" b="1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Ø"/>
            </a:pPr>
            <a:endParaRPr lang="en-US" sz="3000" b="1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Ø"/>
            </a:pPr>
            <a:endParaRPr lang="en-US" sz="3000" b="1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Ø"/>
            </a:pPr>
            <a:endParaRPr lang="en-US" sz="3000" b="1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sz="3000" b="1" dirty="0" smtClean="0">
                <a:solidFill>
                  <a:srgbClr val="002060"/>
                </a:solidFill>
              </a:rPr>
              <a:t>১নং </a:t>
            </a:r>
            <a:r>
              <a:rPr lang="en-US" sz="3000" b="1" dirty="0" err="1" smtClean="0">
                <a:solidFill>
                  <a:srgbClr val="002060"/>
                </a:solidFill>
              </a:rPr>
              <a:t>জোড়ায়</a:t>
            </a:r>
            <a:r>
              <a:rPr lang="en-US" sz="3000" b="1" dirty="0" smtClean="0">
                <a:solidFill>
                  <a:srgbClr val="002060"/>
                </a:solidFill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</a:rPr>
              <a:t>কাজঃ-আখিরাত</a:t>
            </a:r>
            <a:r>
              <a:rPr lang="en-US" sz="3000" b="1" dirty="0" smtClean="0">
                <a:solidFill>
                  <a:srgbClr val="002060"/>
                </a:solidFill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</a:rPr>
              <a:t>বিশ্বাসী</a:t>
            </a:r>
            <a:r>
              <a:rPr lang="en-US" sz="3000" b="1" dirty="0" smtClean="0">
                <a:solidFill>
                  <a:srgbClr val="002060"/>
                </a:solidFill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</a:rPr>
              <a:t>ব্যক্তির</a:t>
            </a:r>
            <a:r>
              <a:rPr lang="en-US" sz="3000" b="1" dirty="0" smtClean="0">
                <a:solidFill>
                  <a:srgbClr val="002060"/>
                </a:solidFill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</a:rPr>
              <a:t>কাজ</a:t>
            </a:r>
            <a:r>
              <a:rPr lang="en-US" sz="3000" b="1" dirty="0" smtClean="0">
                <a:solidFill>
                  <a:srgbClr val="002060"/>
                </a:solidFill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</a:rPr>
              <a:t>কি</a:t>
            </a:r>
            <a:r>
              <a:rPr lang="en-US" sz="3000" b="1" dirty="0" smtClean="0">
                <a:solidFill>
                  <a:srgbClr val="002060"/>
                </a:solidFill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</a:rPr>
              <a:t>কি</a:t>
            </a:r>
            <a:r>
              <a:rPr lang="en-US" sz="3000" b="1" dirty="0" smtClean="0">
                <a:solidFill>
                  <a:srgbClr val="002060"/>
                </a:solidFill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</a:rPr>
              <a:t>হতে</a:t>
            </a:r>
            <a:r>
              <a:rPr lang="en-US" sz="3000" b="1" dirty="0" smtClean="0">
                <a:solidFill>
                  <a:srgbClr val="002060"/>
                </a:solidFill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</a:rPr>
              <a:t>পারে?তালিকা</a:t>
            </a:r>
            <a:r>
              <a:rPr lang="en-US" sz="3000" b="1" dirty="0" smtClean="0">
                <a:solidFill>
                  <a:srgbClr val="002060"/>
                </a:solidFill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</a:rPr>
              <a:t>কর</a:t>
            </a:r>
            <a:r>
              <a:rPr lang="en-US" sz="3000" b="1" dirty="0" smtClean="0">
                <a:solidFill>
                  <a:srgbClr val="002060"/>
                </a:solidFill>
              </a:rPr>
              <a:t>।</a:t>
            </a:r>
          </a:p>
          <a:p>
            <a:pPr>
              <a:buNone/>
            </a:pPr>
            <a:r>
              <a:rPr lang="en-US" sz="2800" b="1" dirty="0" err="1" smtClean="0"/>
              <a:t>উত্তরের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ন্মুনাঃ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পাপ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কাজ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করে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না,সতকর্মশীল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হয়,উত্তম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চরিত্রবান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হয়,গর্হিত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কাজ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করতে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দ্বিধাবোধ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করে</a:t>
            </a:r>
            <a:r>
              <a:rPr lang="en-US" sz="2800" b="1" dirty="0" smtClean="0"/>
              <a:t>।</a:t>
            </a:r>
          </a:p>
          <a:p>
            <a:pPr>
              <a:buNone/>
            </a:pPr>
            <a:endParaRPr lang="en-US" sz="2800" b="1" dirty="0" smtClean="0"/>
          </a:p>
          <a:p>
            <a:pPr>
              <a:buFont typeface="Wingdings" pitchFamily="2" charset="2"/>
              <a:buChar char="Ø"/>
            </a:pPr>
            <a:r>
              <a:rPr lang="en-US" sz="2800" b="1" dirty="0" smtClean="0"/>
              <a:t>২নং </a:t>
            </a:r>
            <a:r>
              <a:rPr lang="en-US" sz="2800" b="1" dirty="0" err="1" smtClean="0"/>
              <a:t>জোড়ায়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কাজঃ-নাস্তিক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ব্যক্তির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কাজ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কি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কি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হতে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পারে</a:t>
            </a:r>
            <a:r>
              <a:rPr lang="en-US" sz="2800" b="1" dirty="0" smtClean="0"/>
              <a:t> ? </a:t>
            </a:r>
            <a:r>
              <a:rPr lang="en-US" sz="2800" b="1" dirty="0" err="1" smtClean="0"/>
              <a:t>তালিকা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কর</a:t>
            </a:r>
            <a:r>
              <a:rPr lang="en-US" sz="2800" b="1" dirty="0" smtClean="0"/>
              <a:t>?</a:t>
            </a:r>
          </a:p>
          <a:p>
            <a:pPr>
              <a:buNone/>
            </a:pPr>
            <a:r>
              <a:rPr lang="en-US" sz="2800" b="1" dirty="0" err="1" smtClean="0"/>
              <a:t>উত্তরের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নমুনাঃ-আল্লাহর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নাফরমানি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করে,অসতকাজে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লিপ্ত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থাকে,চরিত্রহীন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হয়</a:t>
            </a:r>
            <a:r>
              <a:rPr lang="en-US" sz="2800" b="1" dirty="0" smtClean="0"/>
              <a:t>, </a:t>
            </a:r>
            <a:r>
              <a:rPr lang="en-US" sz="2800" b="1" dirty="0" err="1" smtClean="0"/>
              <a:t>গর্হিত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কাজ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করতে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দ্বিধাবোধ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করে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না</a:t>
            </a:r>
            <a:r>
              <a:rPr lang="en-US" sz="2800" b="1" dirty="0" smtClean="0"/>
              <a:t>।</a:t>
            </a:r>
            <a:endParaRPr lang="en-US" sz="2800" b="1" dirty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38400" y="1676400"/>
            <a:ext cx="4800600" cy="1524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xit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9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(</a:t>
            </a:r>
            <a:r>
              <a:rPr lang="en-US" dirty="0" err="1" smtClean="0"/>
              <a:t>জ্ঞান</a:t>
            </a:r>
            <a:r>
              <a:rPr lang="en-US" dirty="0" smtClean="0"/>
              <a:t> )</a:t>
            </a:r>
            <a:r>
              <a:rPr lang="en-US" dirty="0" err="1" smtClean="0"/>
              <a:t>মূলক</a:t>
            </a:r>
            <a:r>
              <a:rPr lang="en-US" dirty="0" smtClean="0"/>
              <a:t> </a:t>
            </a:r>
            <a:r>
              <a:rPr lang="en-US" dirty="0" err="1" smtClean="0"/>
              <a:t>মূল্যায়ণ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000" b="1" dirty="0" smtClean="0">
                <a:solidFill>
                  <a:srgbClr val="002060"/>
                </a:solidFill>
              </a:rPr>
              <a:t>প্রশ্নঃ১।</a:t>
            </a:r>
            <a:r>
              <a:rPr lang="ar-SA" sz="2000" b="1" dirty="0" smtClean="0">
                <a:solidFill>
                  <a:srgbClr val="002060"/>
                </a:solidFill>
              </a:rPr>
              <a:t>حب</a:t>
            </a:r>
            <a:r>
              <a:rPr lang="en-US" sz="2000" b="1" dirty="0" err="1" smtClean="0">
                <a:solidFill>
                  <a:srgbClr val="002060"/>
                </a:solidFill>
              </a:rPr>
              <a:t>এর</a:t>
            </a:r>
            <a:r>
              <a:rPr lang="en-US" sz="2000" b="1" dirty="0" smtClean="0">
                <a:solidFill>
                  <a:srgbClr val="002060"/>
                </a:solidFill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</a:rPr>
              <a:t>অর্থ</a:t>
            </a:r>
            <a:r>
              <a:rPr lang="en-US" sz="2000" b="1" dirty="0" smtClean="0">
                <a:solidFill>
                  <a:srgbClr val="002060"/>
                </a:solidFill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</a:rPr>
              <a:t>কি</a:t>
            </a:r>
            <a:r>
              <a:rPr lang="en-US" sz="2000" b="1" dirty="0" smtClean="0">
                <a:solidFill>
                  <a:srgbClr val="002060"/>
                </a:solidFill>
              </a:rPr>
              <a:t>?</a:t>
            </a:r>
            <a:endParaRPr lang="ar-SA" sz="2000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sz="2000" b="1" dirty="0" err="1" smtClean="0">
                <a:solidFill>
                  <a:srgbClr val="002060"/>
                </a:solidFill>
              </a:rPr>
              <a:t>প্রশ্নঃ</a:t>
            </a:r>
            <a:r>
              <a:rPr lang="en-US" sz="2000" b="1" dirty="0" smtClean="0">
                <a:solidFill>
                  <a:srgbClr val="002060"/>
                </a:solidFill>
              </a:rPr>
              <a:t>  ২।</a:t>
            </a:r>
            <a:r>
              <a:rPr lang="ar-SA" sz="2000" b="1" dirty="0" smtClean="0">
                <a:solidFill>
                  <a:srgbClr val="002060"/>
                </a:solidFill>
              </a:rPr>
              <a:t>  زين</a:t>
            </a:r>
            <a:r>
              <a:rPr lang="en-US" sz="2000" b="1" dirty="0" smtClean="0">
                <a:solidFill>
                  <a:srgbClr val="002060"/>
                </a:solidFill>
              </a:rPr>
              <a:t>  </a:t>
            </a:r>
            <a:r>
              <a:rPr lang="en-US" sz="2000" b="1" dirty="0" err="1" smtClean="0">
                <a:solidFill>
                  <a:srgbClr val="002060"/>
                </a:solidFill>
              </a:rPr>
              <a:t>এর</a:t>
            </a:r>
            <a:r>
              <a:rPr lang="en-US" sz="2000" b="1" dirty="0" smtClean="0">
                <a:solidFill>
                  <a:srgbClr val="002060"/>
                </a:solidFill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</a:rPr>
              <a:t>বাব</a:t>
            </a:r>
            <a:r>
              <a:rPr lang="en-US" sz="2000" b="1" dirty="0" smtClean="0">
                <a:solidFill>
                  <a:srgbClr val="002060"/>
                </a:solidFill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</a:rPr>
              <a:t>কি</a:t>
            </a:r>
            <a:r>
              <a:rPr lang="en-US" sz="2000" b="1" dirty="0" smtClean="0">
                <a:solidFill>
                  <a:srgbClr val="002060"/>
                </a:solidFill>
              </a:rPr>
              <a:t>?</a:t>
            </a:r>
            <a:endParaRPr lang="ar-SA" sz="2000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sz="2000" b="1" dirty="0" err="1" smtClean="0">
                <a:solidFill>
                  <a:srgbClr val="002060"/>
                </a:solidFill>
              </a:rPr>
              <a:t>প্রশ্নঃ</a:t>
            </a:r>
            <a:r>
              <a:rPr lang="en-US" sz="2000" b="1" dirty="0" smtClean="0">
                <a:solidFill>
                  <a:srgbClr val="002060"/>
                </a:solidFill>
              </a:rPr>
              <a:t>  ৩। </a:t>
            </a:r>
            <a:r>
              <a:rPr lang="ar-SA" sz="2000" b="1" dirty="0" smtClean="0">
                <a:solidFill>
                  <a:srgbClr val="002060"/>
                </a:solidFill>
              </a:rPr>
              <a:t>حرث</a:t>
            </a:r>
            <a:r>
              <a:rPr lang="en-US" sz="2000" b="1" dirty="0" err="1" smtClean="0">
                <a:solidFill>
                  <a:srgbClr val="002060"/>
                </a:solidFill>
              </a:rPr>
              <a:t>দ্বারা</a:t>
            </a:r>
            <a:r>
              <a:rPr lang="en-US" sz="2000" b="1" dirty="0" smtClean="0">
                <a:solidFill>
                  <a:srgbClr val="002060"/>
                </a:solidFill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</a:rPr>
              <a:t>কি</a:t>
            </a:r>
            <a:r>
              <a:rPr lang="en-US" sz="2000" b="1" dirty="0" smtClean="0">
                <a:solidFill>
                  <a:srgbClr val="002060"/>
                </a:solidFill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</a:rPr>
              <a:t>বুঝানো</a:t>
            </a:r>
            <a:r>
              <a:rPr lang="en-US" sz="2000" b="1" dirty="0" smtClean="0">
                <a:solidFill>
                  <a:srgbClr val="002060"/>
                </a:solidFill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</a:rPr>
              <a:t>হয়েছে</a:t>
            </a:r>
            <a:r>
              <a:rPr lang="en-US" sz="2000" b="1" dirty="0" smtClean="0">
                <a:solidFill>
                  <a:srgbClr val="002060"/>
                </a:solidFill>
              </a:rPr>
              <a:t>?</a:t>
            </a:r>
            <a:endParaRPr lang="ar-SA" sz="2000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sz="2000" b="1" dirty="0" smtClean="0">
                <a:solidFill>
                  <a:srgbClr val="002060"/>
                </a:solidFill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</a:rPr>
              <a:t>প্রশ্নঃ</a:t>
            </a:r>
            <a:r>
              <a:rPr lang="en-US" sz="2000" b="1" dirty="0" smtClean="0">
                <a:solidFill>
                  <a:srgbClr val="002060"/>
                </a:solidFill>
              </a:rPr>
              <a:t>  ৪।</a:t>
            </a:r>
            <a:r>
              <a:rPr lang="ar-SA" sz="2000" b="1" dirty="0" smtClean="0">
                <a:solidFill>
                  <a:srgbClr val="002060"/>
                </a:solidFill>
              </a:rPr>
              <a:t>هم</a:t>
            </a:r>
            <a:r>
              <a:rPr lang="en-US" sz="2000" b="1" dirty="0" smtClean="0">
                <a:solidFill>
                  <a:srgbClr val="002060"/>
                </a:solidFill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</a:rPr>
              <a:t>শব্দটি</a:t>
            </a:r>
            <a:r>
              <a:rPr lang="en-US" sz="2000" b="1" dirty="0" smtClean="0">
                <a:solidFill>
                  <a:srgbClr val="002060"/>
                </a:solidFill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</a:rPr>
              <a:t>কি</a:t>
            </a:r>
            <a:r>
              <a:rPr lang="en-US" sz="2000" b="1" dirty="0" smtClean="0">
                <a:solidFill>
                  <a:srgbClr val="002060"/>
                </a:solidFill>
              </a:rPr>
              <a:t>? </a:t>
            </a:r>
            <a:endParaRPr lang="ar-SA" sz="2000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sz="2000" b="1" dirty="0" err="1" smtClean="0">
                <a:solidFill>
                  <a:srgbClr val="002060"/>
                </a:solidFill>
              </a:rPr>
              <a:t>প্রশ্নঃ</a:t>
            </a:r>
            <a:r>
              <a:rPr lang="en-US" sz="2000" b="1" dirty="0" smtClean="0">
                <a:solidFill>
                  <a:srgbClr val="002060"/>
                </a:solidFill>
              </a:rPr>
              <a:t> ৫। </a:t>
            </a:r>
            <a:r>
              <a:rPr lang="ar-SA" sz="2000" b="1" dirty="0" smtClean="0">
                <a:solidFill>
                  <a:srgbClr val="002060"/>
                </a:solidFill>
              </a:rPr>
              <a:t>ربنا</a:t>
            </a:r>
            <a:r>
              <a:rPr lang="en-US" sz="2000" b="1" dirty="0" err="1" smtClean="0">
                <a:solidFill>
                  <a:srgbClr val="002060"/>
                </a:solidFill>
              </a:rPr>
              <a:t>এর</a:t>
            </a:r>
            <a:r>
              <a:rPr lang="en-US" sz="2000" b="1" dirty="0" smtClean="0">
                <a:solidFill>
                  <a:srgbClr val="002060"/>
                </a:solidFill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</a:rPr>
              <a:t>অর্থ</a:t>
            </a:r>
            <a:r>
              <a:rPr lang="en-US" sz="2000" b="1" dirty="0" smtClean="0">
                <a:solidFill>
                  <a:srgbClr val="002060"/>
                </a:solidFill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</a:rPr>
              <a:t>কি</a:t>
            </a:r>
            <a:r>
              <a:rPr lang="en-US" sz="2000" b="1" dirty="0" smtClean="0">
                <a:solidFill>
                  <a:srgbClr val="002060"/>
                </a:solidFill>
              </a:rPr>
              <a:t>?</a:t>
            </a:r>
            <a:endParaRPr lang="ar-SA" sz="2000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sz="2000" b="1" dirty="0" smtClean="0">
                <a:solidFill>
                  <a:srgbClr val="002060"/>
                </a:solidFill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</a:rPr>
              <a:t>প্রশ্নঃ</a:t>
            </a:r>
            <a:r>
              <a:rPr lang="en-US" sz="2000" b="1" dirty="0" smtClean="0">
                <a:solidFill>
                  <a:srgbClr val="002060"/>
                </a:solidFill>
              </a:rPr>
              <a:t>  ৬।    </a:t>
            </a:r>
            <a:r>
              <a:rPr lang="ar-SA" sz="2000" b="1" dirty="0" smtClean="0">
                <a:solidFill>
                  <a:srgbClr val="002060"/>
                </a:solidFill>
              </a:rPr>
              <a:t>عذاب</a:t>
            </a:r>
            <a:r>
              <a:rPr lang="en-US" sz="2000" b="1" dirty="0" smtClean="0">
                <a:solidFill>
                  <a:srgbClr val="002060"/>
                </a:solidFill>
              </a:rPr>
              <a:t>   </a:t>
            </a:r>
            <a:r>
              <a:rPr lang="en-US" sz="2000" b="1" dirty="0" err="1" smtClean="0">
                <a:solidFill>
                  <a:srgbClr val="002060"/>
                </a:solidFill>
              </a:rPr>
              <a:t>এর</a:t>
            </a:r>
            <a:r>
              <a:rPr lang="en-US" sz="2000" b="1" dirty="0" smtClean="0">
                <a:solidFill>
                  <a:srgbClr val="002060"/>
                </a:solidFill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</a:rPr>
              <a:t>বাংলা</a:t>
            </a:r>
            <a:r>
              <a:rPr lang="en-US" sz="2000" b="1" dirty="0" smtClean="0">
                <a:solidFill>
                  <a:srgbClr val="002060"/>
                </a:solidFill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</a:rPr>
              <a:t>অর্থ</a:t>
            </a:r>
            <a:r>
              <a:rPr lang="en-US" sz="2000" b="1" dirty="0" smtClean="0">
                <a:solidFill>
                  <a:srgbClr val="002060"/>
                </a:solidFill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</a:rPr>
              <a:t>কি</a:t>
            </a:r>
            <a:r>
              <a:rPr lang="en-US" sz="2000" b="1" dirty="0" smtClean="0">
                <a:solidFill>
                  <a:srgbClr val="002060"/>
                </a:solidFill>
              </a:rPr>
              <a:t>?           </a:t>
            </a:r>
            <a:endParaRPr lang="ar-SA" sz="2000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sz="2000" b="1" dirty="0" smtClean="0">
                <a:solidFill>
                  <a:srgbClr val="002060"/>
                </a:solidFill>
              </a:rPr>
              <a:t> প্রশ্নঃ৭। </a:t>
            </a:r>
            <a:r>
              <a:rPr lang="ar-SA" sz="2000" b="1" dirty="0" smtClean="0">
                <a:solidFill>
                  <a:srgbClr val="002060"/>
                </a:solidFill>
              </a:rPr>
              <a:t>قل </a:t>
            </a:r>
            <a:r>
              <a:rPr lang="en-US" sz="2000" b="1" dirty="0" smtClean="0">
                <a:solidFill>
                  <a:srgbClr val="002060"/>
                </a:solidFill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</a:rPr>
              <a:t>এর</a:t>
            </a:r>
            <a:r>
              <a:rPr lang="en-US" sz="2000" b="1" dirty="0" smtClean="0">
                <a:solidFill>
                  <a:srgbClr val="002060"/>
                </a:solidFill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</a:rPr>
              <a:t>বাব</a:t>
            </a:r>
            <a:r>
              <a:rPr lang="en-US" sz="2000" b="1" dirty="0" smtClean="0">
                <a:solidFill>
                  <a:srgbClr val="002060"/>
                </a:solidFill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</a:rPr>
              <a:t>কি</a:t>
            </a:r>
            <a:r>
              <a:rPr lang="en-US" sz="2000" b="1" dirty="0" smtClean="0">
                <a:solidFill>
                  <a:srgbClr val="002060"/>
                </a:solidFill>
              </a:rPr>
              <a:t>?</a:t>
            </a:r>
          </a:p>
          <a:p>
            <a:pPr>
              <a:buNone/>
            </a:pPr>
            <a:r>
              <a:rPr lang="en-US" sz="2000" b="1" dirty="0" err="1" smtClean="0">
                <a:solidFill>
                  <a:srgbClr val="002060"/>
                </a:solidFill>
              </a:rPr>
              <a:t>প্রশ্নঃ</a:t>
            </a:r>
            <a:r>
              <a:rPr lang="en-US" sz="2000" b="1" dirty="0" smtClean="0">
                <a:solidFill>
                  <a:srgbClr val="002060"/>
                </a:solidFill>
              </a:rPr>
              <a:t>  ৮।</a:t>
            </a:r>
            <a:r>
              <a:rPr lang="ar-SA" sz="2000" b="1" dirty="0" smtClean="0">
                <a:solidFill>
                  <a:srgbClr val="002060"/>
                </a:solidFill>
              </a:rPr>
              <a:t>ذنب</a:t>
            </a:r>
            <a:r>
              <a:rPr lang="en-US" sz="2000" b="1" dirty="0" smtClean="0">
                <a:solidFill>
                  <a:srgbClr val="002060"/>
                </a:solidFill>
              </a:rPr>
              <a:t>  </a:t>
            </a:r>
            <a:r>
              <a:rPr lang="en-US" sz="2000" b="1" dirty="0" err="1" smtClean="0">
                <a:solidFill>
                  <a:srgbClr val="002060"/>
                </a:solidFill>
              </a:rPr>
              <a:t>এর</a:t>
            </a:r>
            <a:r>
              <a:rPr lang="en-US" sz="2000" b="1" dirty="0" smtClean="0">
                <a:solidFill>
                  <a:srgbClr val="002060"/>
                </a:solidFill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</a:rPr>
              <a:t>অর্থ</a:t>
            </a:r>
            <a:r>
              <a:rPr lang="en-US" sz="2000" b="1" dirty="0" smtClean="0">
                <a:solidFill>
                  <a:srgbClr val="002060"/>
                </a:solidFill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</a:rPr>
              <a:t>কি</a:t>
            </a:r>
            <a:r>
              <a:rPr lang="en-US" sz="2000" b="1" dirty="0" smtClean="0">
                <a:solidFill>
                  <a:srgbClr val="002060"/>
                </a:solidFill>
              </a:rPr>
              <a:t>?    </a:t>
            </a:r>
          </a:p>
          <a:p>
            <a:pPr>
              <a:buNone/>
            </a:pPr>
            <a:endParaRPr lang="en-US" sz="2400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sz="2400" b="1" dirty="0" err="1" smtClean="0">
                <a:solidFill>
                  <a:srgbClr val="002060"/>
                </a:solidFill>
              </a:rPr>
              <a:t>উত্তর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</a:rPr>
              <a:t>মিলিয়ে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</a:rPr>
              <a:t>নিইঃ</a:t>
            </a:r>
            <a:r>
              <a:rPr lang="en-US" sz="2400" b="1" dirty="0" smtClean="0">
                <a:solidFill>
                  <a:srgbClr val="002060"/>
                </a:solidFill>
              </a:rPr>
              <a:t>-                                                          ১।ভালবাসা । ২।তাফঈল         ৩।ফসল</a:t>
            </a:r>
            <a:r>
              <a:rPr lang="ar-SA" sz="2400" b="1" dirty="0" smtClean="0">
                <a:solidFill>
                  <a:srgbClr val="002060"/>
                </a:solidFill>
              </a:rPr>
              <a:t>	</a:t>
            </a:r>
            <a:r>
              <a:rPr lang="en-US" sz="2400" b="1" dirty="0" smtClean="0">
                <a:solidFill>
                  <a:srgbClr val="002060"/>
                </a:solidFill>
              </a:rPr>
              <a:t>৪।সর্বনাম  ৫। </a:t>
            </a:r>
            <a:r>
              <a:rPr lang="en-US" sz="2400" b="1" dirty="0" err="1" smtClean="0">
                <a:solidFill>
                  <a:srgbClr val="002060"/>
                </a:solidFill>
              </a:rPr>
              <a:t>হে-আমদের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</a:rPr>
              <a:t>প্রতিপালক</a:t>
            </a:r>
            <a:r>
              <a:rPr lang="en-US" sz="2400" b="1" dirty="0" smtClean="0">
                <a:solidFill>
                  <a:srgbClr val="002060"/>
                </a:solidFill>
              </a:rPr>
              <a:t>    ৬।শাস্তি  ৭। </a:t>
            </a:r>
            <a:r>
              <a:rPr lang="en-US" sz="2400" b="1" dirty="0" err="1" smtClean="0">
                <a:solidFill>
                  <a:srgbClr val="002060"/>
                </a:solidFill>
              </a:rPr>
              <a:t>বাবে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</a:rPr>
              <a:t>নাসারা</a:t>
            </a:r>
            <a:r>
              <a:rPr lang="en-US" sz="2400" b="1" dirty="0" smtClean="0">
                <a:solidFill>
                  <a:srgbClr val="002060"/>
                </a:solidFill>
              </a:rPr>
              <a:t> ৮।পাপ,গুনাহ,দোষ,অপরাধ।</a:t>
            </a:r>
            <a:endParaRPr lang="en-US" sz="2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b="1" dirty="0" err="1" smtClean="0"/>
              <a:t>আয়াত</a:t>
            </a:r>
            <a:r>
              <a:rPr lang="en-US" b="1" dirty="0" smtClean="0"/>
              <a:t> </a:t>
            </a:r>
            <a:r>
              <a:rPr lang="en-US" b="1" dirty="0" err="1" smtClean="0"/>
              <a:t>গুলো</a:t>
            </a:r>
            <a:r>
              <a:rPr lang="en-US" b="1" dirty="0" smtClean="0"/>
              <a:t> </a:t>
            </a:r>
            <a:r>
              <a:rPr lang="en-US" b="1" dirty="0" err="1" smtClean="0"/>
              <a:t>অনুধাবন</a:t>
            </a:r>
            <a:r>
              <a:rPr lang="en-US" b="1" dirty="0" smtClean="0"/>
              <a:t> </a:t>
            </a:r>
            <a:r>
              <a:rPr lang="en-US" b="1" dirty="0" err="1" smtClean="0"/>
              <a:t>করি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400" b="1" dirty="0" smtClean="0">
                <a:solidFill>
                  <a:srgbClr val="002060"/>
                </a:solidFill>
              </a:rPr>
              <a:t>৭টি </a:t>
            </a:r>
            <a:r>
              <a:rPr lang="en-US" sz="2400" b="1" dirty="0" err="1" smtClean="0">
                <a:solidFill>
                  <a:srgbClr val="002060"/>
                </a:solidFill>
              </a:rPr>
              <a:t>সুশোভিত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</a:rPr>
              <a:t>বিষয়ের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</a:rPr>
              <a:t>কথা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</a:rPr>
              <a:t>বলা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</a:rPr>
              <a:t>হয়েছে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</a:rPr>
              <a:t>অথচ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</a:rPr>
              <a:t>মহব্বত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</a:rPr>
              <a:t>তিন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</a:rPr>
              <a:t>প্রকারঃ</a:t>
            </a:r>
            <a:endParaRPr lang="en-US" sz="2400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sz="2400" b="1" dirty="0" smtClean="0">
                <a:solidFill>
                  <a:srgbClr val="002060"/>
                </a:solidFill>
              </a:rPr>
              <a:t>১।তবিয়ত </a:t>
            </a:r>
            <a:r>
              <a:rPr lang="en-US" sz="2400" b="1" dirty="0" err="1" smtClean="0">
                <a:solidFill>
                  <a:srgbClr val="002060"/>
                </a:solidFill>
              </a:rPr>
              <a:t>তথা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</a:rPr>
              <a:t>স্বভাব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</a:rPr>
              <a:t>সুলভ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</a:rPr>
              <a:t>যেমন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</a:rPr>
              <a:t>পিতা-মাতা,সন্তান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</a:rPr>
              <a:t>সন্তুতির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</a:rPr>
              <a:t>প্রতি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</a:rPr>
              <a:t>ভালবাসা</a:t>
            </a:r>
            <a:r>
              <a:rPr lang="en-US" sz="2400" b="1" dirty="0" smtClean="0">
                <a:solidFill>
                  <a:srgbClr val="002060"/>
                </a:solidFill>
              </a:rPr>
              <a:t> ২।আকলিয়ত </a:t>
            </a:r>
            <a:r>
              <a:rPr lang="en-US" sz="2400" b="1" dirty="0" err="1" smtClean="0">
                <a:solidFill>
                  <a:srgbClr val="002060"/>
                </a:solidFill>
              </a:rPr>
              <a:t>তথা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</a:rPr>
              <a:t>জ্ঞান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</a:rPr>
              <a:t>সম্মত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</a:rPr>
              <a:t>ভালবাসা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</a:rPr>
              <a:t>যেমন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</a:rPr>
              <a:t>তিক্ত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</a:rPr>
              <a:t>হলে</a:t>
            </a:r>
            <a:r>
              <a:rPr lang="en-US" sz="2400" b="1" dirty="0" smtClean="0">
                <a:solidFill>
                  <a:srgbClr val="002060"/>
                </a:solidFill>
              </a:rPr>
              <a:t> ও </a:t>
            </a:r>
            <a:r>
              <a:rPr lang="en-US" sz="2400" b="1" dirty="0" err="1" smtClean="0">
                <a:solidFill>
                  <a:srgbClr val="002060"/>
                </a:solidFill>
              </a:rPr>
              <a:t>ঔষধের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</a:rPr>
              <a:t>প্রতি</a:t>
            </a:r>
            <a:r>
              <a:rPr lang="en-US" sz="2400" b="1" dirty="0" smtClean="0">
                <a:solidFill>
                  <a:srgbClr val="002060"/>
                </a:solidFill>
              </a:rPr>
              <a:t> ভালবাসা৩।ইমানিয়ত </a:t>
            </a:r>
            <a:r>
              <a:rPr lang="en-US" sz="2400" b="1" dirty="0" err="1" smtClean="0">
                <a:solidFill>
                  <a:srgbClr val="002060"/>
                </a:solidFill>
              </a:rPr>
              <a:t>তথা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</a:rPr>
              <a:t>বিশ্বাস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</a:rPr>
              <a:t>সম্মত</a:t>
            </a:r>
            <a:r>
              <a:rPr lang="en-US" sz="2400" b="1" dirty="0" smtClean="0">
                <a:solidFill>
                  <a:srgbClr val="002060"/>
                </a:solidFill>
              </a:rPr>
              <a:t>  </a:t>
            </a:r>
            <a:r>
              <a:rPr lang="en-US" sz="2400" b="1" dirty="0" err="1" smtClean="0">
                <a:solidFill>
                  <a:srgbClr val="002060"/>
                </a:solidFill>
              </a:rPr>
              <a:t>যেমন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</a:rPr>
              <a:t>আল্লাহওতাঁর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</a:rPr>
              <a:t>রাসুলের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</a:rPr>
              <a:t>প্রতি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</a:rPr>
              <a:t>ভালবাসা।জান্নাতে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</a:rPr>
              <a:t>স্ত্রীগণও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</a:rPr>
              <a:t>থাকবে।জাহান্নামের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</a:rPr>
              <a:t>ভয়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</a:rPr>
              <a:t>কাদেরকে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</a:rPr>
              <a:t>দেখনো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</a:rPr>
              <a:t>হয়েছে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</a:rPr>
              <a:t>তা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</a:rPr>
              <a:t>উল্লেখ</a:t>
            </a:r>
            <a:r>
              <a:rPr lang="en-US" sz="2400" b="1" dirty="0" smtClean="0">
                <a:solidFill>
                  <a:srgbClr val="002060"/>
                </a:solidFill>
              </a:rPr>
              <a:t>  </a:t>
            </a:r>
            <a:r>
              <a:rPr lang="en-US" sz="2400" b="1" dirty="0" err="1" smtClean="0">
                <a:solidFill>
                  <a:srgbClr val="002060"/>
                </a:solidFill>
              </a:rPr>
              <a:t>নাই</a:t>
            </a:r>
            <a:r>
              <a:rPr lang="en-US" sz="2400" b="1" dirty="0" smtClean="0">
                <a:solidFill>
                  <a:srgbClr val="002060"/>
                </a:solidFill>
              </a:rPr>
              <a:t>, </a:t>
            </a:r>
            <a:r>
              <a:rPr lang="en-US" sz="2400" b="1" dirty="0" err="1" smtClean="0">
                <a:solidFill>
                  <a:srgbClr val="002060"/>
                </a:solidFill>
              </a:rPr>
              <a:t>কোরানে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</a:rPr>
              <a:t>আমরা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</a:rPr>
              <a:t>জেনেছি</a:t>
            </a:r>
            <a:r>
              <a:rPr lang="en-US" sz="2400" b="1" dirty="0" smtClean="0">
                <a:solidFill>
                  <a:srgbClr val="002060"/>
                </a:solidFill>
              </a:rPr>
              <a:t>  </a:t>
            </a:r>
            <a:r>
              <a:rPr lang="en-US" sz="2400" b="1" dirty="0" err="1" smtClean="0">
                <a:solidFill>
                  <a:srgbClr val="002060"/>
                </a:solidFill>
              </a:rPr>
              <a:t>যে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</a:rPr>
              <a:t>পাপিরাই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</a:rPr>
              <a:t>জাহান্নামে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</a:rPr>
              <a:t>থাকবে</a:t>
            </a:r>
            <a:r>
              <a:rPr lang="en-US" sz="2400" b="1" dirty="0" smtClean="0">
                <a:solidFill>
                  <a:srgbClr val="002060"/>
                </a:solidFill>
              </a:rPr>
              <a:t>। </a:t>
            </a:r>
            <a:r>
              <a:rPr lang="en-US" sz="2400" b="1" dirty="0" err="1" smtClean="0">
                <a:solidFill>
                  <a:srgbClr val="002060"/>
                </a:solidFill>
              </a:rPr>
              <a:t>শেষ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</a:rPr>
              <a:t>রাত্রে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</a:rPr>
              <a:t>ক্ষমাপ্রার্থনা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</a:rPr>
              <a:t>কারীর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</a:rPr>
              <a:t>বিশেষ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</a:rPr>
              <a:t>ভাবে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</a:rPr>
              <a:t>উল্লেখ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</a:rPr>
              <a:t>করা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</a:rPr>
              <a:t>হয়েছে।তারা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</a:rPr>
              <a:t>খোদা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</a:rPr>
              <a:t>ভীরু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</a:rPr>
              <a:t>লোক।তারা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</a:rPr>
              <a:t>জান্নাতি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</a:rPr>
              <a:t>হবে।আল্লাহ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</a:rPr>
              <a:t>আমাদের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</a:rPr>
              <a:t>প্রতিপালক</a:t>
            </a:r>
            <a:r>
              <a:rPr lang="en-US" sz="2400" b="1" dirty="0" smtClean="0">
                <a:solidFill>
                  <a:srgbClr val="002060"/>
                </a:solidFill>
              </a:rPr>
              <a:t> ।</a:t>
            </a:r>
            <a:r>
              <a:rPr lang="en-US" sz="2400" b="1" dirty="0" err="1" smtClean="0">
                <a:solidFill>
                  <a:srgbClr val="002060"/>
                </a:solidFill>
              </a:rPr>
              <a:t>তিনি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</a:rPr>
              <a:t>সকল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</a:rPr>
              <a:t>কিছুর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</a:rPr>
              <a:t>মালিক।আল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</a:rPr>
              <a:t>কোরান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</a:rPr>
              <a:t>ওরাসুল</a:t>
            </a:r>
            <a:r>
              <a:rPr lang="en-US" sz="2400" b="1" dirty="0" smtClean="0">
                <a:solidFill>
                  <a:srgbClr val="002060"/>
                </a:solidFill>
              </a:rPr>
              <a:t>(</a:t>
            </a:r>
            <a:r>
              <a:rPr lang="en-US" sz="2400" b="1" dirty="0" err="1" smtClean="0">
                <a:solidFill>
                  <a:srgbClr val="002060"/>
                </a:solidFill>
              </a:rPr>
              <a:t>সঃ</a:t>
            </a:r>
            <a:r>
              <a:rPr lang="en-US" sz="2400" b="1" dirty="0" smtClean="0">
                <a:solidFill>
                  <a:srgbClr val="002060"/>
                </a:solidFill>
              </a:rPr>
              <a:t>)</a:t>
            </a:r>
            <a:r>
              <a:rPr lang="en-US" sz="2400" b="1" dirty="0" err="1" smtClean="0">
                <a:solidFill>
                  <a:srgbClr val="002060"/>
                </a:solidFill>
              </a:rPr>
              <a:t>এর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</a:rPr>
              <a:t>হাদিস</a:t>
            </a:r>
            <a:endParaRPr lang="en-US" sz="2400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sz="2400" b="1" dirty="0" err="1" smtClean="0">
                <a:solidFill>
                  <a:srgbClr val="002060"/>
                </a:solidFill>
              </a:rPr>
              <a:t>অনুযায়ী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</a:rPr>
              <a:t>আমল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</a:rPr>
              <a:t>করা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</a:rPr>
              <a:t>আবশ্যক।আল্লাহ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</a:rPr>
              <a:t>ওতাঁর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</a:rPr>
              <a:t>রাসুলের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</a:rPr>
              <a:t>প্রতি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</a:rPr>
              <a:t>ভালবাসা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</a:rPr>
              <a:t>করা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</a:rPr>
              <a:t>সকলের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</a:rPr>
              <a:t>আবশ্যক।মহব্বতের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</a:rPr>
              <a:t>মাধ্যমে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</a:rPr>
              <a:t>জান্নাত</a:t>
            </a:r>
            <a:r>
              <a:rPr lang="en-US" sz="2400" b="1" dirty="0" smtClean="0">
                <a:solidFill>
                  <a:srgbClr val="002060"/>
                </a:solidFill>
              </a:rPr>
              <a:t> ।</a:t>
            </a:r>
            <a:endParaRPr lang="en-US" sz="36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err="1" smtClean="0"/>
              <a:t>আল-কোরানের</a:t>
            </a:r>
            <a:r>
              <a:rPr lang="en-US" dirty="0" smtClean="0"/>
              <a:t> </a:t>
            </a:r>
            <a:r>
              <a:rPr lang="en-US" dirty="0" err="1" smtClean="0"/>
              <a:t>কি</a:t>
            </a:r>
            <a:r>
              <a:rPr lang="en-US" dirty="0" smtClean="0"/>
              <a:t> </a:t>
            </a:r>
            <a:r>
              <a:rPr lang="en-US" dirty="0" err="1" smtClean="0"/>
              <a:t>বলা</a:t>
            </a:r>
            <a:r>
              <a:rPr lang="en-US" dirty="0" smtClean="0"/>
              <a:t> </a:t>
            </a:r>
            <a:r>
              <a:rPr lang="en-US" dirty="0" err="1" smtClean="0"/>
              <a:t>হয়েছে</a:t>
            </a:r>
            <a:r>
              <a:rPr lang="en-US" dirty="0" smtClean="0"/>
              <a:t>?</a:t>
            </a:r>
            <a:br>
              <a:rPr lang="en-US" dirty="0" smtClean="0"/>
            </a:br>
            <a:r>
              <a:rPr lang="en-US" dirty="0" err="1" smtClean="0"/>
              <a:t>ছবি</a:t>
            </a:r>
            <a:r>
              <a:rPr lang="en-US" dirty="0" smtClean="0"/>
              <a:t> </a:t>
            </a:r>
            <a:r>
              <a:rPr lang="en-US" dirty="0" err="1" smtClean="0"/>
              <a:t>দেখে</a:t>
            </a:r>
            <a:r>
              <a:rPr lang="en-US" dirty="0" smtClean="0"/>
              <a:t> </a:t>
            </a:r>
            <a:r>
              <a:rPr lang="en-US" dirty="0" err="1" smtClean="0"/>
              <a:t>বল</a:t>
            </a:r>
            <a:r>
              <a:rPr lang="en-US" dirty="0" smtClean="0"/>
              <a:t> ও </a:t>
            </a:r>
            <a:r>
              <a:rPr lang="en-US" dirty="0" err="1" smtClean="0"/>
              <a:t>তালিকা</a:t>
            </a:r>
            <a:r>
              <a:rPr lang="en-US" dirty="0" smtClean="0"/>
              <a:t> </a:t>
            </a:r>
            <a:r>
              <a:rPr lang="en-US" dirty="0" err="1" smtClean="0"/>
              <a:t>কর</a:t>
            </a:r>
            <a:endParaRPr lang="en-US" dirty="0"/>
          </a:p>
        </p:txBody>
      </p:sp>
      <p:pic>
        <p:nvPicPr>
          <p:cNvPr id="4" name="Content Placeholder 3" descr="92cda36d6a7cab5f41b54d95c48b36-17126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2400" y="1600200"/>
            <a:ext cx="1905000" cy="2209800"/>
          </a:xfrm>
        </p:spPr>
      </p:pic>
      <p:pic>
        <p:nvPicPr>
          <p:cNvPr id="5" name="Picture 4" descr="ei-samay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0" y="1600200"/>
            <a:ext cx="2038350" cy="2209800"/>
          </a:xfrm>
          <a:prstGeom prst="rect">
            <a:avLst/>
          </a:prstGeom>
        </p:spPr>
      </p:pic>
      <p:pic>
        <p:nvPicPr>
          <p:cNvPr id="6" name="Picture 5" descr="cow-2007281620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2400" y="4191000"/>
            <a:ext cx="1524000" cy="2255203"/>
          </a:xfrm>
          <a:prstGeom prst="rect">
            <a:avLst/>
          </a:prstGeom>
        </p:spPr>
      </p:pic>
      <p:pic>
        <p:nvPicPr>
          <p:cNvPr id="9" name="Picture 8" descr="index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72001" y="1752600"/>
            <a:ext cx="1295400" cy="1905000"/>
          </a:xfrm>
          <a:prstGeom prst="rect">
            <a:avLst/>
          </a:prstGeom>
        </p:spPr>
      </p:pic>
      <p:pic>
        <p:nvPicPr>
          <p:cNvPr id="11" name="Picture 10" descr="175113namaj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39000" y="4191000"/>
            <a:ext cx="1524000" cy="2286000"/>
          </a:xfrm>
          <a:prstGeom prst="rect">
            <a:avLst/>
          </a:prstGeom>
        </p:spPr>
      </p:pic>
      <p:pic>
        <p:nvPicPr>
          <p:cNvPr id="14" name="Picture 13" descr="em1-1461525564-7895d3f_xlarge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562600" y="4191000"/>
            <a:ext cx="1600200" cy="2286000"/>
          </a:xfrm>
          <a:prstGeom prst="rect">
            <a:avLst/>
          </a:prstGeom>
        </p:spPr>
      </p:pic>
      <p:pic>
        <p:nvPicPr>
          <p:cNvPr id="10" name="Picture 9" descr="index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905000" y="4343400"/>
            <a:ext cx="1752600" cy="2114550"/>
          </a:xfrm>
          <a:prstGeom prst="rect">
            <a:avLst/>
          </a:prstGeom>
        </p:spPr>
      </p:pic>
      <p:pic>
        <p:nvPicPr>
          <p:cNvPr id="12" name="Picture 11" descr="images.jp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391400" y="1752600"/>
            <a:ext cx="1447800" cy="1981200"/>
          </a:xfrm>
          <a:prstGeom prst="rect">
            <a:avLst/>
          </a:prstGeom>
        </p:spPr>
      </p:pic>
      <p:pic>
        <p:nvPicPr>
          <p:cNvPr id="13" name="Picture 12" descr="index.jp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019801" y="1828800"/>
            <a:ext cx="1219200" cy="1905000"/>
          </a:xfrm>
          <a:prstGeom prst="rect">
            <a:avLst/>
          </a:prstGeom>
        </p:spPr>
      </p:pic>
      <p:pic>
        <p:nvPicPr>
          <p:cNvPr id="16" name="Picture 15" descr="images.jpg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810000" y="4114800"/>
            <a:ext cx="1676400" cy="2514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6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মূল্যায়ন</a:t>
            </a:r>
            <a:r>
              <a:rPr lang="en-US" dirty="0" smtClean="0"/>
              <a:t>(</a:t>
            </a:r>
            <a:r>
              <a:rPr lang="en-US" dirty="0" err="1" smtClean="0"/>
              <a:t>অনুধাবন</a:t>
            </a:r>
            <a:r>
              <a:rPr lang="en-US" dirty="0" smtClean="0"/>
              <a:t> </a:t>
            </a:r>
            <a:r>
              <a:rPr lang="en-US" dirty="0" err="1" smtClean="0"/>
              <a:t>মুলক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প্রশ্নঃ১।জান্নাতে </a:t>
            </a:r>
            <a:r>
              <a:rPr lang="en-US" dirty="0" err="1" smtClean="0"/>
              <a:t>কারা</a:t>
            </a:r>
            <a:r>
              <a:rPr lang="en-US" dirty="0" smtClean="0"/>
              <a:t> </a:t>
            </a:r>
            <a:r>
              <a:rPr lang="en-US" dirty="0" err="1" smtClean="0"/>
              <a:t>থাকবে</a:t>
            </a:r>
            <a:r>
              <a:rPr lang="en-US" dirty="0" smtClean="0"/>
              <a:t>?</a:t>
            </a:r>
          </a:p>
          <a:p>
            <a:pPr>
              <a:buNone/>
            </a:pPr>
            <a:r>
              <a:rPr lang="en-US" dirty="0" smtClean="0"/>
              <a:t>প্রশ্নঃ২।আবুহারিস </a:t>
            </a:r>
            <a:r>
              <a:rPr lang="en-US" dirty="0" err="1" smtClean="0"/>
              <a:t>ইবনু</a:t>
            </a:r>
            <a:r>
              <a:rPr lang="en-US" dirty="0" smtClean="0"/>
              <a:t> </a:t>
            </a:r>
            <a:r>
              <a:rPr lang="en-US" dirty="0" err="1" smtClean="0"/>
              <a:t>আল</a:t>
            </a:r>
            <a:r>
              <a:rPr lang="en-US" dirty="0" smtClean="0"/>
              <a:t> </a:t>
            </a:r>
            <a:r>
              <a:rPr lang="en-US" dirty="0" err="1" smtClean="0"/>
              <a:t>কামা</a:t>
            </a:r>
            <a:r>
              <a:rPr lang="en-US" dirty="0" smtClean="0"/>
              <a:t> </a:t>
            </a:r>
            <a:r>
              <a:rPr lang="en-US" dirty="0" err="1" smtClean="0"/>
              <a:t>কে</a:t>
            </a:r>
            <a:r>
              <a:rPr lang="en-US" dirty="0" smtClean="0"/>
              <a:t> </a:t>
            </a:r>
            <a:r>
              <a:rPr lang="en-US" dirty="0" err="1" smtClean="0"/>
              <a:t>ছিলেন</a:t>
            </a:r>
            <a:r>
              <a:rPr lang="en-US" dirty="0" smtClean="0"/>
              <a:t>?</a:t>
            </a:r>
          </a:p>
          <a:p>
            <a:pPr>
              <a:buNone/>
            </a:pPr>
            <a:r>
              <a:rPr lang="en-US" dirty="0" smtClean="0"/>
              <a:t>প্রশ্নঃ৩।কারা </a:t>
            </a:r>
            <a:r>
              <a:rPr lang="en-US" smtClean="0"/>
              <a:t>জাহান্নামে</a:t>
            </a:r>
            <a:r>
              <a:rPr lang="en-US" dirty="0" smtClean="0"/>
              <a:t> </a:t>
            </a:r>
            <a:r>
              <a:rPr lang="en-US" dirty="0" err="1" smtClean="0"/>
              <a:t>যাবে</a:t>
            </a:r>
            <a:r>
              <a:rPr lang="en-US" dirty="0" smtClean="0"/>
              <a:t>?</a:t>
            </a:r>
          </a:p>
          <a:p>
            <a:pPr>
              <a:buNone/>
            </a:pPr>
            <a:r>
              <a:rPr lang="en-US" dirty="0" smtClean="0"/>
              <a:t>প্রশ্নঃ৪।পরকালের  </a:t>
            </a:r>
            <a:r>
              <a:rPr lang="en-US" dirty="0" err="1" smtClean="0"/>
              <a:t>নিয়ামত</a:t>
            </a:r>
            <a:r>
              <a:rPr lang="en-US" dirty="0" smtClean="0"/>
              <a:t> </a:t>
            </a:r>
            <a:r>
              <a:rPr lang="en-US" dirty="0" err="1" smtClean="0"/>
              <a:t>কী</a:t>
            </a:r>
            <a:r>
              <a:rPr lang="en-US" dirty="0" smtClean="0"/>
              <a:t>?</a:t>
            </a:r>
          </a:p>
          <a:p>
            <a:pPr>
              <a:buNone/>
            </a:pPr>
            <a:r>
              <a:rPr lang="en-US" dirty="0" smtClean="0"/>
              <a:t>প্রশ্নঃ৫।পিতা </a:t>
            </a:r>
            <a:r>
              <a:rPr lang="en-US" dirty="0" err="1" smtClean="0"/>
              <a:t>মাতার</a:t>
            </a:r>
            <a:r>
              <a:rPr lang="en-US" dirty="0" smtClean="0"/>
              <a:t> ও </a:t>
            </a:r>
            <a:r>
              <a:rPr lang="en-US" dirty="0" err="1" smtClean="0"/>
              <a:t>সন্তানের</a:t>
            </a:r>
            <a:r>
              <a:rPr lang="en-US" dirty="0" smtClean="0"/>
              <a:t> </a:t>
            </a:r>
            <a:r>
              <a:rPr lang="en-US" dirty="0" err="1" smtClean="0"/>
              <a:t>ভালবাসায়</a:t>
            </a:r>
            <a:r>
              <a:rPr lang="en-US" dirty="0" smtClean="0"/>
              <a:t> </a:t>
            </a:r>
            <a:r>
              <a:rPr lang="en-US" dirty="0" err="1" smtClean="0"/>
              <a:t>কি</a:t>
            </a:r>
            <a:r>
              <a:rPr lang="en-US" dirty="0" smtClean="0"/>
              <a:t> </a:t>
            </a:r>
            <a:r>
              <a:rPr lang="en-US" dirty="0" err="1" smtClean="0"/>
              <a:t>লাভ</a:t>
            </a:r>
            <a:r>
              <a:rPr lang="en-US" dirty="0" smtClean="0"/>
              <a:t> 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err="1" smtClean="0"/>
              <a:t>ছবিতে</a:t>
            </a:r>
            <a:r>
              <a:rPr lang="en-US" dirty="0" smtClean="0"/>
              <a:t> </a:t>
            </a:r>
            <a:r>
              <a:rPr lang="en-US" dirty="0" err="1" smtClean="0"/>
              <a:t>কি</a:t>
            </a:r>
            <a:r>
              <a:rPr lang="en-US" dirty="0" smtClean="0"/>
              <a:t>  </a:t>
            </a:r>
            <a:r>
              <a:rPr lang="en-US" dirty="0" err="1" smtClean="0"/>
              <a:t>দেখছ</a:t>
            </a:r>
            <a:r>
              <a:rPr lang="en-US" dirty="0" smtClean="0"/>
              <a:t>?</a:t>
            </a:r>
            <a:endParaRPr lang="en-US" dirty="0"/>
          </a:p>
        </p:txBody>
      </p:sp>
      <p:pic>
        <p:nvPicPr>
          <p:cNvPr id="4" name="Content Placeholder 3" descr="175113namaj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1000" y="1524000"/>
            <a:ext cx="4038600" cy="2133600"/>
          </a:xfrm>
        </p:spPr>
      </p:pic>
      <p:pic>
        <p:nvPicPr>
          <p:cNvPr id="5" name="Picture 4" descr="em1-1461525564-7895d3f_xlarg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8200" y="1447800"/>
            <a:ext cx="4038600" cy="2133600"/>
          </a:xfrm>
          <a:prstGeom prst="rect">
            <a:avLst/>
          </a:prstGeom>
        </p:spPr>
      </p:pic>
      <p:pic>
        <p:nvPicPr>
          <p:cNvPr id="10" name="Picture 9" descr="images.jpg"/>
          <p:cNvPicPr>
            <a:picLocks noChangeAspect="1"/>
          </p:cNvPicPr>
          <p:nvPr/>
        </p:nvPicPr>
        <p:blipFill>
          <a:blip r:embed="rId4"/>
          <a:srcRect b="14286"/>
          <a:stretch>
            <a:fillRect/>
          </a:stretch>
        </p:blipFill>
        <p:spPr>
          <a:xfrm>
            <a:off x="381000" y="3657600"/>
            <a:ext cx="4114800" cy="2209800"/>
          </a:xfrm>
          <a:prstGeom prst="rect">
            <a:avLst/>
          </a:prstGeom>
        </p:spPr>
      </p:pic>
      <p:pic>
        <p:nvPicPr>
          <p:cNvPr id="6" name="Picture 5" descr="namaj__20180926030424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00600" y="3657600"/>
            <a:ext cx="3962400" cy="205435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85800" y="5903893"/>
            <a:ext cx="7696200" cy="95410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2060"/>
                </a:solidFill>
              </a:rPr>
              <a:t>    </a:t>
            </a:r>
            <a:r>
              <a:rPr lang="en-US" sz="2800" b="1" dirty="0" err="1" smtClean="0">
                <a:solidFill>
                  <a:srgbClr val="002060"/>
                </a:solidFill>
              </a:rPr>
              <a:t>বদআমলের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কারণে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দুনিয়াকে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ভালবাসার</a:t>
            </a:r>
            <a:r>
              <a:rPr lang="en-US" sz="2800" b="1" dirty="0" smtClean="0">
                <a:solidFill>
                  <a:srgbClr val="002060"/>
                </a:solidFill>
              </a:rPr>
              <a:t>              </a:t>
            </a:r>
            <a:r>
              <a:rPr lang="en-US" sz="2800" b="1" dirty="0" err="1" smtClean="0">
                <a:solidFill>
                  <a:srgbClr val="002060"/>
                </a:solidFill>
              </a:rPr>
              <a:t>পরিণাম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আর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পরকালীন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ভালবাসার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চিত্র</a:t>
            </a:r>
            <a:r>
              <a:rPr lang="en-US" sz="2800" b="1" dirty="0" smtClean="0">
                <a:solidFill>
                  <a:srgbClr val="002060"/>
                </a:solidFill>
              </a:rPr>
              <a:t>  </a:t>
            </a:r>
            <a:endParaRPr lang="en-US" sz="2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en-US" dirty="0" err="1" smtClean="0"/>
              <a:t>মূল্যায়ণ</a:t>
            </a:r>
            <a:r>
              <a:rPr lang="en-US" dirty="0" smtClean="0"/>
              <a:t>(</a:t>
            </a:r>
            <a:r>
              <a:rPr lang="en-US" dirty="0" err="1" smtClean="0"/>
              <a:t>প্রয়োগ</a:t>
            </a:r>
            <a:r>
              <a:rPr lang="en-US" dirty="0" smtClean="0"/>
              <a:t> </a:t>
            </a:r>
            <a:r>
              <a:rPr lang="en-US" dirty="0" err="1" smtClean="0"/>
              <a:t>মুলক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উদ্দীপকটি</a:t>
            </a:r>
            <a:r>
              <a:rPr lang="en-US" dirty="0" smtClean="0"/>
              <a:t> </a:t>
            </a:r>
            <a:r>
              <a:rPr lang="en-US" dirty="0" err="1" smtClean="0"/>
              <a:t>পড়ে</a:t>
            </a:r>
            <a:r>
              <a:rPr lang="en-US" dirty="0" smtClean="0"/>
              <a:t> </a:t>
            </a:r>
            <a:r>
              <a:rPr lang="en-US" dirty="0" err="1" smtClean="0"/>
              <a:t>নিচের</a:t>
            </a:r>
            <a:r>
              <a:rPr lang="en-US" dirty="0" smtClean="0"/>
              <a:t> </a:t>
            </a:r>
            <a:r>
              <a:rPr lang="en-US" dirty="0" err="1" smtClean="0"/>
              <a:t>প্রশ্নটির</a:t>
            </a:r>
            <a:r>
              <a:rPr lang="en-US" dirty="0" smtClean="0"/>
              <a:t> </a:t>
            </a:r>
            <a:r>
              <a:rPr lang="en-US" dirty="0" err="1" smtClean="0"/>
              <a:t>উত্তর</a:t>
            </a:r>
            <a:r>
              <a:rPr lang="en-US" dirty="0" smtClean="0"/>
              <a:t> </a:t>
            </a:r>
            <a:r>
              <a:rPr lang="en-US" dirty="0" err="1" smtClean="0"/>
              <a:t>লিখঃ</a:t>
            </a:r>
            <a:r>
              <a:rPr lang="en-US" dirty="0" smtClean="0"/>
              <a:t>-</a:t>
            </a:r>
          </a:p>
          <a:p>
            <a:pPr>
              <a:buNone/>
            </a:pPr>
            <a:r>
              <a:rPr lang="en-US" dirty="0" smtClean="0"/>
              <a:t>*</a:t>
            </a:r>
            <a:r>
              <a:rPr lang="en-US" dirty="0" err="1" smtClean="0"/>
              <a:t>রিতাওমনির</a:t>
            </a:r>
            <a:r>
              <a:rPr lang="en-US" dirty="0" smtClean="0"/>
              <a:t> </a:t>
            </a:r>
            <a:r>
              <a:rPr lang="en-US" dirty="0" err="1" smtClean="0"/>
              <a:t>একিই</a:t>
            </a:r>
            <a:r>
              <a:rPr lang="en-US" dirty="0" smtClean="0"/>
              <a:t> </a:t>
            </a:r>
            <a:r>
              <a:rPr lang="en-US" dirty="0" err="1" smtClean="0"/>
              <a:t>শ্রেনিতে</a:t>
            </a:r>
            <a:r>
              <a:rPr lang="en-US" dirty="0" smtClean="0"/>
              <a:t> </a:t>
            </a:r>
            <a:r>
              <a:rPr lang="en-US" dirty="0" err="1" smtClean="0"/>
              <a:t>মাদরাসায়</a:t>
            </a:r>
            <a:r>
              <a:rPr lang="en-US" dirty="0" smtClean="0"/>
              <a:t> </a:t>
            </a:r>
            <a:r>
              <a:rPr lang="en-US" dirty="0" err="1" smtClean="0"/>
              <a:t>পড়ে</a:t>
            </a:r>
            <a:r>
              <a:rPr lang="en-US" dirty="0" smtClean="0"/>
              <a:t>।</a:t>
            </a:r>
          </a:p>
          <a:p>
            <a:pPr>
              <a:buNone/>
            </a:pPr>
            <a:r>
              <a:rPr lang="en-US" dirty="0" err="1" smtClean="0"/>
              <a:t>রিতার</a:t>
            </a:r>
            <a:r>
              <a:rPr lang="en-US" dirty="0" smtClean="0"/>
              <a:t> </a:t>
            </a:r>
            <a:r>
              <a:rPr lang="en-US" dirty="0" err="1" smtClean="0"/>
              <a:t>বয়স</a:t>
            </a:r>
            <a:r>
              <a:rPr lang="en-US" dirty="0" smtClean="0"/>
              <a:t> ১৮খেয়াল </a:t>
            </a:r>
            <a:r>
              <a:rPr lang="en-US" dirty="0" err="1" smtClean="0"/>
              <a:t>খুশিমত</a:t>
            </a:r>
            <a:r>
              <a:rPr lang="en-US" dirty="0" smtClean="0"/>
              <a:t> </a:t>
            </a:r>
            <a:r>
              <a:rPr lang="en-US" dirty="0" err="1" smtClean="0"/>
              <a:t>মেলামেশা</a:t>
            </a:r>
            <a:r>
              <a:rPr lang="en-US" dirty="0" smtClean="0"/>
              <a:t> </a:t>
            </a:r>
            <a:r>
              <a:rPr lang="en-US" dirty="0" err="1" smtClean="0"/>
              <a:t>করে।মনির</a:t>
            </a:r>
            <a:r>
              <a:rPr lang="en-US" dirty="0" smtClean="0"/>
              <a:t> </a:t>
            </a:r>
            <a:r>
              <a:rPr lang="en-US" dirty="0" err="1" smtClean="0"/>
              <a:t>তা</a:t>
            </a:r>
            <a:r>
              <a:rPr lang="en-US" dirty="0" smtClean="0"/>
              <a:t> </a:t>
            </a:r>
            <a:r>
              <a:rPr lang="en-US" dirty="0" err="1" smtClean="0"/>
              <a:t>করেনা</a:t>
            </a:r>
            <a:r>
              <a:rPr lang="en-US" dirty="0" smtClean="0"/>
              <a:t> </a:t>
            </a:r>
            <a:r>
              <a:rPr lang="en-US" dirty="0" err="1" smtClean="0"/>
              <a:t>আসমানি</a:t>
            </a:r>
            <a:r>
              <a:rPr lang="en-US" dirty="0" smtClean="0"/>
              <a:t> </a:t>
            </a:r>
            <a:r>
              <a:rPr lang="en-US" dirty="0" err="1" smtClean="0"/>
              <a:t>কিতাবের</a:t>
            </a:r>
            <a:r>
              <a:rPr lang="en-US" dirty="0" smtClean="0"/>
              <a:t> </a:t>
            </a:r>
            <a:r>
              <a:rPr lang="en-US" dirty="0" err="1" smtClean="0"/>
              <a:t>প্রতি</a:t>
            </a:r>
            <a:r>
              <a:rPr lang="en-US" dirty="0" smtClean="0"/>
              <a:t> </a:t>
            </a:r>
            <a:r>
              <a:rPr lang="en-US" dirty="0" err="1" smtClean="0"/>
              <a:t>বিশ্বাস</a:t>
            </a:r>
            <a:r>
              <a:rPr lang="en-US" dirty="0" smtClean="0"/>
              <a:t> </a:t>
            </a:r>
            <a:r>
              <a:rPr lang="en-US" dirty="0" err="1" smtClean="0"/>
              <a:t>করে</a:t>
            </a:r>
            <a:r>
              <a:rPr lang="en-US" dirty="0" smtClean="0"/>
              <a:t> ও </a:t>
            </a:r>
            <a:r>
              <a:rPr lang="en-US" dirty="0" err="1" smtClean="0"/>
              <a:t>আল্লাহর</a:t>
            </a:r>
            <a:r>
              <a:rPr lang="en-US" dirty="0" smtClean="0"/>
              <a:t> </a:t>
            </a:r>
            <a:r>
              <a:rPr lang="en-US" dirty="0" err="1" smtClean="0"/>
              <a:t>ইবাদত</a:t>
            </a:r>
            <a:r>
              <a:rPr lang="en-US" dirty="0" smtClean="0"/>
              <a:t> </a:t>
            </a:r>
            <a:r>
              <a:rPr lang="en-US" dirty="0" err="1" smtClean="0"/>
              <a:t>করে</a:t>
            </a:r>
            <a:r>
              <a:rPr lang="en-US" dirty="0" smtClean="0"/>
              <a:t>।</a:t>
            </a:r>
          </a:p>
          <a:p>
            <a:pPr>
              <a:buNone/>
            </a:pPr>
            <a:r>
              <a:rPr lang="en-US" dirty="0" smtClean="0"/>
              <a:t>প্রশ্নঃ১।রিতাওমনিরের </a:t>
            </a:r>
            <a:r>
              <a:rPr lang="en-US" dirty="0" err="1" smtClean="0"/>
              <a:t>আমলের</a:t>
            </a:r>
            <a:r>
              <a:rPr lang="en-US" dirty="0" smtClean="0"/>
              <a:t> </a:t>
            </a:r>
            <a:r>
              <a:rPr lang="en-US" dirty="0" err="1" smtClean="0"/>
              <a:t>বিষয়ে</a:t>
            </a:r>
            <a:r>
              <a:rPr lang="en-US" dirty="0" smtClean="0"/>
              <a:t> </a:t>
            </a:r>
            <a:r>
              <a:rPr lang="en-US" dirty="0" err="1" smtClean="0"/>
              <a:t>তোমার</a:t>
            </a:r>
            <a:r>
              <a:rPr lang="en-US" dirty="0" smtClean="0"/>
              <a:t> </a:t>
            </a:r>
            <a:r>
              <a:rPr lang="en-US" dirty="0" err="1" smtClean="0"/>
              <a:t>কোন</a:t>
            </a:r>
            <a:r>
              <a:rPr lang="en-US" dirty="0" smtClean="0"/>
              <a:t> </a:t>
            </a:r>
            <a:r>
              <a:rPr lang="en-US" dirty="0" err="1" smtClean="0"/>
              <a:t>মন্তব্য</a:t>
            </a:r>
            <a:r>
              <a:rPr lang="en-US" dirty="0" smtClean="0"/>
              <a:t> </a:t>
            </a:r>
            <a:r>
              <a:rPr lang="en-US" dirty="0" err="1" smtClean="0"/>
              <a:t>থাকলে</a:t>
            </a:r>
            <a:r>
              <a:rPr lang="en-US" dirty="0" smtClean="0"/>
              <a:t> ।</a:t>
            </a:r>
            <a:r>
              <a:rPr lang="en-US" dirty="0" err="1" smtClean="0"/>
              <a:t>ইসলামের</a:t>
            </a:r>
            <a:r>
              <a:rPr lang="en-US" dirty="0" smtClean="0"/>
              <a:t> </a:t>
            </a:r>
            <a:r>
              <a:rPr lang="en-US" dirty="0" err="1" smtClean="0"/>
              <a:t>আলোকে</a:t>
            </a:r>
            <a:r>
              <a:rPr lang="en-US" dirty="0" smtClean="0"/>
              <a:t> </a:t>
            </a:r>
            <a:r>
              <a:rPr lang="en-US" dirty="0" err="1" smtClean="0"/>
              <a:t>ব্যাখ্যা</a:t>
            </a:r>
            <a:r>
              <a:rPr lang="en-US" dirty="0" smtClean="0"/>
              <a:t> </a:t>
            </a:r>
            <a:r>
              <a:rPr lang="en-US" dirty="0" err="1" smtClean="0"/>
              <a:t>কর</a:t>
            </a:r>
            <a:r>
              <a:rPr lang="en-US" dirty="0" smtClean="0"/>
              <a:t>।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ar-SA" sz="5400" b="1" dirty="0" smtClean="0">
                <a:solidFill>
                  <a:srgbClr val="002060"/>
                </a:solidFill>
              </a:rPr>
              <a:t>تعريف</a:t>
            </a:r>
            <a:r>
              <a:rPr lang="en-US" sz="5400" b="1" dirty="0" smtClean="0">
                <a:solidFill>
                  <a:srgbClr val="002060"/>
                </a:solidFill>
              </a:rPr>
              <a:t>/</a:t>
            </a:r>
            <a:r>
              <a:rPr lang="en-US" sz="5400" b="1" dirty="0" err="1" smtClean="0">
                <a:solidFill>
                  <a:srgbClr val="002060"/>
                </a:solidFill>
              </a:rPr>
              <a:t>পরিচিতি</a:t>
            </a:r>
            <a:endParaRPr lang="en-US" sz="5400" b="1" dirty="0">
              <a:solidFill>
                <a:srgbClr val="00206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blipFill>
            <a:blip r:embed="rId3"/>
            <a:tile tx="0" ty="0" sx="100000" sy="100000" flip="none" algn="tl"/>
          </a:blipFill>
        </p:spPr>
        <p:txBody>
          <a:bodyPr/>
          <a:lstStyle/>
          <a:p>
            <a:pPr algn="ctr"/>
            <a:r>
              <a:rPr lang="ar-SA" dirty="0" smtClean="0"/>
              <a:t>معلم</a:t>
            </a:r>
            <a:r>
              <a:rPr lang="en-US" dirty="0" smtClean="0"/>
              <a:t>/</a:t>
            </a:r>
            <a:r>
              <a:rPr lang="en-US" dirty="0" err="1" smtClean="0"/>
              <a:t>শিক্ষক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09800"/>
            <a:ext cx="4038600" cy="3951288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>
              <a:buNone/>
            </a:pPr>
            <a:r>
              <a:rPr lang="en-US" sz="1600" b="1" dirty="0" err="1" smtClean="0"/>
              <a:t>মোঃরুহুল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আমিন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খান</a:t>
            </a:r>
            <a:endParaRPr lang="en-US" sz="1600" b="1" dirty="0" smtClean="0"/>
          </a:p>
          <a:p>
            <a:pPr>
              <a:buNone/>
            </a:pPr>
            <a:r>
              <a:rPr lang="en-US" sz="1600" b="1" dirty="0" err="1" smtClean="0"/>
              <a:t>সহকারি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সুপার</a:t>
            </a:r>
            <a:r>
              <a:rPr lang="en-US" sz="1600" b="1" dirty="0" smtClean="0"/>
              <a:t>,</a:t>
            </a:r>
          </a:p>
          <a:p>
            <a:pPr>
              <a:buNone/>
            </a:pPr>
            <a:r>
              <a:rPr lang="en-US" sz="1600" b="1" dirty="0" err="1" smtClean="0"/>
              <a:t>বালালী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বাঘমারা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খন্দকার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আব্দুর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রাজ্জাক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দাখিল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মাদ্রাসা,উপজেলাঃমদন</a:t>
            </a:r>
            <a:endParaRPr lang="en-US" sz="1600" b="1" dirty="0" smtClean="0"/>
          </a:p>
          <a:p>
            <a:pPr>
              <a:buNone/>
            </a:pPr>
            <a:r>
              <a:rPr lang="en-US" sz="1600" b="1" dirty="0" err="1" smtClean="0"/>
              <a:t>জেলাঃনেত্রকোণা</a:t>
            </a:r>
            <a:endParaRPr lang="en-US" b="1" dirty="0" smtClean="0"/>
          </a:p>
          <a:p>
            <a:pPr>
              <a:buNone/>
            </a:pPr>
            <a:r>
              <a:rPr lang="en-US" sz="2000" b="1" dirty="0" smtClean="0"/>
              <a:t>Email:ruhulkhan1213@gmail.com</a:t>
            </a:r>
            <a:endParaRPr lang="en-US" sz="2000" b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blipFill>
            <a:blip r:embed="rId4"/>
            <a:tile tx="0" ty="0" sx="100000" sy="100000" flip="none" algn="tl"/>
          </a:blipFill>
        </p:spPr>
        <p:txBody>
          <a:bodyPr/>
          <a:lstStyle/>
          <a:p>
            <a:pPr algn="ctr"/>
            <a:r>
              <a:rPr lang="ar-SA" dirty="0" smtClean="0"/>
              <a:t>درس</a:t>
            </a:r>
            <a:r>
              <a:rPr lang="en-US" dirty="0" smtClean="0"/>
              <a:t>/</a:t>
            </a:r>
            <a:r>
              <a:rPr lang="en-US" dirty="0" err="1" smtClean="0"/>
              <a:t>পাঠ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blipFill>
            <a:blip r:embed="rId5"/>
            <a:tile tx="0" ty="0" sx="100000" sy="100000" flip="none" algn="tl"/>
          </a:blipFill>
        </p:spPr>
        <p:txBody>
          <a:bodyPr/>
          <a:lstStyle/>
          <a:p>
            <a:pPr>
              <a:buNone/>
            </a:pPr>
            <a:r>
              <a:rPr lang="en-US" dirty="0" smtClean="0"/>
              <a:t>শ্রেনিঃ১০ম</a:t>
            </a:r>
          </a:p>
          <a:p>
            <a:pPr>
              <a:buNone/>
            </a:pPr>
            <a:r>
              <a:rPr lang="en-US" dirty="0" err="1" smtClean="0"/>
              <a:t>সুরাঃইমরান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২য়ঃরুকু</a:t>
            </a:r>
          </a:p>
          <a:p>
            <a:pPr>
              <a:buNone/>
            </a:pPr>
            <a:r>
              <a:rPr lang="en-US" dirty="0" smtClean="0"/>
              <a:t>আয়াতঃ১৪-১৬</a:t>
            </a:r>
          </a:p>
          <a:p>
            <a:pPr>
              <a:buNone/>
            </a:pPr>
            <a:r>
              <a:rPr lang="en-US" dirty="0" smtClean="0"/>
              <a:t>তারিখঃ১৮/০৮/২০২০</a:t>
            </a:r>
            <a:endParaRPr lang="en-US" dirty="0"/>
          </a:p>
        </p:txBody>
      </p:sp>
      <p:pic>
        <p:nvPicPr>
          <p:cNvPr id="9" name="Picture 8" descr="117104642_985446381904237_4422741848768023784_n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3400" y="4038600"/>
            <a:ext cx="3886200" cy="205739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1" dur="2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6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1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6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1" dur="2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6" dur="2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4" grpId="0" build="p" animBg="1"/>
      <p:bldP spid="5" grpId="0" build="p" animBg="1"/>
      <p:bldP spid="8" grpId="0" build="p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6000" b="1" dirty="0" err="1" smtClean="0"/>
              <a:t>দলীয়</a:t>
            </a:r>
            <a:r>
              <a:rPr lang="en-US" sz="6000" b="1" dirty="0" smtClean="0"/>
              <a:t> </a:t>
            </a:r>
            <a:r>
              <a:rPr lang="en-US" sz="6000" b="1" dirty="0" err="1" smtClean="0"/>
              <a:t>কাজ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১নং </a:t>
            </a:r>
            <a:r>
              <a:rPr lang="en-US" dirty="0" smtClean="0"/>
              <a:t>দলঃ৭টি </a:t>
            </a:r>
            <a:r>
              <a:rPr lang="en-US" dirty="0" err="1" smtClean="0"/>
              <a:t>বস্তু</a:t>
            </a:r>
            <a:r>
              <a:rPr lang="en-US" dirty="0" smtClean="0"/>
              <a:t>  </a:t>
            </a:r>
            <a:r>
              <a:rPr lang="en-US" dirty="0" err="1" smtClean="0"/>
              <a:t>পরকালে</a:t>
            </a:r>
            <a:r>
              <a:rPr lang="en-US" dirty="0" smtClean="0"/>
              <a:t> </a:t>
            </a:r>
            <a:r>
              <a:rPr lang="en-US" dirty="0" err="1" smtClean="0"/>
              <a:t>উপকারে</a:t>
            </a:r>
            <a:r>
              <a:rPr lang="en-US" dirty="0" smtClean="0"/>
              <a:t> </a:t>
            </a:r>
            <a:r>
              <a:rPr lang="en-US" dirty="0" err="1" smtClean="0"/>
              <a:t>আসবে</a:t>
            </a:r>
            <a:r>
              <a:rPr lang="en-US" dirty="0" smtClean="0"/>
              <a:t> </a:t>
            </a:r>
            <a:r>
              <a:rPr lang="en-US" dirty="0" err="1" smtClean="0"/>
              <a:t>কী?কোরানের</a:t>
            </a:r>
            <a:r>
              <a:rPr lang="en-US" dirty="0" smtClean="0"/>
              <a:t> </a:t>
            </a:r>
            <a:r>
              <a:rPr lang="en-US" dirty="0" err="1" smtClean="0"/>
              <a:t>আলোকে</a:t>
            </a:r>
            <a:r>
              <a:rPr lang="en-US" dirty="0" smtClean="0"/>
              <a:t> </a:t>
            </a:r>
            <a:r>
              <a:rPr lang="en-US" dirty="0" err="1" smtClean="0"/>
              <a:t>ব্যাখ্যা</a:t>
            </a:r>
            <a:r>
              <a:rPr lang="en-US" dirty="0" smtClean="0"/>
              <a:t> </a:t>
            </a:r>
            <a:r>
              <a:rPr lang="en-US" dirty="0" err="1" smtClean="0"/>
              <a:t>কর</a:t>
            </a:r>
            <a:r>
              <a:rPr lang="en-US" dirty="0" smtClean="0"/>
              <a:t>।</a:t>
            </a:r>
          </a:p>
          <a:p>
            <a:r>
              <a:rPr lang="en-US" dirty="0" smtClean="0"/>
              <a:t>২নং </a:t>
            </a:r>
            <a:r>
              <a:rPr lang="en-US" dirty="0" err="1" smtClean="0"/>
              <a:t>দলঃশেষ</a:t>
            </a:r>
            <a:r>
              <a:rPr lang="en-US" dirty="0" smtClean="0"/>
              <a:t> </a:t>
            </a:r>
            <a:r>
              <a:rPr lang="en-US" dirty="0" err="1" smtClean="0"/>
              <a:t>রাতে</a:t>
            </a:r>
            <a:r>
              <a:rPr lang="en-US" dirty="0" smtClean="0"/>
              <a:t> </a:t>
            </a:r>
            <a:r>
              <a:rPr lang="en-US" dirty="0" err="1" smtClean="0"/>
              <a:t>কেমন</a:t>
            </a:r>
            <a:r>
              <a:rPr lang="en-US" dirty="0" smtClean="0"/>
              <a:t> </a:t>
            </a:r>
            <a:r>
              <a:rPr lang="en-US" dirty="0" err="1" smtClean="0"/>
              <a:t>ব্যক্তি</a:t>
            </a:r>
            <a:r>
              <a:rPr lang="en-US" dirty="0" smtClean="0"/>
              <a:t> </a:t>
            </a:r>
            <a:r>
              <a:rPr lang="en-US" dirty="0" err="1" smtClean="0"/>
              <a:t>ক্ষমা</a:t>
            </a:r>
            <a:r>
              <a:rPr lang="en-US" dirty="0" smtClean="0"/>
              <a:t> </a:t>
            </a:r>
            <a:r>
              <a:rPr lang="en-US" dirty="0" err="1" smtClean="0"/>
              <a:t>প্রার্থনা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তার</a:t>
            </a:r>
            <a:r>
              <a:rPr lang="en-US" dirty="0" smtClean="0"/>
              <a:t> </a:t>
            </a:r>
            <a:r>
              <a:rPr lang="en-US" dirty="0" err="1" smtClean="0"/>
              <a:t>কি</a:t>
            </a:r>
            <a:r>
              <a:rPr lang="en-US" dirty="0" smtClean="0"/>
              <a:t> </a:t>
            </a:r>
            <a:r>
              <a:rPr lang="en-US" dirty="0" err="1" smtClean="0"/>
              <a:t>কি</a:t>
            </a:r>
            <a:r>
              <a:rPr lang="en-US" dirty="0" smtClean="0"/>
              <a:t> </a:t>
            </a:r>
            <a:r>
              <a:rPr lang="en-US" dirty="0" err="1" smtClean="0"/>
              <a:t>গুণ</a:t>
            </a:r>
            <a:r>
              <a:rPr lang="en-US" dirty="0" smtClean="0"/>
              <a:t> </a:t>
            </a:r>
            <a:r>
              <a:rPr lang="en-US" dirty="0" err="1" smtClean="0"/>
              <a:t>রয়েছে</a:t>
            </a:r>
            <a:r>
              <a:rPr lang="en-US" dirty="0" smtClean="0"/>
              <a:t>? </a:t>
            </a:r>
            <a:r>
              <a:rPr lang="en-US" dirty="0" err="1" smtClean="0"/>
              <a:t>তালিকা</a:t>
            </a:r>
            <a:r>
              <a:rPr lang="en-US" dirty="0" smtClean="0"/>
              <a:t> </a:t>
            </a:r>
            <a:r>
              <a:rPr lang="en-US" dirty="0" err="1" smtClean="0"/>
              <a:t>কর</a:t>
            </a:r>
            <a:r>
              <a:rPr lang="en-US" dirty="0" smtClean="0"/>
              <a:t>।</a:t>
            </a:r>
            <a:endParaRPr lang="en-US" dirty="0"/>
          </a:p>
        </p:txBody>
      </p:sp>
      <p:pic>
        <p:nvPicPr>
          <p:cNvPr id="4" name="Picture 3" descr="index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1676400"/>
            <a:ext cx="2552700" cy="1790700"/>
          </a:xfrm>
          <a:prstGeom prst="rect">
            <a:avLst/>
          </a:prstGeom>
        </p:spPr>
      </p:pic>
      <p:pic>
        <p:nvPicPr>
          <p:cNvPr id="5" name="Picture 4" descr="index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05400" y="1752600"/>
            <a:ext cx="2552700" cy="1790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err="1" smtClean="0"/>
              <a:t>মূল্যায়ন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en-US" dirty="0" smtClean="0"/>
              <a:t>প্রশ্নঃ১ঃউত্তম </a:t>
            </a:r>
            <a:r>
              <a:rPr lang="en-US" dirty="0" err="1" smtClean="0"/>
              <a:t>নেয়ামত</a:t>
            </a:r>
            <a:r>
              <a:rPr lang="en-US" dirty="0" smtClean="0"/>
              <a:t> </a:t>
            </a:r>
            <a:r>
              <a:rPr lang="en-US" dirty="0" err="1" smtClean="0"/>
              <a:t>কোথায়</a:t>
            </a:r>
            <a:r>
              <a:rPr lang="en-US" dirty="0" smtClean="0"/>
              <a:t>?</a:t>
            </a:r>
          </a:p>
          <a:p>
            <a:pPr>
              <a:buNone/>
            </a:pPr>
            <a:r>
              <a:rPr lang="en-US" dirty="0" smtClean="0"/>
              <a:t>প্রশ্নঃ২ঃ৮টি </a:t>
            </a:r>
            <a:r>
              <a:rPr lang="en-US" dirty="0" err="1" smtClean="0"/>
              <a:t>জান্নাতের</a:t>
            </a:r>
            <a:r>
              <a:rPr lang="en-US" dirty="0" smtClean="0"/>
              <a:t> </a:t>
            </a:r>
            <a:r>
              <a:rPr lang="en-US" dirty="0" err="1" smtClean="0"/>
              <a:t>নাম</a:t>
            </a:r>
            <a:r>
              <a:rPr lang="en-US" dirty="0" smtClean="0"/>
              <a:t> </a:t>
            </a:r>
            <a:r>
              <a:rPr lang="en-US" dirty="0" err="1" smtClean="0"/>
              <a:t>লিখ</a:t>
            </a:r>
            <a:r>
              <a:rPr lang="en-US" dirty="0" smtClean="0"/>
              <a:t>।</a:t>
            </a:r>
          </a:p>
          <a:p>
            <a:pPr>
              <a:buNone/>
            </a:pPr>
            <a:r>
              <a:rPr lang="en-US" dirty="0" smtClean="0"/>
              <a:t>প্রশ্নঃ৩ঃপবিত্র </a:t>
            </a:r>
            <a:r>
              <a:rPr lang="en-US" dirty="0" err="1" smtClean="0"/>
              <a:t>স্ত্রীগণ</a:t>
            </a:r>
            <a:r>
              <a:rPr lang="en-US" dirty="0" smtClean="0"/>
              <a:t> </a:t>
            </a:r>
            <a:r>
              <a:rPr lang="en-US" dirty="0" err="1" smtClean="0"/>
              <a:t>পরকালে</a:t>
            </a:r>
            <a:r>
              <a:rPr lang="en-US" dirty="0" smtClean="0"/>
              <a:t> </a:t>
            </a:r>
            <a:r>
              <a:rPr lang="en-US" dirty="0" err="1" smtClean="0"/>
              <a:t>কোথায়</a:t>
            </a:r>
            <a:r>
              <a:rPr lang="en-US" dirty="0" smtClean="0"/>
              <a:t> </a:t>
            </a:r>
            <a:r>
              <a:rPr lang="en-US" dirty="0" err="1" smtClean="0"/>
              <a:t>থাকবে</a:t>
            </a:r>
            <a:r>
              <a:rPr lang="en-US" dirty="0" smtClean="0"/>
              <a:t>?</a:t>
            </a:r>
          </a:p>
          <a:p>
            <a:pPr>
              <a:buNone/>
            </a:pPr>
            <a:r>
              <a:rPr lang="en-US" dirty="0" smtClean="0"/>
              <a:t>প্রশ্নঃ৪ঃজান্নামীদের </a:t>
            </a:r>
            <a:r>
              <a:rPr lang="en-US" dirty="0" err="1" smtClean="0"/>
              <a:t>কি</a:t>
            </a:r>
            <a:r>
              <a:rPr lang="en-US" dirty="0" smtClean="0"/>
              <a:t> </a:t>
            </a:r>
            <a:r>
              <a:rPr lang="en-US" dirty="0" err="1" smtClean="0"/>
              <a:t>ধরণের</a:t>
            </a:r>
            <a:r>
              <a:rPr lang="en-US" dirty="0" smtClean="0"/>
              <a:t> </a:t>
            </a:r>
            <a:r>
              <a:rPr lang="en-US" dirty="0" err="1" smtClean="0"/>
              <a:t>শাস্তিওখাবার</a:t>
            </a:r>
            <a:r>
              <a:rPr lang="en-US" dirty="0" smtClean="0"/>
              <a:t> </a:t>
            </a:r>
            <a:r>
              <a:rPr lang="en-US" dirty="0" err="1" smtClean="0"/>
              <a:t>থাকবে</a:t>
            </a:r>
            <a:r>
              <a:rPr lang="en-US" dirty="0" smtClean="0"/>
              <a:t>?</a:t>
            </a:r>
          </a:p>
          <a:p>
            <a:pPr>
              <a:buNone/>
            </a:pPr>
            <a:r>
              <a:rPr lang="en-US" dirty="0" smtClean="0"/>
              <a:t>প্রশ্নঃ৫ঃ১জন </a:t>
            </a:r>
            <a:r>
              <a:rPr lang="en-US" dirty="0" err="1" smtClean="0"/>
              <a:t>মোমিনের</a:t>
            </a:r>
            <a:r>
              <a:rPr lang="en-US" dirty="0" smtClean="0"/>
              <a:t> ৫টি </a:t>
            </a:r>
            <a:r>
              <a:rPr lang="en-US" dirty="0" err="1" smtClean="0"/>
              <a:t>গুণের</a:t>
            </a:r>
            <a:r>
              <a:rPr lang="en-US" dirty="0" smtClean="0"/>
              <a:t> </a:t>
            </a:r>
            <a:r>
              <a:rPr lang="en-US" dirty="0" err="1" smtClean="0"/>
              <a:t>নাম</a:t>
            </a:r>
            <a:r>
              <a:rPr lang="en-US" dirty="0" smtClean="0"/>
              <a:t> </a:t>
            </a:r>
            <a:r>
              <a:rPr lang="en-US" dirty="0" err="1" smtClean="0"/>
              <a:t>লিখ</a:t>
            </a:r>
            <a:r>
              <a:rPr lang="en-US" dirty="0" smtClean="0"/>
              <a:t>।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5400" dirty="0" err="1" smtClean="0"/>
              <a:t>বাড়ির</a:t>
            </a:r>
            <a:r>
              <a:rPr lang="en-US" sz="5400" dirty="0" smtClean="0"/>
              <a:t> </a:t>
            </a:r>
            <a:r>
              <a:rPr lang="en-US" sz="5400" dirty="0" err="1" smtClean="0"/>
              <a:t>কাজ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r>
              <a:rPr lang="en-US" sz="1600" b="1" dirty="0" smtClean="0"/>
              <a:t>                          </a:t>
            </a:r>
            <a:r>
              <a:rPr lang="en-US" sz="1600" b="1" dirty="0" err="1" smtClean="0"/>
              <a:t>উদ্দীপকটি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পড়ে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নিচের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প্রশ্নের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উত্তর</a:t>
            </a:r>
            <a:r>
              <a:rPr lang="en-US" sz="1600" b="1" dirty="0" smtClean="0"/>
              <a:t>  </a:t>
            </a:r>
            <a:r>
              <a:rPr lang="en-US" sz="1600" b="1" dirty="0" err="1" smtClean="0"/>
              <a:t>লিখ</a:t>
            </a:r>
            <a:r>
              <a:rPr lang="en-US" sz="1600" b="1" dirty="0" smtClean="0"/>
              <a:t>-</a:t>
            </a:r>
          </a:p>
          <a:p>
            <a:pPr>
              <a:buNone/>
            </a:pPr>
            <a:r>
              <a:rPr lang="en-US" sz="1600" b="1" dirty="0" err="1" smtClean="0"/>
              <a:t>শিউলি</a:t>
            </a:r>
            <a:r>
              <a:rPr lang="en-US" sz="1600" b="1" dirty="0" smtClean="0"/>
              <a:t> ও </a:t>
            </a:r>
            <a:r>
              <a:rPr lang="en-US" sz="1600" b="1" dirty="0" err="1" smtClean="0"/>
              <a:t>বিউটি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তারা</a:t>
            </a:r>
            <a:r>
              <a:rPr lang="en-US" sz="1600" b="1" dirty="0" smtClean="0"/>
              <a:t> ২জন দাখিল১০ম </a:t>
            </a:r>
            <a:r>
              <a:rPr lang="en-US" sz="1600" b="1" dirty="0" err="1" smtClean="0"/>
              <a:t>শ্রেনির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ছাত্রি।শিউলি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ইবাদত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বেশি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করে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আর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বিউটি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তেমন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ইবাদত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করে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না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মাঝে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মাঝে</a:t>
            </a:r>
            <a:r>
              <a:rPr lang="en-US" sz="1600" b="1" dirty="0" smtClean="0"/>
              <a:t> করে।১দিন </a:t>
            </a:r>
            <a:r>
              <a:rPr lang="en-US" sz="1600" b="1" dirty="0" err="1" smtClean="0"/>
              <a:t>শিউলি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বিউটিকে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দেখল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নামাজএর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সময়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বাগানে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কাজ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করে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নামাজের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সময়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শেষ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হল।কিন্তুনামাজ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পড়ল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না।শিউলি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বলল,বিউটি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তুমি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নামাজ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পড়লানা</a:t>
            </a:r>
            <a:r>
              <a:rPr lang="en-US" sz="1600" b="1" dirty="0" smtClean="0"/>
              <a:t> ।</a:t>
            </a:r>
            <a:r>
              <a:rPr lang="en-US" sz="1600" b="1" dirty="0" err="1" smtClean="0"/>
              <a:t>নামাজের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জন্য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শাস্তি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পাবে।বিউটি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বলল,আল্লাহ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বলেছেন</a:t>
            </a:r>
            <a:r>
              <a:rPr lang="en-US" sz="1600" b="1" dirty="0" smtClean="0"/>
              <a:t> ৭টি </a:t>
            </a:r>
            <a:r>
              <a:rPr lang="en-US" sz="1600" b="1" dirty="0" err="1" smtClean="0"/>
              <a:t>জিনিসকে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ভাল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বাসি।তাই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আমি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বাগানের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ফুলকে</a:t>
            </a:r>
            <a:r>
              <a:rPr lang="en-US" sz="1600" b="1" dirty="0" smtClean="0"/>
              <a:t>  </a:t>
            </a:r>
            <a:r>
              <a:rPr lang="en-US" sz="1600" b="1" dirty="0" err="1" smtClean="0"/>
              <a:t>ভালবাসি</a:t>
            </a:r>
            <a:r>
              <a:rPr lang="en-US" sz="1600" b="1" dirty="0" smtClean="0"/>
              <a:t>। </a:t>
            </a:r>
            <a:r>
              <a:rPr lang="en-US" sz="1600" b="1" dirty="0" err="1" smtClean="0"/>
              <a:t>শিউলি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পরদিন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হুজুরের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কাছে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ক্লাসে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বলল</a:t>
            </a:r>
            <a:r>
              <a:rPr lang="en-US" sz="1600" b="1" dirty="0" smtClean="0"/>
              <a:t>, </a:t>
            </a:r>
            <a:r>
              <a:rPr lang="en-US" sz="1600" b="1" dirty="0" err="1" smtClean="0"/>
              <a:t>তখন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এই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আয়াতগুলো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পাঠ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করলন</a:t>
            </a:r>
            <a:r>
              <a:rPr lang="en-US" sz="3000" b="1" dirty="0" smtClean="0"/>
              <a:t> </a:t>
            </a:r>
            <a:r>
              <a:rPr lang="ar-SA" sz="3000" b="1" dirty="0" smtClean="0"/>
              <a:t>للناس حب </a:t>
            </a:r>
            <a:r>
              <a:rPr lang="en-US" sz="3000" b="1" dirty="0" smtClean="0"/>
              <a:t>   </a:t>
            </a:r>
            <a:r>
              <a:rPr lang="ar-SA" sz="3000" b="1" dirty="0" smtClean="0"/>
              <a:t>زين</a:t>
            </a:r>
          </a:p>
          <a:p>
            <a:pPr>
              <a:buNone/>
            </a:pPr>
            <a:r>
              <a:rPr lang="ar-SA" sz="3000" b="1" dirty="0" smtClean="0"/>
              <a:t>---بلاسحار</a:t>
            </a:r>
            <a:r>
              <a:rPr lang="en-US" sz="3000" b="1" dirty="0" smtClean="0"/>
              <a:t> </a:t>
            </a:r>
          </a:p>
          <a:p>
            <a:pPr>
              <a:buNone/>
            </a:pPr>
            <a:r>
              <a:rPr lang="en-US" sz="2200" b="1" dirty="0" smtClean="0"/>
              <a:t>প্রশ্নঃ১।ইহকাল </a:t>
            </a:r>
            <a:r>
              <a:rPr lang="en-US" sz="2200" b="1" dirty="0" err="1" smtClean="0"/>
              <a:t>কি</a:t>
            </a:r>
            <a:r>
              <a:rPr lang="en-US" sz="2200" b="1" dirty="0" smtClean="0"/>
              <a:t>?</a:t>
            </a:r>
          </a:p>
          <a:p>
            <a:pPr>
              <a:buNone/>
            </a:pPr>
            <a:r>
              <a:rPr lang="en-US" sz="2200" b="1" dirty="0" smtClean="0"/>
              <a:t>প্রশ্নঃ২।ভালবাসা </a:t>
            </a:r>
            <a:r>
              <a:rPr lang="en-US" sz="2200" b="1" dirty="0" err="1" smtClean="0"/>
              <a:t>তিন</a:t>
            </a:r>
            <a:r>
              <a:rPr lang="en-US" sz="2200" b="1" dirty="0" smtClean="0"/>
              <a:t>  </a:t>
            </a:r>
            <a:r>
              <a:rPr lang="en-US" sz="2200" b="1" dirty="0" err="1" smtClean="0"/>
              <a:t>প্রকার</a:t>
            </a:r>
            <a:r>
              <a:rPr lang="en-US" sz="2200" b="1" dirty="0" smtClean="0"/>
              <a:t>  </a:t>
            </a:r>
            <a:r>
              <a:rPr lang="en-US" sz="2200" b="1" dirty="0" err="1" smtClean="0"/>
              <a:t>কি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কি</a:t>
            </a:r>
            <a:r>
              <a:rPr lang="en-US" sz="2200" b="1" dirty="0" smtClean="0"/>
              <a:t>?</a:t>
            </a:r>
          </a:p>
          <a:p>
            <a:pPr>
              <a:buNone/>
            </a:pPr>
            <a:r>
              <a:rPr lang="en-US" sz="2200" b="1" dirty="0" smtClean="0"/>
              <a:t>প্রশ্নঃ৩।বিউটির </a:t>
            </a:r>
            <a:r>
              <a:rPr lang="en-US" sz="2200" b="1" dirty="0" err="1" smtClean="0"/>
              <a:t>মন্তব্য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কি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সঠিক?কেন?লিখ</a:t>
            </a:r>
            <a:r>
              <a:rPr lang="en-US" sz="2200" b="1" dirty="0" smtClean="0"/>
              <a:t>।</a:t>
            </a:r>
          </a:p>
          <a:p>
            <a:pPr>
              <a:buNone/>
            </a:pPr>
            <a:r>
              <a:rPr lang="en-US" sz="2200" b="1" dirty="0" smtClean="0"/>
              <a:t>প্রশ্নঃ৪। </a:t>
            </a:r>
            <a:r>
              <a:rPr lang="en-US" sz="2200" b="1" dirty="0" err="1" smtClean="0"/>
              <a:t>শিউলি</a:t>
            </a:r>
            <a:r>
              <a:rPr lang="en-US" sz="2200" b="1" dirty="0" smtClean="0"/>
              <a:t> ও </a:t>
            </a:r>
            <a:r>
              <a:rPr lang="en-US" sz="2200" b="1" dirty="0" err="1" smtClean="0"/>
              <a:t>বিউটির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মন্তব্যে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তুমি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কার</a:t>
            </a:r>
            <a:r>
              <a:rPr lang="en-US" sz="2200" b="1" dirty="0" smtClean="0"/>
              <a:t> </a:t>
            </a:r>
          </a:p>
          <a:p>
            <a:pPr>
              <a:buNone/>
            </a:pPr>
            <a:r>
              <a:rPr lang="en-US" sz="2200" b="1" dirty="0" err="1" smtClean="0"/>
              <a:t>মন্তব্যে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একমত?তোমার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মতামত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লিখ</a:t>
            </a:r>
            <a:r>
              <a:rPr lang="en-US" sz="2200" b="1" dirty="0" smtClean="0"/>
              <a:t>।</a:t>
            </a:r>
            <a:endParaRPr lang="en-US" sz="2400" b="1" dirty="0" smtClean="0"/>
          </a:p>
          <a:p>
            <a:pPr>
              <a:buNone/>
            </a:pP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en-US" dirty="0" err="1" smtClean="0"/>
              <a:t>সকলকেই</a:t>
            </a:r>
            <a:r>
              <a:rPr lang="en-US" dirty="0" smtClean="0"/>
              <a:t> </a:t>
            </a:r>
            <a:r>
              <a:rPr lang="en-US" dirty="0" err="1" smtClean="0"/>
              <a:t>ধন্যবাদ</a:t>
            </a:r>
            <a:endParaRPr lang="en-US" dirty="0"/>
          </a:p>
        </p:txBody>
      </p:sp>
      <p:pic>
        <p:nvPicPr>
          <p:cNvPr id="20" name="Content Placeholder 15" descr="53.jpe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09600" y="1748630"/>
            <a:ext cx="8153400" cy="4728369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n-US" sz="5400" b="1" dirty="0" err="1" smtClean="0"/>
              <a:t>শিখনফল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blipFill>
            <a:blip r:embed="rId3"/>
            <a:tile tx="0" ty="0" sx="100000" sy="100000" flip="none" algn="tl"/>
          </a:blipFill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002060"/>
                </a:solidFill>
              </a:rPr>
              <a:t>এ </a:t>
            </a:r>
            <a:r>
              <a:rPr lang="en-US" b="1" dirty="0" err="1" smtClean="0">
                <a:solidFill>
                  <a:srgbClr val="002060"/>
                </a:solidFill>
              </a:rPr>
              <a:t>পাঠ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শেষে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শিক্ষার্থীরা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যা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শিখবে</a:t>
            </a:r>
            <a:r>
              <a:rPr lang="en-US" b="1" dirty="0" smtClean="0">
                <a:solidFill>
                  <a:srgbClr val="002060"/>
                </a:solidFill>
              </a:rPr>
              <a:t>---</a:t>
            </a:r>
          </a:p>
          <a:p>
            <a:pPr>
              <a:buFont typeface="Wingdings" pitchFamily="2" charset="2"/>
              <a:buChar char="Ø"/>
            </a:pPr>
            <a:r>
              <a:rPr lang="en-US" sz="2800" b="1" dirty="0" err="1" smtClean="0">
                <a:solidFill>
                  <a:srgbClr val="002060"/>
                </a:solidFill>
              </a:rPr>
              <a:t>মানবের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মাঝে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প্রধানত</a:t>
            </a:r>
            <a:r>
              <a:rPr lang="en-US" sz="2800" b="1" dirty="0" smtClean="0">
                <a:solidFill>
                  <a:srgbClr val="002060"/>
                </a:solidFill>
              </a:rPr>
              <a:t> ৭টি </a:t>
            </a:r>
            <a:r>
              <a:rPr lang="en-US" sz="2800" b="1" dirty="0" err="1" smtClean="0">
                <a:solidFill>
                  <a:srgbClr val="002060"/>
                </a:solidFill>
              </a:rPr>
              <a:t>শোভনীয়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বস্তু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দেওয়া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হয়েছে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তা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বলতে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পারবে</a:t>
            </a:r>
            <a:r>
              <a:rPr lang="en-US" sz="2800" b="1" dirty="0" smtClean="0">
                <a:solidFill>
                  <a:srgbClr val="002060"/>
                </a:solidFill>
              </a:rPr>
              <a:t>।</a:t>
            </a:r>
          </a:p>
          <a:p>
            <a:pPr>
              <a:buFont typeface="Wingdings" pitchFamily="2" charset="2"/>
              <a:buChar char="Ø"/>
            </a:pPr>
            <a:r>
              <a:rPr lang="en-US" sz="2800" b="1" dirty="0" err="1" smtClean="0">
                <a:solidFill>
                  <a:srgbClr val="002060"/>
                </a:solidFill>
              </a:rPr>
              <a:t>আল্লাহভীরু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লোকদের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জন্য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পরকালে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নেয়ামত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দান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করবেন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তা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ব্যাখ্যা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করতে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পারবে</a:t>
            </a:r>
            <a:r>
              <a:rPr lang="en-US" sz="2800" b="1" dirty="0" smtClean="0">
                <a:solidFill>
                  <a:srgbClr val="002060"/>
                </a:solidFill>
              </a:rPr>
              <a:t>।</a:t>
            </a:r>
          </a:p>
          <a:p>
            <a:pPr>
              <a:buFont typeface="Wingdings" pitchFamily="2" charset="2"/>
              <a:buChar char="Ø"/>
            </a:pPr>
            <a:r>
              <a:rPr lang="en-US" sz="2800" b="1" dirty="0" err="1" smtClean="0">
                <a:solidFill>
                  <a:srgbClr val="002060"/>
                </a:solidFill>
              </a:rPr>
              <a:t>আমলের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তারতম্যের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উপর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ভিত্তি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করে</a:t>
            </a:r>
            <a:r>
              <a:rPr lang="en-US" sz="2800" b="1" dirty="0" smtClean="0">
                <a:solidFill>
                  <a:srgbClr val="002060"/>
                </a:solidFill>
              </a:rPr>
              <a:t> জান্নাতের৮টি </a:t>
            </a:r>
            <a:r>
              <a:rPr lang="en-US" sz="2800" b="1" dirty="0" err="1" smtClean="0">
                <a:solidFill>
                  <a:srgbClr val="002060"/>
                </a:solidFill>
              </a:rPr>
              <a:t>স্তর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লাভ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করবে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তা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বর্নণা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করতে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পারবে</a:t>
            </a:r>
            <a:r>
              <a:rPr lang="en-US" sz="2800" b="1" dirty="0" smtClean="0">
                <a:solidFill>
                  <a:srgbClr val="002060"/>
                </a:solidFill>
              </a:rPr>
              <a:t>। </a:t>
            </a:r>
          </a:p>
          <a:p>
            <a:pPr>
              <a:buFont typeface="Wingdings" pitchFamily="2" charset="2"/>
              <a:buChar char="Ø"/>
            </a:pPr>
            <a:r>
              <a:rPr lang="en-US" sz="2800" b="1" dirty="0" err="1" smtClean="0">
                <a:solidFill>
                  <a:srgbClr val="002060"/>
                </a:solidFill>
              </a:rPr>
              <a:t>শেষরাতে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ক্ষমা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প্রার্থণাকারীদের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কথা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বিশেষ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ভাবে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উল্লেখ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করা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হয়েছে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তা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বলতে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পারবে</a:t>
            </a:r>
            <a:r>
              <a:rPr lang="en-US" sz="2800" b="1" dirty="0" smtClean="0">
                <a:solidFill>
                  <a:srgbClr val="002060"/>
                </a:solidFill>
              </a:rPr>
              <a:t>।</a:t>
            </a:r>
            <a:endParaRPr lang="en-US" sz="2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n-US" sz="6000" dirty="0" err="1" smtClean="0">
                <a:solidFill>
                  <a:srgbClr val="002060"/>
                </a:solidFill>
              </a:rPr>
              <a:t>সহীহ</a:t>
            </a:r>
            <a:r>
              <a:rPr lang="en-US" sz="6000" dirty="0" smtClean="0">
                <a:solidFill>
                  <a:srgbClr val="002060"/>
                </a:solidFill>
              </a:rPr>
              <a:t> </a:t>
            </a:r>
            <a:r>
              <a:rPr lang="en-US" sz="6000" dirty="0" err="1" smtClean="0">
                <a:solidFill>
                  <a:srgbClr val="002060"/>
                </a:solidFill>
              </a:rPr>
              <a:t>করে</a:t>
            </a:r>
            <a:r>
              <a:rPr lang="en-US" sz="6000" dirty="0" smtClean="0">
                <a:solidFill>
                  <a:srgbClr val="002060"/>
                </a:solidFill>
              </a:rPr>
              <a:t> </a:t>
            </a:r>
            <a:r>
              <a:rPr lang="en-US" sz="6000" dirty="0" err="1" smtClean="0">
                <a:solidFill>
                  <a:srgbClr val="002060"/>
                </a:solidFill>
              </a:rPr>
              <a:t>পড়ি</a:t>
            </a:r>
            <a:endParaRPr lang="en-US" sz="60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blipFill>
            <a:blip r:embed="rId3"/>
            <a:tile tx="0" ty="0" sx="100000" sy="100000" flip="none" algn="tl"/>
          </a:blipFill>
        </p:spPr>
        <p:txBody>
          <a:bodyPr>
            <a:normAutofit fontScale="40000" lnSpcReduction="20000"/>
          </a:bodyPr>
          <a:lstStyle/>
          <a:p>
            <a:pPr algn="ctr">
              <a:buNone/>
            </a:pPr>
            <a:r>
              <a:rPr lang="en-US" sz="7000" b="1" dirty="0" smtClean="0"/>
              <a:t>     </a:t>
            </a:r>
            <a:r>
              <a:rPr lang="ar-SA" sz="7000" b="1" dirty="0" smtClean="0"/>
              <a:t>    </a:t>
            </a:r>
            <a:r>
              <a:rPr lang="en-US" sz="7000" b="1" dirty="0" smtClean="0"/>
              <a:t>  </a:t>
            </a:r>
            <a:r>
              <a:rPr lang="ar-SA" sz="7000" b="1" dirty="0" smtClean="0"/>
              <a:t>     اعوذ بالله من شيطان الرجيم بسم الله الرحمن الرحيم</a:t>
            </a:r>
            <a:r>
              <a:rPr lang="en-US" sz="7000" b="1" dirty="0" smtClean="0"/>
              <a:t>    </a:t>
            </a:r>
            <a:r>
              <a:rPr lang="ar-SA" sz="7000" b="1" dirty="0" smtClean="0"/>
              <a:t> </a:t>
            </a:r>
          </a:p>
          <a:p>
            <a:pPr>
              <a:buNone/>
            </a:pPr>
            <a:r>
              <a:rPr lang="ar-SA" sz="7000" b="1" dirty="0" smtClean="0"/>
              <a:t>زين للناس حب الشهوات من النساء والبنين وقنا طير القنطرة من ذهب والفضة والخيل المسومة والا انعام والحرث ذلك متاع الحياة الدنيا والله عنده حسن الماب-14</a:t>
            </a:r>
          </a:p>
          <a:p>
            <a:pPr>
              <a:buNone/>
            </a:pPr>
            <a:r>
              <a:rPr lang="ar-SA" sz="7000" b="1" dirty="0" smtClean="0"/>
              <a:t>قل هل انبئكم بخير  من ذلكم للذين اتقوا عند ربهم جنات تجري من تحتها النهار خلدين فيها  وازواج مطهرة ورضوان من الله والله بصير با اعباد15</a:t>
            </a:r>
          </a:p>
          <a:p>
            <a:pPr>
              <a:buNone/>
            </a:pPr>
            <a:r>
              <a:rPr lang="ar-SA" sz="7000" b="1" dirty="0" smtClean="0"/>
              <a:t>الذين يقلون ربنا اننا امنا فغفرلنا ذنوبنا وقنا عذاب النار16</a:t>
            </a:r>
            <a:endParaRPr lang="en-US" sz="7000" b="1" dirty="0" smtClean="0"/>
          </a:p>
          <a:p>
            <a:pPr>
              <a:buNone/>
            </a:pPr>
            <a:r>
              <a:rPr lang="ar-SA" sz="7000" b="1" dirty="0" smtClean="0"/>
              <a:t>والصبرين والصد قين القنتين والمنفقين والمسطغفرين بالاسحار17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         </a:t>
            </a:r>
            <a:endParaRPr lang="en-US" sz="35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en-US" b="1" dirty="0" err="1" smtClean="0"/>
              <a:t>কঠিন</a:t>
            </a:r>
            <a:r>
              <a:rPr lang="en-US" b="1" dirty="0" smtClean="0"/>
              <a:t> </a:t>
            </a:r>
            <a:r>
              <a:rPr lang="en-US" b="1" dirty="0" err="1" smtClean="0"/>
              <a:t>শব্দের</a:t>
            </a:r>
            <a:r>
              <a:rPr lang="en-US" b="1" dirty="0" smtClean="0"/>
              <a:t> </a:t>
            </a:r>
            <a:r>
              <a:rPr lang="en-US" b="1" dirty="0" err="1" smtClean="0"/>
              <a:t>অর্থ</a:t>
            </a:r>
            <a:r>
              <a:rPr lang="en-US" b="1" dirty="0" smtClean="0"/>
              <a:t> </a:t>
            </a:r>
            <a:r>
              <a:rPr lang="en-US" b="1" dirty="0" err="1" smtClean="0"/>
              <a:t>খাতায়</a:t>
            </a:r>
            <a:r>
              <a:rPr lang="en-US" b="1" dirty="0" smtClean="0"/>
              <a:t> </a:t>
            </a:r>
            <a:r>
              <a:rPr lang="en-US" b="1" dirty="0" err="1" smtClean="0"/>
              <a:t>লিখ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blipFill>
            <a:blip r:embed="rId3"/>
            <a:tile tx="0" ty="0" sx="100000" sy="100000" flip="none" algn="tl"/>
          </a:blipFill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ar-SA" b="1" dirty="0" smtClean="0">
                <a:solidFill>
                  <a:srgbClr val="002060"/>
                </a:solidFill>
              </a:rPr>
              <a:t>زين= </a:t>
            </a:r>
            <a:r>
              <a:rPr lang="en-US" b="1" dirty="0" err="1" smtClean="0">
                <a:solidFill>
                  <a:srgbClr val="002060"/>
                </a:solidFill>
              </a:rPr>
              <a:t>সুশোভিত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করা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হয়েছে</a:t>
            </a:r>
            <a:r>
              <a:rPr lang="en-US" b="1" dirty="0" smtClean="0">
                <a:solidFill>
                  <a:srgbClr val="002060"/>
                </a:solidFill>
              </a:rPr>
              <a:t>।</a:t>
            </a:r>
            <a:endParaRPr lang="ar-SA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ar-SA" b="1" dirty="0" smtClean="0">
                <a:solidFill>
                  <a:srgbClr val="002060"/>
                </a:solidFill>
              </a:rPr>
              <a:t>حب=</a:t>
            </a:r>
            <a:r>
              <a:rPr lang="en-US" b="1" dirty="0" err="1" smtClean="0">
                <a:solidFill>
                  <a:srgbClr val="002060"/>
                </a:solidFill>
              </a:rPr>
              <a:t>ভালো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বাসা</a:t>
            </a:r>
            <a:r>
              <a:rPr lang="en-US" b="1" dirty="0" smtClean="0">
                <a:solidFill>
                  <a:srgbClr val="002060"/>
                </a:solidFill>
              </a:rPr>
              <a:t>।</a:t>
            </a:r>
            <a:endParaRPr lang="ar-SA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ar-SA" b="1" dirty="0" smtClean="0">
                <a:solidFill>
                  <a:srgbClr val="002060"/>
                </a:solidFill>
              </a:rPr>
              <a:t>شهوت=</a:t>
            </a:r>
            <a:r>
              <a:rPr lang="en-US" b="1" dirty="0" err="1" smtClean="0">
                <a:solidFill>
                  <a:srgbClr val="002060"/>
                </a:solidFill>
              </a:rPr>
              <a:t>আকর্ষনীয়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বস্তু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সমূহ</a:t>
            </a:r>
            <a:r>
              <a:rPr lang="en-US" b="1" dirty="0" smtClean="0">
                <a:solidFill>
                  <a:srgbClr val="002060"/>
                </a:solidFill>
              </a:rPr>
              <a:t>।</a:t>
            </a:r>
            <a:endParaRPr lang="ar-SA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ar-SA" b="1" dirty="0" smtClean="0">
                <a:solidFill>
                  <a:srgbClr val="002060"/>
                </a:solidFill>
              </a:rPr>
              <a:t>حرث=</a:t>
            </a:r>
            <a:r>
              <a:rPr lang="en-US" b="1" dirty="0" err="1" smtClean="0">
                <a:solidFill>
                  <a:srgbClr val="002060"/>
                </a:solidFill>
              </a:rPr>
              <a:t>কৃষি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ফসল</a:t>
            </a:r>
            <a:r>
              <a:rPr lang="en-US" b="1" dirty="0" smtClean="0">
                <a:solidFill>
                  <a:srgbClr val="002060"/>
                </a:solidFill>
              </a:rPr>
              <a:t>।</a:t>
            </a:r>
            <a:endParaRPr lang="ar-SA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ar-SA" b="1" dirty="0" smtClean="0">
                <a:solidFill>
                  <a:srgbClr val="002060"/>
                </a:solidFill>
              </a:rPr>
              <a:t>خير=</a:t>
            </a:r>
            <a:r>
              <a:rPr lang="en-US" b="1" dirty="0" err="1" smtClean="0">
                <a:solidFill>
                  <a:srgbClr val="002060"/>
                </a:solidFill>
              </a:rPr>
              <a:t>উত্তম</a:t>
            </a:r>
            <a:r>
              <a:rPr lang="en-US" b="1" dirty="0" smtClean="0">
                <a:solidFill>
                  <a:srgbClr val="002060"/>
                </a:solidFill>
              </a:rPr>
              <a:t>।</a:t>
            </a:r>
            <a:endParaRPr lang="ar-SA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ar-SA" b="1" dirty="0" smtClean="0">
                <a:solidFill>
                  <a:srgbClr val="002060"/>
                </a:solidFill>
              </a:rPr>
              <a:t>متاع=</a:t>
            </a:r>
            <a:r>
              <a:rPr lang="en-US" b="1" dirty="0" err="1" smtClean="0">
                <a:solidFill>
                  <a:srgbClr val="002060"/>
                </a:solidFill>
              </a:rPr>
              <a:t>ভোগ্য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বস্তু</a:t>
            </a:r>
            <a:r>
              <a:rPr lang="en-US" b="1" dirty="0" smtClean="0">
                <a:solidFill>
                  <a:srgbClr val="002060"/>
                </a:solidFill>
              </a:rPr>
              <a:t>।</a:t>
            </a:r>
            <a:endParaRPr lang="ar-SA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ar-SA" b="1" dirty="0" smtClean="0">
                <a:solidFill>
                  <a:srgbClr val="002060"/>
                </a:solidFill>
              </a:rPr>
              <a:t>جنت=</a:t>
            </a:r>
            <a:r>
              <a:rPr lang="en-US" b="1" dirty="0" err="1" smtClean="0">
                <a:solidFill>
                  <a:srgbClr val="002060"/>
                </a:solidFill>
              </a:rPr>
              <a:t>উদ্যান</a:t>
            </a:r>
            <a:r>
              <a:rPr lang="en-US" b="1" dirty="0" smtClean="0">
                <a:solidFill>
                  <a:srgbClr val="002060"/>
                </a:solidFill>
              </a:rPr>
              <a:t>/</a:t>
            </a:r>
            <a:r>
              <a:rPr lang="en-US" b="1" dirty="0" err="1" smtClean="0">
                <a:solidFill>
                  <a:srgbClr val="002060"/>
                </a:solidFill>
              </a:rPr>
              <a:t>বাগান</a:t>
            </a:r>
            <a:r>
              <a:rPr lang="en-US" b="1" dirty="0" smtClean="0">
                <a:solidFill>
                  <a:srgbClr val="002060"/>
                </a:solidFill>
              </a:rPr>
              <a:t>।</a:t>
            </a:r>
            <a:endParaRPr lang="ar-SA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ar-SA" b="1" dirty="0" smtClean="0">
                <a:solidFill>
                  <a:srgbClr val="002060"/>
                </a:solidFill>
              </a:rPr>
              <a:t>النار=</a:t>
            </a:r>
            <a:r>
              <a:rPr lang="en-US" b="1" dirty="0" err="1" smtClean="0">
                <a:solidFill>
                  <a:srgbClr val="002060"/>
                </a:solidFill>
              </a:rPr>
              <a:t>শাস্তির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লেলিহান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স্থান</a:t>
            </a:r>
            <a:r>
              <a:rPr lang="en-US" b="1" dirty="0" smtClean="0">
                <a:solidFill>
                  <a:srgbClr val="002060"/>
                </a:solidFill>
              </a:rPr>
              <a:t>/</a:t>
            </a:r>
            <a:r>
              <a:rPr lang="en-US" b="1" dirty="0" err="1" smtClean="0">
                <a:solidFill>
                  <a:srgbClr val="002060"/>
                </a:solidFill>
              </a:rPr>
              <a:t>আগুন</a:t>
            </a:r>
            <a:r>
              <a:rPr lang="en-US" b="1" dirty="0" smtClean="0">
                <a:solidFill>
                  <a:srgbClr val="002060"/>
                </a:solidFill>
              </a:rPr>
              <a:t>।</a:t>
            </a:r>
            <a:endParaRPr lang="ar-SA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rgbClr val="002060"/>
                </a:solidFill>
              </a:rPr>
              <a:t>=</a:t>
            </a:r>
            <a:r>
              <a:rPr lang="ar-SA" b="1" dirty="0" smtClean="0">
                <a:solidFill>
                  <a:srgbClr val="002060"/>
                </a:solidFill>
              </a:rPr>
              <a:t>والمنفقين</a:t>
            </a:r>
            <a:r>
              <a:rPr lang="en-US" b="1" dirty="0" err="1" smtClean="0">
                <a:solidFill>
                  <a:srgbClr val="002060"/>
                </a:solidFill>
              </a:rPr>
              <a:t>সত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পথে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ব্যয়ী</a:t>
            </a:r>
            <a:r>
              <a:rPr lang="en-US" b="1" dirty="0" smtClean="0">
                <a:solidFill>
                  <a:srgbClr val="002060"/>
                </a:solidFill>
              </a:rPr>
              <a:t>।</a:t>
            </a:r>
            <a:endParaRPr lang="ar-SA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ar-SA" b="1" dirty="0" smtClean="0">
                <a:solidFill>
                  <a:srgbClr val="002060"/>
                </a:solidFill>
              </a:rPr>
              <a:t>اسحار=</a:t>
            </a:r>
            <a:r>
              <a:rPr lang="en-US" b="1" dirty="0" err="1" smtClean="0">
                <a:solidFill>
                  <a:srgbClr val="002060"/>
                </a:solidFill>
              </a:rPr>
              <a:t>শেষ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রাতে</a:t>
            </a:r>
            <a:r>
              <a:rPr lang="en-US" b="1" dirty="0" smtClean="0">
                <a:solidFill>
                  <a:srgbClr val="002060"/>
                </a:solidFill>
              </a:rPr>
              <a:t>।</a:t>
            </a:r>
            <a:endParaRPr lang="ar-SA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rgbClr val="002060"/>
                </a:solidFill>
              </a:rPr>
              <a:t>=</a:t>
            </a:r>
            <a:r>
              <a:rPr lang="ar-SA" b="1" dirty="0" smtClean="0">
                <a:solidFill>
                  <a:srgbClr val="002060"/>
                </a:solidFill>
              </a:rPr>
              <a:t>والصبرين</a:t>
            </a:r>
            <a:r>
              <a:rPr lang="en-US" b="1" dirty="0" err="1" smtClean="0">
                <a:solidFill>
                  <a:srgbClr val="002060"/>
                </a:solidFill>
              </a:rPr>
              <a:t>তারা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ধৈয্যশীল</a:t>
            </a:r>
            <a:r>
              <a:rPr lang="en-US" b="1" dirty="0" smtClean="0">
                <a:solidFill>
                  <a:srgbClr val="002060"/>
                </a:solidFill>
              </a:rPr>
              <a:t>।</a:t>
            </a:r>
          </a:p>
          <a:p>
            <a:endParaRPr lang="en-US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rgbClr val="002060"/>
                </a:solidFill>
              </a:rPr>
              <a:t>=</a:t>
            </a:r>
            <a:r>
              <a:rPr lang="ar-SA" b="1" dirty="0" smtClean="0">
                <a:solidFill>
                  <a:srgbClr val="002060"/>
                </a:solidFill>
              </a:rPr>
              <a:t> القنتين</a:t>
            </a:r>
            <a:r>
              <a:rPr lang="en-US" b="1" dirty="0" err="1" smtClean="0">
                <a:solidFill>
                  <a:srgbClr val="002060"/>
                </a:solidFill>
              </a:rPr>
              <a:t>তারা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বিনয়ী</a:t>
            </a:r>
            <a:r>
              <a:rPr lang="en-US" b="1" dirty="0" smtClean="0">
                <a:solidFill>
                  <a:srgbClr val="002060"/>
                </a:solidFill>
              </a:rPr>
              <a:t>।</a:t>
            </a:r>
            <a:endParaRPr lang="en-US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1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n-US" sz="5400" b="1" dirty="0" err="1" smtClean="0">
                <a:solidFill>
                  <a:srgbClr val="002060"/>
                </a:solidFill>
              </a:rPr>
              <a:t>শানে</a:t>
            </a:r>
            <a:r>
              <a:rPr lang="en-US" sz="5400" b="1" dirty="0" smtClean="0">
                <a:solidFill>
                  <a:srgbClr val="002060"/>
                </a:solidFill>
              </a:rPr>
              <a:t> </a:t>
            </a:r>
            <a:r>
              <a:rPr lang="en-US" sz="5400" b="1" dirty="0" err="1" smtClean="0">
                <a:solidFill>
                  <a:srgbClr val="002060"/>
                </a:solidFill>
              </a:rPr>
              <a:t>নুযুল</a:t>
            </a:r>
            <a:endParaRPr lang="en-US" sz="5400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r>
              <a:rPr lang="en-US" dirty="0" err="1" smtClean="0"/>
              <a:t>তাফসিরে</a:t>
            </a:r>
            <a:r>
              <a:rPr lang="en-US" dirty="0" smtClean="0"/>
              <a:t> </a:t>
            </a:r>
            <a:r>
              <a:rPr lang="en-US" dirty="0" err="1" smtClean="0"/>
              <a:t>জালালাইনের</a:t>
            </a:r>
            <a:r>
              <a:rPr lang="en-US" dirty="0" smtClean="0"/>
              <a:t> </a:t>
            </a:r>
            <a:r>
              <a:rPr lang="en-US" dirty="0" err="1" smtClean="0"/>
              <a:t>পাদটীকায়</a:t>
            </a:r>
            <a:r>
              <a:rPr lang="en-US" dirty="0" smtClean="0"/>
              <a:t> </a:t>
            </a:r>
            <a:r>
              <a:rPr lang="en-US" dirty="0" err="1" smtClean="0"/>
              <a:t>বলা</a:t>
            </a:r>
            <a:r>
              <a:rPr lang="en-US" dirty="0" smtClean="0"/>
              <a:t> </a:t>
            </a:r>
            <a:r>
              <a:rPr lang="en-US" dirty="0" err="1" smtClean="0"/>
              <a:t>হয়েছে,আয়াতটি</a:t>
            </a:r>
            <a:r>
              <a:rPr lang="en-US" dirty="0" smtClean="0"/>
              <a:t> </a:t>
            </a:r>
            <a:r>
              <a:rPr lang="en-US" dirty="0" err="1" smtClean="0"/>
              <a:t>মুমিনদের</a:t>
            </a:r>
            <a:r>
              <a:rPr lang="en-US" dirty="0" smtClean="0"/>
              <a:t> </a:t>
            </a:r>
            <a:r>
              <a:rPr lang="en-US" dirty="0" err="1" smtClean="0"/>
              <a:t>দুনিয়ার</a:t>
            </a:r>
            <a:r>
              <a:rPr lang="en-US" dirty="0" smtClean="0"/>
              <a:t> </a:t>
            </a:r>
            <a:r>
              <a:rPr lang="en-US" dirty="0" err="1" smtClean="0"/>
              <a:t>অর্থ</a:t>
            </a:r>
            <a:r>
              <a:rPr lang="en-US" dirty="0" smtClean="0"/>
              <a:t> </a:t>
            </a:r>
            <a:r>
              <a:rPr lang="en-US" dirty="0" err="1" smtClean="0"/>
              <a:t>সম্পদের</a:t>
            </a:r>
            <a:r>
              <a:rPr lang="en-US" dirty="0" smtClean="0"/>
              <a:t> </a:t>
            </a:r>
            <a:r>
              <a:rPr lang="en-US" dirty="0" err="1" smtClean="0"/>
              <a:t>প্রতি</a:t>
            </a:r>
            <a:r>
              <a:rPr lang="en-US" dirty="0" smtClean="0"/>
              <a:t> </a:t>
            </a:r>
            <a:r>
              <a:rPr lang="en-US" dirty="0" err="1" smtClean="0"/>
              <a:t>লালসা</a:t>
            </a:r>
            <a:r>
              <a:rPr lang="en-US" dirty="0" smtClean="0"/>
              <a:t> </a:t>
            </a:r>
            <a:r>
              <a:rPr lang="en-US" dirty="0" err="1" smtClean="0"/>
              <a:t>কমানোর</a:t>
            </a:r>
            <a:r>
              <a:rPr lang="en-US" dirty="0" smtClean="0"/>
              <a:t> </a:t>
            </a:r>
            <a:r>
              <a:rPr lang="en-US" dirty="0" err="1" smtClean="0"/>
              <a:t>জন্য</a:t>
            </a:r>
            <a:r>
              <a:rPr lang="en-US" dirty="0" smtClean="0"/>
              <a:t> এ </a:t>
            </a:r>
            <a:r>
              <a:rPr lang="en-US" dirty="0" err="1" smtClean="0"/>
              <a:t>আয়াতটি</a:t>
            </a:r>
            <a:r>
              <a:rPr lang="en-US" dirty="0" smtClean="0"/>
              <a:t> </a:t>
            </a:r>
            <a:r>
              <a:rPr lang="en-US" dirty="0" err="1" smtClean="0"/>
              <a:t>নাযিল</a:t>
            </a:r>
            <a:r>
              <a:rPr lang="en-US" dirty="0" smtClean="0"/>
              <a:t> </a:t>
            </a:r>
            <a:r>
              <a:rPr lang="en-US" dirty="0" err="1" smtClean="0"/>
              <a:t>হয়।সাফয়াতুস</a:t>
            </a:r>
            <a:r>
              <a:rPr lang="en-US" dirty="0" smtClean="0"/>
              <a:t> </a:t>
            </a:r>
            <a:r>
              <a:rPr lang="en-US" dirty="0" err="1" smtClean="0"/>
              <a:t>তাফসিরে</a:t>
            </a:r>
            <a:r>
              <a:rPr lang="en-US" dirty="0" smtClean="0"/>
              <a:t> </a:t>
            </a:r>
            <a:r>
              <a:rPr lang="en-US" dirty="0" err="1" smtClean="0"/>
              <a:t>বলা</a:t>
            </a:r>
            <a:r>
              <a:rPr lang="en-US" dirty="0" smtClean="0"/>
              <a:t> </a:t>
            </a:r>
            <a:r>
              <a:rPr lang="en-US" dirty="0" err="1" smtClean="0"/>
              <a:t>হয়েছে</a:t>
            </a:r>
            <a:r>
              <a:rPr lang="en-US" dirty="0" smtClean="0"/>
              <a:t> ,এ </a:t>
            </a:r>
            <a:r>
              <a:rPr lang="en-US" dirty="0" err="1" smtClean="0"/>
              <a:t>আয়াতটি</a:t>
            </a:r>
            <a:r>
              <a:rPr lang="en-US" dirty="0" smtClean="0"/>
              <a:t> </a:t>
            </a:r>
            <a:r>
              <a:rPr lang="en-US" dirty="0" err="1" smtClean="0"/>
              <a:t>নাজরান</a:t>
            </a:r>
            <a:r>
              <a:rPr lang="en-US" dirty="0" smtClean="0"/>
              <a:t> </a:t>
            </a:r>
            <a:r>
              <a:rPr lang="en-US" dirty="0" err="1" smtClean="0"/>
              <a:t>প্রদেশের</a:t>
            </a:r>
            <a:r>
              <a:rPr lang="en-US" dirty="0" smtClean="0"/>
              <a:t> </a:t>
            </a:r>
            <a:r>
              <a:rPr lang="en-US" dirty="0" err="1" smtClean="0"/>
              <a:t>প্রতিনিধি</a:t>
            </a:r>
            <a:r>
              <a:rPr lang="en-US" dirty="0" smtClean="0"/>
              <a:t> </a:t>
            </a:r>
            <a:r>
              <a:rPr lang="en-US" dirty="0" err="1" smtClean="0"/>
              <a:t>দলের</a:t>
            </a:r>
            <a:r>
              <a:rPr lang="en-US" dirty="0" smtClean="0"/>
              <a:t> </a:t>
            </a:r>
            <a:r>
              <a:rPr lang="en-US" dirty="0" err="1" smtClean="0"/>
              <a:t>উদ্দেশ্যে</a:t>
            </a:r>
            <a:r>
              <a:rPr lang="en-US" dirty="0" smtClean="0"/>
              <a:t> </a:t>
            </a:r>
            <a:r>
              <a:rPr lang="en-US" dirty="0" err="1" smtClean="0"/>
              <a:t>নাযিল</a:t>
            </a:r>
            <a:r>
              <a:rPr lang="en-US" dirty="0" smtClean="0"/>
              <a:t> </a:t>
            </a:r>
            <a:r>
              <a:rPr lang="en-US" dirty="0" err="1" smtClean="0"/>
              <a:t>হয়।প্রতিনিধি</a:t>
            </a:r>
            <a:r>
              <a:rPr lang="en-US" dirty="0" smtClean="0"/>
              <a:t> </a:t>
            </a:r>
            <a:r>
              <a:rPr lang="en-US" dirty="0" err="1" smtClean="0"/>
              <a:t>দলের</a:t>
            </a:r>
            <a:r>
              <a:rPr lang="en-US" dirty="0" smtClean="0"/>
              <a:t> ১জন </a:t>
            </a:r>
            <a:r>
              <a:rPr lang="en-US" dirty="0" err="1" smtClean="0"/>
              <a:t>ছিল</a:t>
            </a:r>
            <a:r>
              <a:rPr lang="en-US" dirty="0" smtClean="0"/>
              <a:t> </a:t>
            </a:r>
            <a:r>
              <a:rPr lang="en-US" dirty="0" err="1" smtClean="0"/>
              <a:t>আবুহারিসাহ</a:t>
            </a:r>
            <a:r>
              <a:rPr lang="en-US" dirty="0" smtClean="0"/>
              <a:t> </a:t>
            </a:r>
            <a:r>
              <a:rPr lang="en-US" dirty="0" err="1" smtClean="0"/>
              <a:t>ইবনুল</a:t>
            </a:r>
            <a:r>
              <a:rPr lang="en-US" dirty="0" smtClean="0"/>
              <a:t> </a:t>
            </a:r>
            <a:r>
              <a:rPr lang="en-US" dirty="0" err="1" smtClean="0"/>
              <a:t>আলকামা</a:t>
            </a:r>
            <a:r>
              <a:rPr lang="en-US" dirty="0" smtClean="0"/>
              <a:t> </a:t>
            </a:r>
            <a:r>
              <a:rPr lang="en-US" dirty="0" err="1" smtClean="0"/>
              <a:t>সাথে</a:t>
            </a:r>
            <a:r>
              <a:rPr lang="en-US" dirty="0" smtClean="0"/>
              <a:t> </a:t>
            </a:r>
            <a:r>
              <a:rPr lang="en-US" dirty="0" err="1" smtClean="0"/>
              <a:t>তার</a:t>
            </a:r>
            <a:r>
              <a:rPr lang="en-US" dirty="0" smtClean="0"/>
              <a:t> </a:t>
            </a:r>
            <a:r>
              <a:rPr lang="en-US" dirty="0" err="1" smtClean="0"/>
              <a:t>বড়</a:t>
            </a:r>
            <a:r>
              <a:rPr lang="en-US" dirty="0" smtClean="0"/>
              <a:t> </a:t>
            </a:r>
            <a:r>
              <a:rPr lang="en-US" dirty="0" err="1" smtClean="0"/>
              <a:t>ভাই</a:t>
            </a:r>
            <a:r>
              <a:rPr lang="en-US" dirty="0" smtClean="0"/>
              <a:t> ও </a:t>
            </a:r>
            <a:r>
              <a:rPr lang="en-US" dirty="0" err="1" smtClean="0"/>
              <a:t>ছিল।মদীনায়</a:t>
            </a:r>
            <a:r>
              <a:rPr lang="en-US" dirty="0" smtClean="0"/>
              <a:t> </a:t>
            </a:r>
            <a:r>
              <a:rPr lang="en-US" dirty="0" err="1" smtClean="0"/>
              <a:t>যাত্রা</a:t>
            </a:r>
            <a:r>
              <a:rPr lang="en-US" dirty="0" smtClean="0"/>
              <a:t> </a:t>
            </a:r>
            <a:r>
              <a:rPr lang="en-US" dirty="0" err="1" smtClean="0"/>
              <a:t>পথে</a:t>
            </a:r>
            <a:r>
              <a:rPr lang="en-US" dirty="0" smtClean="0"/>
              <a:t>  </a:t>
            </a:r>
            <a:r>
              <a:rPr lang="en-US" dirty="0" err="1" smtClean="0"/>
              <a:t>আবুহারিসার</a:t>
            </a:r>
            <a:r>
              <a:rPr lang="en-US" dirty="0" smtClean="0"/>
              <a:t> </a:t>
            </a:r>
            <a:r>
              <a:rPr lang="en-US" dirty="0" err="1" smtClean="0"/>
              <a:t>বাহন</a:t>
            </a:r>
            <a:r>
              <a:rPr lang="en-US" dirty="0" smtClean="0"/>
              <a:t>  </a:t>
            </a:r>
            <a:r>
              <a:rPr lang="en-US" dirty="0" err="1" smtClean="0"/>
              <a:t>খচ্চরটি</a:t>
            </a:r>
            <a:r>
              <a:rPr lang="en-US" dirty="0" smtClean="0"/>
              <a:t> </a:t>
            </a:r>
            <a:r>
              <a:rPr lang="en-US" dirty="0" err="1" smtClean="0"/>
              <a:t>হোচট</a:t>
            </a:r>
            <a:r>
              <a:rPr lang="en-US" dirty="0" smtClean="0"/>
              <a:t> </a:t>
            </a:r>
            <a:r>
              <a:rPr lang="en-US" dirty="0" err="1" smtClean="0"/>
              <a:t>খেয়ে</a:t>
            </a:r>
            <a:r>
              <a:rPr lang="en-US" dirty="0" smtClean="0"/>
              <a:t> </a:t>
            </a:r>
            <a:r>
              <a:rPr lang="en-US" dirty="0" err="1" smtClean="0"/>
              <a:t>পড়ে</a:t>
            </a:r>
            <a:r>
              <a:rPr lang="en-US" dirty="0" smtClean="0"/>
              <a:t> </a:t>
            </a:r>
            <a:r>
              <a:rPr lang="en-US" dirty="0" err="1" smtClean="0"/>
              <a:t>যায়।এ</a:t>
            </a:r>
            <a:r>
              <a:rPr lang="en-US" dirty="0" smtClean="0"/>
              <a:t> </a:t>
            </a:r>
            <a:r>
              <a:rPr lang="en-US" dirty="0" err="1" smtClean="0"/>
              <a:t>অবস্থায়</a:t>
            </a:r>
            <a:r>
              <a:rPr lang="en-US" dirty="0" smtClean="0"/>
              <a:t> </a:t>
            </a:r>
            <a:r>
              <a:rPr lang="en-US" dirty="0" err="1" smtClean="0"/>
              <a:t>তার</a:t>
            </a:r>
            <a:r>
              <a:rPr lang="en-US" dirty="0" smtClean="0"/>
              <a:t> </a:t>
            </a:r>
            <a:r>
              <a:rPr lang="en-US" dirty="0" err="1" smtClean="0"/>
              <a:t>বড়ভাই</a:t>
            </a:r>
            <a:r>
              <a:rPr lang="en-US" dirty="0" smtClean="0"/>
              <a:t> </a:t>
            </a:r>
            <a:r>
              <a:rPr lang="en-US" dirty="0" err="1" smtClean="0"/>
              <a:t>বলল</a:t>
            </a:r>
            <a:r>
              <a:rPr lang="en-US" dirty="0" smtClean="0"/>
              <a:t> ,</a:t>
            </a:r>
            <a:r>
              <a:rPr lang="en-US" dirty="0" err="1" smtClean="0"/>
              <a:t>মুহাম্মদ</a:t>
            </a:r>
            <a:r>
              <a:rPr lang="en-US" dirty="0" smtClean="0"/>
              <a:t> </a:t>
            </a:r>
            <a:r>
              <a:rPr lang="en-US" dirty="0" err="1" smtClean="0"/>
              <a:t>ধ্বংস</a:t>
            </a:r>
            <a:r>
              <a:rPr lang="en-US" dirty="0" smtClean="0"/>
              <a:t> </a:t>
            </a:r>
            <a:r>
              <a:rPr lang="en-US" dirty="0" err="1" smtClean="0"/>
              <a:t>হোক।তখন</a:t>
            </a:r>
            <a:r>
              <a:rPr lang="en-US" dirty="0" smtClean="0"/>
              <a:t> </a:t>
            </a:r>
            <a:r>
              <a:rPr lang="en-US" dirty="0" err="1" smtClean="0"/>
              <a:t>আবুহারিসা</a:t>
            </a:r>
            <a:r>
              <a:rPr lang="en-US" dirty="0" smtClean="0"/>
              <a:t> </a:t>
            </a:r>
            <a:r>
              <a:rPr lang="en-US" dirty="0" err="1" smtClean="0"/>
              <a:t>বলল,তুমি</a:t>
            </a:r>
            <a:r>
              <a:rPr lang="en-US" dirty="0" smtClean="0"/>
              <a:t> </a:t>
            </a:r>
            <a:r>
              <a:rPr lang="en-US" dirty="0" err="1" smtClean="0"/>
              <a:t>ধ্বংস</a:t>
            </a:r>
            <a:r>
              <a:rPr lang="en-US" dirty="0" smtClean="0"/>
              <a:t> হ </a:t>
            </a:r>
            <a:r>
              <a:rPr lang="en-US" dirty="0" err="1" smtClean="0"/>
              <a:t>ও।উত্তরে</a:t>
            </a:r>
            <a:r>
              <a:rPr lang="en-US" dirty="0" smtClean="0"/>
              <a:t> </a:t>
            </a:r>
            <a:r>
              <a:rPr lang="en-US" dirty="0" err="1" smtClean="0"/>
              <a:t>হা্রিসাকে</a:t>
            </a:r>
            <a:r>
              <a:rPr lang="en-US" dirty="0" smtClean="0"/>
              <a:t> </a:t>
            </a:r>
            <a:r>
              <a:rPr lang="en-US" dirty="0" err="1" smtClean="0"/>
              <a:t>বলল,রোমের</a:t>
            </a:r>
            <a:r>
              <a:rPr lang="en-US" dirty="0" smtClean="0"/>
              <a:t> </a:t>
            </a:r>
            <a:r>
              <a:rPr lang="en-US" dirty="0" err="1" smtClean="0"/>
              <a:t>বাদশাহ</a:t>
            </a:r>
            <a:r>
              <a:rPr lang="en-US" dirty="0" smtClean="0"/>
              <a:t> </a:t>
            </a:r>
            <a:r>
              <a:rPr lang="en-US" dirty="0" err="1" smtClean="0"/>
              <a:t>আমাকে</a:t>
            </a:r>
            <a:r>
              <a:rPr lang="en-US" dirty="0" smtClean="0"/>
              <a:t> </a:t>
            </a:r>
            <a:r>
              <a:rPr lang="en-US" dirty="0" err="1" smtClean="0"/>
              <a:t>অনেক</a:t>
            </a:r>
            <a:r>
              <a:rPr lang="en-US" dirty="0" smtClean="0"/>
              <a:t> </a:t>
            </a:r>
            <a:r>
              <a:rPr lang="en-US" dirty="0" err="1" smtClean="0"/>
              <a:t>পার্থিব</a:t>
            </a:r>
            <a:r>
              <a:rPr lang="en-US" dirty="0" smtClean="0"/>
              <a:t> </a:t>
            </a:r>
            <a:r>
              <a:rPr lang="en-US" dirty="0" err="1" smtClean="0"/>
              <a:t>সুযোগ</a:t>
            </a:r>
            <a:r>
              <a:rPr lang="en-US" dirty="0" smtClean="0"/>
              <a:t> </a:t>
            </a:r>
            <a:r>
              <a:rPr lang="en-US" dirty="0" err="1" smtClean="0"/>
              <a:t>সুবিধা</a:t>
            </a:r>
            <a:r>
              <a:rPr lang="en-US" dirty="0" smtClean="0"/>
              <a:t> </a:t>
            </a:r>
            <a:r>
              <a:rPr lang="en-US" dirty="0" err="1" smtClean="0"/>
              <a:t>দিয়েছে।আমি</a:t>
            </a:r>
            <a:r>
              <a:rPr lang="en-US" dirty="0" smtClean="0"/>
              <a:t> </a:t>
            </a:r>
            <a:r>
              <a:rPr lang="en-US" dirty="0" err="1" smtClean="0"/>
              <a:t>মুহাম্মাদের</a:t>
            </a:r>
            <a:r>
              <a:rPr lang="en-US" dirty="0" smtClean="0"/>
              <a:t> </a:t>
            </a:r>
            <a:r>
              <a:rPr lang="en-US" dirty="0" err="1" smtClean="0"/>
              <a:t>উপর</a:t>
            </a:r>
            <a:r>
              <a:rPr lang="en-US" dirty="0" smtClean="0"/>
              <a:t> </a:t>
            </a:r>
            <a:r>
              <a:rPr lang="en-US" dirty="0" err="1" smtClean="0"/>
              <a:t>বিশ্বাস</a:t>
            </a:r>
            <a:r>
              <a:rPr lang="en-US" dirty="0" smtClean="0"/>
              <a:t> </a:t>
            </a:r>
            <a:r>
              <a:rPr lang="en-US" dirty="0" err="1" smtClean="0"/>
              <a:t>করি,তবে</a:t>
            </a:r>
            <a:r>
              <a:rPr lang="en-US" dirty="0" smtClean="0"/>
              <a:t> </a:t>
            </a:r>
            <a:r>
              <a:rPr lang="en-US" dirty="0" err="1" smtClean="0"/>
              <a:t>বাদশাহ</a:t>
            </a:r>
            <a:r>
              <a:rPr lang="en-US" dirty="0" smtClean="0"/>
              <a:t> </a:t>
            </a:r>
            <a:r>
              <a:rPr lang="en-US" dirty="0" err="1" smtClean="0"/>
              <a:t>আমাকে</a:t>
            </a:r>
            <a:r>
              <a:rPr lang="en-US" dirty="0" smtClean="0"/>
              <a:t> </a:t>
            </a:r>
            <a:r>
              <a:rPr lang="en-US" dirty="0" err="1" smtClean="0"/>
              <a:t>দে</a:t>
            </a:r>
            <a:r>
              <a:rPr lang="en-US" dirty="0" smtClean="0"/>
              <a:t> </a:t>
            </a:r>
            <a:r>
              <a:rPr lang="en-US" dirty="0" err="1" smtClean="0"/>
              <a:t>ওয়া</a:t>
            </a:r>
            <a:r>
              <a:rPr lang="en-US" dirty="0" smtClean="0"/>
              <a:t> </a:t>
            </a:r>
            <a:r>
              <a:rPr lang="en-US" dirty="0" err="1" smtClean="0"/>
              <a:t>সুযোগ</a:t>
            </a:r>
            <a:r>
              <a:rPr lang="en-US" dirty="0" smtClean="0"/>
              <a:t> </a:t>
            </a:r>
            <a:r>
              <a:rPr lang="en-US" dirty="0" err="1" smtClean="0"/>
              <a:t>সুবিধা</a:t>
            </a:r>
            <a:r>
              <a:rPr lang="en-US" dirty="0" smtClean="0"/>
              <a:t> ,</a:t>
            </a:r>
            <a:r>
              <a:rPr lang="en-US" dirty="0" err="1" smtClean="0"/>
              <a:t>মান-মর্যাদা</a:t>
            </a:r>
            <a:r>
              <a:rPr lang="en-US" dirty="0" smtClean="0"/>
              <a:t> </a:t>
            </a:r>
            <a:r>
              <a:rPr lang="en-US" dirty="0" err="1" smtClean="0"/>
              <a:t>কেড়ে</a:t>
            </a:r>
            <a:r>
              <a:rPr lang="en-US" dirty="0" smtClean="0"/>
              <a:t> </a:t>
            </a:r>
            <a:r>
              <a:rPr lang="en-US" dirty="0" err="1" smtClean="0"/>
              <a:t>নিবে।তার</a:t>
            </a:r>
            <a:r>
              <a:rPr lang="en-US" dirty="0" smtClean="0"/>
              <a:t> </a:t>
            </a:r>
            <a:r>
              <a:rPr lang="en-US" dirty="0" err="1" smtClean="0"/>
              <a:t>কথার</a:t>
            </a:r>
            <a:r>
              <a:rPr lang="en-US" dirty="0" smtClean="0"/>
              <a:t> </a:t>
            </a:r>
            <a:r>
              <a:rPr lang="en-US" dirty="0" err="1" smtClean="0"/>
              <a:t>প্রেক্ষিতে</a:t>
            </a:r>
            <a:r>
              <a:rPr lang="en-US" dirty="0" smtClean="0"/>
              <a:t> </a:t>
            </a:r>
            <a:r>
              <a:rPr lang="en-US" dirty="0" err="1" smtClean="0"/>
              <a:t>আল্লাহ</a:t>
            </a:r>
            <a:r>
              <a:rPr lang="en-US" dirty="0" smtClean="0"/>
              <a:t> এ </a:t>
            </a:r>
            <a:r>
              <a:rPr lang="en-US" dirty="0" err="1" smtClean="0"/>
              <a:t>আয়াত</a:t>
            </a:r>
            <a:r>
              <a:rPr lang="en-US" dirty="0" smtClean="0"/>
              <a:t> </a:t>
            </a:r>
            <a:r>
              <a:rPr lang="en-US" dirty="0" err="1" smtClean="0"/>
              <a:t>নাযিল</a:t>
            </a:r>
            <a:r>
              <a:rPr lang="en-US" dirty="0" smtClean="0"/>
              <a:t> </a:t>
            </a:r>
            <a:r>
              <a:rPr lang="en-US" dirty="0" err="1" smtClean="0"/>
              <a:t>করেন</a:t>
            </a:r>
            <a:r>
              <a:rPr lang="en-US" dirty="0" smtClean="0"/>
              <a:t>।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err="1" smtClean="0"/>
              <a:t>অনুবাদ</a:t>
            </a:r>
            <a:r>
              <a:rPr lang="en-US" dirty="0" smtClean="0"/>
              <a:t> </a:t>
            </a:r>
            <a:r>
              <a:rPr lang="en-US" dirty="0" err="1" smtClean="0"/>
              <a:t>শিখি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76400"/>
            <a:ext cx="8229600" cy="452596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১৪।রমনি,সন্তান-সন্ততি,স্তুপিকৃত </a:t>
            </a:r>
            <a:r>
              <a:rPr lang="en-US" dirty="0" err="1" smtClean="0"/>
              <a:t>স্বর্ণ</a:t>
            </a:r>
            <a:r>
              <a:rPr lang="en-US" dirty="0" smtClean="0"/>
              <a:t> </a:t>
            </a:r>
            <a:r>
              <a:rPr lang="en-US" dirty="0" err="1" smtClean="0"/>
              <a:t>রুপা,চিহ্নিত</a:t>
            </a:r>
            <a:r>
              <a:rPr lang="en-US" dirty="0" smtClean="0"/>
              <a:t> </a:t>
            </a:r>
            <a:r>
              <a:rPr lang="en-US" dirty="0" err="1" smtClean="0"/>
              <a:t>ঘোড়া,গৃহপালিত</a:t>
            </a:r>
            <a:r>
              <a:rPr lang="en-US" dirty="0" smtClean="0"/>
              <a:t> </a:t>
            </a:r>
            <a:r>
              <a:rPr lang="en-US" dirty="0" err="1" smtClean="0"/>
              <a:t>পশু</a:t>
            </a:r>
            <a:r>
              <a:rPr lang="en-US" dirty="0" smtClean="0"/>
              <a:t> </a:t>
            </a:r>
            <a:r>
              <a:rPr lang="en-US" dirty="0" err="1" smtClean="0"/>
              <a:t>ক্ষেতের</a:t>
            </a:r>
            <a:r>
              <a:rPr lang="en-US" dirty="0" smtClean="0"/>
              <a:t> </a:t>
            </a:r>
            <a:r>
              <a:rPr lang="en-US" dirty="0" err="1" smtClean="0"/>
              <a:t>ফসলের</a:t>
            </a:r>
            <a:r>
              <a:rPr lang="en-US" dirty="0" smtClean="0"/>
              <a:t> </a:t>
            </a:r>
            <a:r>
              <a:rPr lang="en-US" dirty="0" err="1" smtClean="0"/>
              <a:t>প্রতি</a:t>
            </a:r>
            <a:r>
              <a:rPr lang="en-US" dirty="0" smtClean="0"/>
              <a:t> </a:t>
            </a:r>
            <a:r>
              <a:rPr lang="en-US" dirty="0" err="1" smtClean="0"/>
              <a:t>মানুষকে</a:t>
            </a:r>
            <a:r>
              <a:rPr lang="en-US" dirty="0" smtClean="0"/>
              <a:t> </a:t>
            </a:r>
            <a:r>
              <a:rPr lang="en-US" dirty="0" err="1" smtClean="0"/>
              <a:t>সুশোভিত</a:t>
            </a:r>
            <a:r>
              <a:rPr lang="en-US" dirty="0" smtClean="0"/>
              <a:t> </a:t>
            </a:r>
            <a:r>
              <a:rPr lang="en-US" dirty="0" err="1" smtClean="0"/>
              <a:t>করা</a:t>
            </a:r>
            <a:r>
              <a:rPr lang="en-US" dirty="0" smtClean="0"/>
              <a:t> </a:t>
            </a:r>
            <a:r>
              <a:rPr lang="en-US" dirty="0" err="1" smtClean="0"/>
              <a:t>হয়েছে</a:t>
            </a:r>
            <a:r>
              <a:rPr lang="en-US" dirty="0" smtClean="0"/>
              <a:t>।</a:t>
            </a:r>
          </a:p>
          <a:p>
            <a:pPr>
              <a:buNone/>
            </a:pPr>
            <a:r>
              <a:rPr lang="en-US" dirty="0" smtClean="0"/>
              <a:t>এ </a:t>
            </a:r>
            <a:r>
              <a:rPr lang="en-US" dirty="0" err="1" smtClean="0"/>
              <a:t>গুলো</a:t>
            </a:r>
            <a:r>
              <a:rPr lang="en-US" dirty="0" smtClean="0"/>
              <a:t> </a:t>
            </a:r>
            <a:r>
              <a:rPr lang="en-US" dirty="0" err="1" smtClean="0"/>
              <a:t>পার্থিব</a:t>
            </a:r>
            <a:r>
              <a:rPr lang="en-US" dirty="0" smtClean="0"/>
              <a:t> </a:t>
            </a:r>
            <a:r>
              <a:rPr lang="en-US" dirty="0" err="1" smtClean="0"/>
              <a:t>জীবনের</a:t>
            </a:r>
            <a:r>
              <a:rPr lang="en-US" dirty="0" smtClean="0"/>
              <a:t> </a:t>
            </a:r>
            <a:r>
              <a:rPr lang="en-US" dirty="0" err="1" smtClean="0"/>
              <a:t>ভোগ্যসামগ্রী</a:t>
            </a:r>
            <a:r>
              <a:rPr lang="en-US" dirty="0" smtClean="0"/>
              <a:t> </a:t>
            </a:r>
            <a:r>
              <a:rPr lang="en-US" dirty="0" err="1" smtClean="0"/>
              <a:t>মাত্র।বস্তুত</a:t>
            </a:r>
            <a:r>
              <a:rPr lang="en-US" dirty="0" smtClean="0"/>
              <a:t> </a:t>
            </a:r>
            <a:r>
              <a:rPr lang="en-US" dirty="0" err="1" smtClean="0"/>
              <a:t>আল্লাহর</a:t>
            </a:r>
            <a:r>
              <a:rPr lang="en-US" dirty="0" smtClean="0"/>
              <a:t> </a:t>
            </a:r>
            <a:r>
              <a:rPr lang="en-US" dirty="0" err="1" smtClean="0"/>
              <a:t>নিকটেই</a:t>
            </a:r>
            <a:r>
              <a:rPr lang="en-US" dirty="0" smtClean="0"/>
              <a:t> </a:t>
            </a:r>
            <a:r>
              <a:rPr lang="en-US" dirty="0" err="1" smtClean="0"/>
              <a:t>রয়েছে</a:t>
            </a:r>
            <a:r>
              <a:rPr lang="en-US" dirty="0" smtClean="0"/>
              <a:t> </a:t>
            </a:r>
            <a:r>
              <a:rPr lang="en-US" dirty="0" err="1" smtClean="0"/>
              <a:t>উত্তম</a:t>
            </a:r>
            <a:r>
              <a:rPr lang="en-US" dirty="0" smtClean="0"/>
              <a:t> </a:t>
            </a:r>
            <a:r>
              <a:rPr lang="en-US" dirty="0" err="1" smtClean="0"/>
              <a:t>আশ্রয়স্থল</a:t>
            </a:r>
            <a:r>
              <a:rPr lang="en-US" dirty="0" smtClean="0"/>
              <a:t>।</a:t>
            </a:r>
          </a:p>
          <a:p>
            <a:pPr>
              <a:buNone/>
            </a:pPr>
            <a:r>
              <a:rPr lang="en-US" dirty="0" smtClean="0"/>
              <a:t>১৫।হে </a:t>
            </a:r>
            <a:r>
              <a:rPr lang="en-US" dirty="0" err="1" smtClean="0"/>
              <a:t>রাসুল</a:t>
            </a:r>
            <a:r>
              <a:rPr lang="en-US" dirty="0" smtClean="0"/>
              <a:t>(</a:t>
            </a:r>
            <a:r>
              <a:rPr lang="en-US" dirty="0" err="1" smtClean="0"/>
              <a:t>সঃ</a:t>
            </a:r>
            <a:r>
              <a:rPr lang="en-US" dirty="0" smtClean="0"/>
              <a:t>)</a:t>
            </a:r>
            <a:r>
              <a:rPr lang="en-US" dirty="0" err="1" smtClean="0"/>
              <a:t>আপনি</a:t>
            </a:r>
            <a:r>
              <a:rPr lang="en-US" dirty="0" smtClean="0"/>
              <a:t> </a:t>
            </a:r>
            <a:r>
              <a:rPr lang="en-US" dirty="0" err="1" smtClean="0"/>
              <a:t>তাদেরকে</a:t>
            </a:r>
            <a:r>
              <a:rPr lang="en-US" dirty="0" smtClean="0"/>
              <a:t> </a:t>
            </a:r>
            <a:r>
              <a:rPr lang="en-US" dirty="0" err="1" smtClean="0"/>
              <a:t>বলিয়া</a:t>
            </a:r>
            <a:r>
              <a:rPr lang="en-US" dirty="0" smtClean="0"/>
              <a:t> </a:t>
            </a:r>
            <a:r>
              <a:rPr lang="en-US" dirty="0" err="1" smtClean="0"/>
              <a:t>দিন,আমি</a:t>
            </a:r>
            <a:r>
              <a:rPr lang="en-US" dirty="0" smtClean="0"/>
              <a:t> </a:t>
            </a:r>
            <a:r>
              <a:rPr lang="en-US" dirty="0" err="1" smtClean="0"/>
              <a:t>কি</a:t>
            </a:r>
            <a:r>
              <a:rPr lang="en-US" dirty="0" smtClean="0"/>
              <a:t> </a:t>
            </a:r>
            <a:r>
              <a:rPr lang="en-US" dirty="0" err="1" smtClean="0"/>
              <a:t>তাদেরকে</a:t>
            </a:r>
            <a:r>
              <a:rPr lang="en-US" dirty="0" smtClean="0"/>
              <a:t> এ </a:t>
            </a:r>
            <a:r>
              <a:rPr lang="en-US" dirty="0" err="1" smtClean="0"/>
              <a:t>গুলোথেকে</a:t>
            </a:r>
            <a:r>
              <a:rPr lang="en-US" dirty="0" smtClean="0"/>
              <a:t> </a:t>
            </a:r>
            <a:r>
              <a:rPr lang="en-US" dirty="0" err="1" smtClean="0"/>
              <a:t>আরো</a:t>
            </a:r>
            <a:r>
              <a:rPr lang="en-US" dirty="0" smtClean="0"/>
              <a:t> </a:t>
            </a:r>
            <a:r>
              <a:rPr lang="en-US" dirty="0" err="1" smtClean="0"/>
              <a:t>উত্তম</a:t>
            </a:r>
            <a:r>
              <a:rPr lang="en-US" dirty="0" smtClean="0"/>
              <a:t> </a:t>
            </a:r>
            <a:r>
              <a:rPr lang="en-US" dirty="0" err="1" smtClean="0"/>
              <a:t>কিছুর</a:t>
            </a:r>
            <a:r>
              <a:rPr lang="en-US" dirty="0" smtClean="0"/>
              <a:t> </a:t>
            </a:r>
            <a:r>
              <a:rPr lang="en-US" dirty="0" err="1" smtClean="0"/>
              <a:t>সংবাদ</a:t>
            </a:r>
            <a:r>
              <a:rPr lang="en-US" dirty="0" smtClean="0"/>
              <a:t> </a:t>
            </a:r>
            <a:r>
              <a:rPr lang="en-US" dirty="0" err="1" smtClean="0"/>
              <a:t>বলিয়া</a:t>
            </a:r>
            <a:r>
              <a:rPr lang="en-US" dirty="0" smtClean="0"/>
              <a:t> </a:t>
            </a:r>
            <a:r>
              <a:rPr lang="en-US" dirty="0" err="1" smtClean="0"/>
              <a:t>দিব</a:t>
            </a:r>
            <a:r>
              <a:rPr lang="en-US" dirty="0" smtClean="0"/>
              <a:t> </a:t>
            </a:r>
            <a:r>
              <a:rPr lang="en-US" dirty="0" err="1" smtClean="0"/>
              <a:t>কী?যেনে</a:t>
            </a:r>
            <a:r>
              <a:rPr lang="en-US" dirty="0" smtClean="0"/>
              <a:t> </a:t>
            </a:r>
            <a:r>
              <a:rPr lang="en-US" dirty="0" err="1" smtClean="0"/>
              <a:t>রাখগ</a:t>
            </a:r>
            <a:r>
              <a:rPr lang="en-US" dirty="0" smtClean="0"/>
              <a:t> </a:t>
            </a:r>
            <a:r>
              <a:rPr lang="en-US" dirty="0" err="1" smtClean="0"/>
              <a:t>যারা</a:t>
            </a:r>
            <a:r>
              <a:rPr lang="en-US" dirty="0" smtClean="0"/>
              <a:t> </a:t>
            </a:r>
            <a:r>
              <a:rPr lang="en-US" dirty="0" err="1" smtClean="0"/>
              <a:t>আল্লাহকে</a:t>
            </a:r>
            <a:r>
              <a:rPr lang="en-US" dirty="0" smtClean="0"/>
              <a:t> </a:t>
            </a:r>
            <a:r>
              <a:rPr lang="en-US" dirty="0" err="1" smtClean="0"/>
              <a:t>ভয়</a:t>
            </a:r>
            <a:r>
              <a:rPr lang="en-US" dirty="0" smtClean="0"/>
              <a:t> </a:t>
            </a:r>
            <a:r>
              <a:rPr lang="en-US" dirty="0" err="1" smtClean="0"/>
              <a:t>করে</a:t>
            </a:r>
            <a:r>
              <a:rPr lang="en-US" dirty="0" smtClean="0"/>
              <a:t> ,</a:t>
            </a:r>
            <a:r>
              <a:rPr lang="en-US" dirty="0" err="1" smtClean="0"/>
              <a:t>তাদের</a:t>
            </a:r>
            <a:r>
              <a:rPr lang="en-US" dirty="0" smtClean="0"/>
              <a:t> </a:t>
            </a:r>
            <a:r>
              <a:rPr lang="en-US" dirty="0" err="1" smtClean="0"/>
              <a:t>জন্য</a:t>
            </a:r>
            <a:r>
              <a:rPr lang="en-US" dirty="0" smtClean="0"/>
              <a:t> </a:t>
            </a:r>
            <a:r>
              <a:rPr lang="en-US" dirty="0" err="1" smtClean="0"/>
              <a:t>র‌য়েছে</a:t>
            </a:r>
            <a:r>
              <a:rPr lang="en-US" dirty="0" smtClean="0"/>
              <a:t> </a:t>
            </a:r>
            <a:r>
              <a:rPr lang="en-US" dirty="0" err="1" smtClean="0"/>
              <a:t>এমন</a:t>
            </a:r>
            <a:r>
              <a:rPr lang="en-US" dirty="0" smtClean="0"/>
              <a:t> </a:t>
            </a:r>
            <a:r>
              <a:rPr lang="en-US" dirty="0" err="1" smtClean="0"/>
              <a:t>জান্নাত</a:t>
            </a:r>
            <a:r>
              <a:rPr lang="en-US" dirty="0" smtClean="0"/>
              <a:t> </a:t>
            </a:r>
            <a:r>
              <a:rPr lang="en-US" dirty="0" err="1" smtClean="0"/>
              <a:t>যা</a:t>
            </a:r>
            <a:r>
              <a:rPr lang="en-US" dirty="0" smtClean="0"/>
              <a:t> </a:t>
            </a:r>
            <a:r>
              <a:rPr lang="en-US" dirty="0" err="1" smtClean="0"/>
              <a:t>তল</a:t>
            </a:r>
            <a:r>
              <a:rPr lang="en-US" dirty="0" smtClean="0"/>
              <a:t> </a:t>
            </a:r>
            <a:r>
              <a:rPr lang="en-US" dirty="0" err="1" smtClean="0"/>
              <a:t>দেশে</a:t>
            </a:r>
            <a:r>
              <a:rPr lang="en-US" dirty="0" smtClean="0"/>
              <a:t> </a:t>
            </a:r>
            <a:r>
              <a:rPr lang="en-US" dirty="0" err="1" smtClean="0"/>
              <a:t>নহর</a:t>
            </a:r>
            <a:r>
              <a:rPr lang="en-US" dirty="0" smtClean="0"/>
              <a:t> </a:t>
            </a:r>
            <a:r>
              <a:rPr lang="en-US" dirty="0" err="1" smtClean="0"/>
              <a:t>প্রবাহিত,তারা</a:t>
            </a:r>
            <a:r>
              <a:rPr lang="en-US" dirty="0" smtClean="0"/>
              <a:t> </a:t>
            </a:r>
            <a:r>
              <a:rPr lang="en-US" dirty="0" err="1" smtClean="0"/>
              <a:t>সেখানে</a:t>
            </a:r>
            <a:r>
              <a:rPr lang="en-US" dirty="0" smtClean="0"/>
              <a:t> </a:t>
            </a:r>
            <a:r>
              <a:rPr lang="en-US" dirty="0" err="1" smtClean="0"/>
              <a:t>চিরকাল</a:t>
            </a:r>
            <a:r>
              <a:rPr lang="en-US" dirty="0" smtClean="0"/>
              <a:t> </a:t>
            </a:r>
            <a:r>
              <a:rPr lang="en-US" dirty="0" err="1" smtClean="0"/>
              <a:t>থাকবে,আর</a:t>
            </a:r>
            <a:r>
              <a:rPr lang="en-US" dirty="0" smtClean="0"/>
              <a:t> </a:t>
            </a:r>
            <a:r>
              <a:rPr lang="en-US" dirty="0" err="1" smtClean="0"/>
              <a:t>তারা</a:t>
            </a:r>
            <a:r>
              <a:rPr lang="en-US" dirty="0" smtClean="0"/>
              <a:t> </a:t>
            </a:r>
            <a:r>
              <a:rPr lang="en-US" dirty="0" err="1" smtClean="0"/>
              <a:t>পাবে</a:t>
            </a:r>
            <a:r>
              <a:rPr lang="en-US" dirty="0" smtClean="0"/>
              <a:t> </a:t>
            </a:r>
            <a:r>
              <a:rPr lang="en-US" dirty="0" err="1" smtClean="0"/>
              <a:t>পুতঃপবিত্র</a:t>
            </a:r>
            <a:r>
              <a:rPr lang="en-US" dirty="0" smtClean="0"/>
              <a:t> </a:t>
            </a:r>
            <a:r>
              <a:rPr lang="en-US" dirty="0" err="1" smtClean="0"/>
              <a:t>স্ত্রী</a:t>
            </a:r>
            <a:r>
              <a:rPr lang="en-US" dirty="0" smtClean="0"/>
              <a:t> </a:t>
            </a:r>
            <a:r>
              <a:rPr lang="en-US" dirty="0" err="1" smtClean="0"/>
              <a:t>গণ</a:t>
            </a:r>
            <a:r>
              <a:rPr lang="en-US" dirty="0" smtClean="0"/>
              <a:t> ও </a:t>
            </a:r>
            <a:r>
              <a:rPr lang="en-US" dirty="0" err="1" smtClean="0"/>
              <a:t>আল্লাহর</a:t>
            </a:r>
            <a:r>
              <a:rPr lang="en-US" dirty="0" smtClean="0"/>
              <a:t> </a:t>
            </a:r>
            <a:r>
              <a:rPr lang="en-US" dirty="0" err="1" smtClean="0"/>
              <a:t>সন্তুস্টি।বস্তুত</a:t>
            </a:r>
            <a:r>
              <a:rPr lang="en-US" dirty="0" smtClean="0"/>
              <a:t> </a:t>
            </a:r>
            <a:r>
              <a:rPr lang="en-US" dirty="0" err="1" smtClean="0"/>
              <a:t>আল্লাহ</a:t>
            </a:r>
            <a:r>
              <a:rPr lang="en-US" dirty="0" smtClean="0"/>
              <a:t> </a:t>
            </a:r>
            <a:r>
              <a:rPr lang="en-US" dirty="0" err="1" smtClean="0"/>
              <a:t>বান্দাদের</a:t>
            </a:r>
            <a:r>
              <a:rPr lang="en-US" dirty="0" smtClean="0"/>
              <a:t> </a:t>
            </a:r>
            <a:r>
              <a:rPr lang="en-US" dirty="0" err="1" smtClean="0"/>
              <a:t>সমপর্কে</a:t>
            </a:r>
            <a:r>
              <a:rPr lang="en-US" dirty="0" smtClean="0"/>
              <a:t>  </a:t>
            </a:r>
            <a:r>
              <a:rPr lang="en-US" dirty="0" err="1" smtClean="0"/>
              <a:t>সমক্য</a:t>
            </a:r>
            <a:r>
              <a:rPr lang="en-US" dirty="0" smtClean="0"/>
              <a:t> </a:t>
            </a:r>
            <a:r>
              <a:rPr lang="en-US" dirty="0" err="1" smtClean="0"/>
              <a:t>দ্রষ্টা</a:t>
            </a:r>
            <a:r>
              <a:rPr lang="en-US" dirty="0" smtClean="0"/>
              <a:t>।</a:t>
            </a:r>
          </a:p>
          <a:p>
            <a:pPr>
              <a:buNone/>
            </a:pPr>
            <a:r>
              <a:rPr lang="en-US" dirty="0" smtClean="0"/>
              <a:t>১৬।আর </a:t>
            </a:r>
            <a:r>
              <a:rPr lang="en-US" dirty="0" err="1" smtClean="0"/>
              <a:t>যারা</a:t>
            </a:r>
            <a:r>
              <a:rPr lang="en-US" dirty="0" smtClean="0"/>
              <a:t> </a:t>
            </a:r>
            <a:r>
              <a:rPr lang="en-US" dirty="0" err="1" smtClean="0"/>
              <a:t>বলে</a:t>
            </a:r>
            <a:r>
              <a:rPr lang="en-US" dirty="0" smtClean="0"/>
              <a:t> ,</a:t>
            </a:r>
            <a:r>
              <a:rPr lang="en-US" dirty="0" err="1" smtClean="0"/>
              <a:t>হে</a:t>
            </a:r>
            <a:r>
              <a:rPr lang="en-US" dirty="0" smtClean="0"/>
              <a:t> </a:t>
            </a:r>
            <a:r>
              <a:rPr lang="en-US" dirty="0" err="1" smtClean="0"/>
              <a:t>আমাদের</a:t>
            </a:r>
            <a:r>
              <a:rPr lang="en-US" dirty="0" smtClean="0"/>
              <a:t> </a:t>
            </a:r>
            <a:r>
              <a:rPr lang="en-US" dirty="0" err="1" smtClean="0"/>
              <a:t>প্রতি</a:t>
            </a:r>
            <a:r>
              <a:rPr lang="en-US" dirty="0" smtClean="0"/>
              <a:t> </a:t>
            </a:r>
            <a:r>
              <a:rPr lang="en-US" dirty="0" err="1" smtClean="0"/>
              <a:t>পালক।আমরা</a:t>
            </a:r>
            <a:r>
              <a:rPr lang="en-US" dirty="0" smtClean="0"/>
              <a:t> </a:t>
            </a:r>
            <a:r>
              <a:rPr lang="en-US" dirty="0" err="1" smtClean="0"/>
              <a:t>ইমান</a:t>
            </a:r>
            <a:r>
              <a:rPr lang="en-US" dirty="0" smtClean="0"/>
              <a:t> </a:t>
            </a:r>
            <a:r>
              <a:rPr lang="en-US" dirty="0" err="1" smtClean="0"/>
              <a:t>এনেছি</a:t>
            </a:r>
            <a:r>
              <a:rPr lang="en-US" dirty="0" smtClean="0"/>
              <a:t> ,</a:t>
            </a:r>
            <a:r>
              <a:rPr lang="en-US" dirty="0" err="1" smtClean="0"/>
              <a:t>আমাদেরকে</a:t>
            </a:r>
            <a:r>
              <a:rPr lang="en-US" dirty="0" smtClean="0"/>
              <a:t> </a:t>
            </a:r>
            <a:r>
              <a:rPr lang="en-US" dirty="0" err="1" smtClean="0"/>
              <a:t>মাফ</a:t>
            </a:r>
            <a:r>
              <a:rPr lang="en-US" dirty="0" smtClean="0"/>
              <a:t> </a:t>
            </a:r>
            <a:r>
              <a:rPr lang="en-US" dirty="0" err="1" smtClean="0"/>
              <a:t>করে</a:t>
            </a:r>
            <a:r>
              <a:rPr lang="en-US" dirty="0" smtClean="0"/>
              <a:t> </a:t>
            </a:r>
            <a:r>
              <a:rPr lang="en-US" dirty="0" err="1" smtClean="0"/>
              <a:t>দিন।আর</a:t>
            </a:r>
            <a:r>
              <a:rPr lang="en-US" dirty="0" smtClean="0"/>
              <a:t> </a:t>
            </a:r>
            <a:r>
              <a:rPr lang="en-US" dirty="0" err="1" smtClean="0"/>
              <a:t>আমাদেরকে</a:t>
            </a:r>
            <a:r>
              <a:rPr lang="en-US" dirty="0" smtClean="0"/>
              <a:t> </a:t>
            </a:r>
            <a:r>
              <a:rPr lang="en-US" dirty="0" err="1" smtClean="0"/>
              <a:t>দোজখ</a:t>
            </a:r>
            <a:r>
              <a:rPr lang="en-US" dirty="0" smtClean="0"/>
              <a:t> </a:t>
            </a:r>
            <a:r>
              <a:rPr lang="en-US" dirty="0" err="1" smtClean="0"/>
              <a:t>থেকে</a:t>
            </a:r>
            <a:r>
              <a:rPr lang="en-US" dirty="0" smtClean="0"/>
              <a:t> </a:t>
            </a:r>
            <a:r>
              <a:rPr lang="en-US" dirty="0" err="1" smtClean="0"/>
              <a:t>রক্ষা</a:t>
            </a:r>
            <a:r>
              <a:rPr lang="en-US" dirty="0" smtClean="0"/>
              <a:t>  </a:t>
            </a:r>
            <a:r>
              <a:rPr lang="en-US" dirty="0" err="1" smtClean="0"/>
              <a:t>করুন</a:t>
            </a:r>
            <a:r>
              <a:rPr lang="en-US" dirty="0" smtClean="0"/>
              <a:t>।</a:t>
            </a:r>
          </a:p>
          <a:p>
            <a:pPr>
              <a:buNone/>
            </a:pPr>
            <a:r>
              <a:rPr lang="en-US" dirty="0" smtClean="0"/>
              <a:t>১৭।তারা </a:t>
            </a:r>
            <a:r>
              <a:rPr lang="en-US" dirty="0" err="1" smtClean="0"/>
              <a:t>ধৈয্যশীল,সত্যবাদী,বিনয়ী,সৎ্পথে</a:t>
            </a:r>
            <a:r>
              <a:rPr lang="en-US" dirty="0" smtClean="0"/>
              <a:t> </a:t>
            </a:r>
            <a:r>
              <a:rPr lang="en-US" dirty="0" err="1" smtClean="0"/>
              <a:t>ব্যয়ী</a:t>
            </a:r>
            <a:r>
              <a:rPr lang="en-US" dirty="0" smtClean="0"/>
              <a:t> </a:t>
            </a:r>
            <a:r>
              <a:rPr lang="en-US" dirty="0" err="1" smtClean="0"/>
              <a:t>এবং</a:t>
            </a:r>
            <a:r>
              <a:rPr lang="en-US" dirty="0" smtClean="0"/>
              <a:t> </a:t>
            </a:r>
            <a:r>
              <a:rPr lang="en-US" dirty="0" err="1" smtClean="0"/>
              <a:t>শেষ</a:t>
            </a:r>
            <a:r>
              <a:rPr lang="en-US" dirty="0" smtClean="0"/>
              <a:t> </a:t>
            </a:r>
            <a:r>
              <a:rPr lang="en-US" dirty="0" err="1" smtClean="0"/>
              <a:t>রাতে</a:t>
            </a:r>
            <a:r>
              <a:rPr lang="en-US" dirty="0" smtClean="0"/>
              <a:t> </a:t>
            </a:r>
            <a:r>
              <a:rPr lang="en-US" dirty="0" err="1" smtClean="0"/>
              <a:t>ক্ষমা</a:t>
            </a:r>
            <a:r>
              <a:rPr lang="en-US" dirty="0" smtClean="0"/>
              <a:t> </a:t>
            </a:r>
            <a:r>
              <a:rPr lang="en-US" dirty="0" err="1" smtClean="0"/>
              <a:t>প্রার্থনাকারী</a:t>
            </a:r>
            <a:r>
              <a:rPr lang="en-US" dirty="0" smtClean="0"/>
              <a:t>।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 ৭টি </a:t>
            </a:r>
            <a:r>
              <a:rPr lang="en-US" b="1" dirty="0" err="1" smtClean="0">
                <a:solidFill>
                  <a:srgbClr val="002060"/>
                </a:solidFill>
              </a:rPr>
              <a:t>শোভনীয়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বিষয়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তা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খাতায়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লিখ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sz="4800" dirty="0" smtClean="0"/>
              <a:t>১।সুন্দরি </a:t>
            </a:r>
            <a:r>
              <a:rPr lang="en-US" sz="4800" dirty="0" err="1" smtClean="0"/>
              <a:t>রমনি</a:t>
            </a:r>
            <a:r>
              <a:rPr lang="en-US" sz="4800" dirty="0" smtClean="0"/>
              <a:t> ২।সন্তানাদি ৩।সোনা ৪।রূপা ৫।চিহ্নিত </a:t>
            </a:r>
            <a:r>
              <a:rPr lang="en-US" sz="4800" dirty="0" err="1" smtClean="0"/>
              <a:t>ঘোড়া</a:t>
            </a:r>
            <a:r>
              <a:rPr lang="en-US" sz="4800" dirty="0" smtClean="0"/>
              <a:t> ৬।গৃহপালিত </a:t>
            </a:r>
            <a:r>
              <a:rPr lang="en-US" sz="4800" dirty="0" err="1" smtClean="0"/>
              <a:t>পশু</a:t>
            </a:r>
            <a:r>
              <a:rPr lang="en-US" sz="4800" dirty="0" smtClean="0"/>
              <a:t> ৭।কৃষি </a:t>
            </a:r>
            <a:r>
              <a:rPr lang="en-US" sz="4800" dirty="0" err="1" smtClean="0"/>
              <a:t>ফসল</a:t>
            </a:r>
            <a:r>
              <a:rPr lang="en-US" sz="4800" dirty="0" smtClean="0"/>
              <a:t>।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n-US" sz="3000" b="1" dirty="0" smtClean="0">
                <a:latin typeface="+mn-lt"/>
                <a:ea typeface="+mn-ea"/>
                <a:cs typeface="+mn-cs"/>
              </a:rPr>
              <a:t>৮টি </a:t>
            </a:r>
            <a:r>
              <a:rPr lang="en-US" sz="3000" b="1" dirty="0" err="1" smtClean="0">
                <a:latin typeface="+mn-lt"/>
                <a:ea typeface="+mn-ea"/>
                <a:cs typeface="+mn-cs"/>
              </a:rPr>
              <a:t>বেহেসত</a:t>
            </a:r>
            <a:r>
              <a:rPr lang="en-US" sz="3000" b="1" dirty="0" smtClean="0">
                <a:latin typeface="+mn-lt"/>
                <a:ea typeface="+mn-ea"/>
                <a:cs typeface="+mn-cs"/>
              </a:rPr>
              <a:t> ও৭টি </a:t>
            </a:r>
            <a:r>
              <a:rPr lang="en-US" sz="3000" b="1" dirty="0" err="1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দোজখ</a:t>
            </a:r>
            <a:r>
              <a:rPr lang="en-US" sz="3000" b="1" dirty="0" err="1" smtClean="0">
                <a:latin typeface="+mn-lt"/>
                <a:ea typeface="+mn-ea"/>
                <a:cs typeface="+mn-cs"/>
              </a:rPr>
              <a:t>এর</a:t>
            </a:r>
            <a:r>
              <a:rPr lang="en-US" sz="3000" b="1" dirty="0" smtClean="0">
                <a:latin typeface="+mn-lt"/>
                <a:ea typeface="+mn-ea"/>
                <a:cs typeface="+mn-cs"/>
              </a:rPr>
              <a:t> </a:t>
            </a:r>
            <a:r>
              <a:rPr lang="en-US" sz="3000" b="1" dirty="0" err="1" smtClean="0">
                <a:latin typeface="+mn-lt"/>
                <a:ea typeface="+mn-ea"/>
                <a:cs typeface="+mn-cs"/>
              </a:rPr>
              <a:t>নাম</a:t>
            </a:r>
            <a:r>
              <a:rPr lang="en-US" sz="3000" b="1" dirty="0" smtClean="0">
                <a:latin typeface="+mn-lt"/>
                <a:ea typeface="+mn-ea"/>
                <a:cs typeface="+mn-cs"/>
              </a:rPr>
              <a:t> </a:t>
            </a:r>
            <a:r>
              <a:rPr lang="en-US" sz="3000" b="1" dirty="0" err="1" smtClean="0">
                <a:latin typeface="+mn-lt"/>
                <a:ea typeface="+mn-ea"/>
                <a:cs typeface="+mn-cs"/>
              </a:rPr>
              <a:t>খাতায়</a:t>
            </a:r>
            <a:r>
              <a:rPr lang="en-US" sz="3000" b="1" dirty="0" smtClean="0">
                <a:latin typeface="+mn-lt"/>
                <a:ea typeface="+mn-ea"/>
                <a:cs typeface="+mn-cs"/>
              </a:rPr>
              <a:t> </a:t>
            </a:r>
            <a:r>
              <a:rPr lang="en-US" sz="3000" b="1" dirty="0" err="1" smtClean="0">
                <a:latin typeface="+mn-lt"/>
                <a:ea typeface="+mn-ea"/>
                <a:cs typeface="+mn-cs"/>
              </a:rPr>
              <a:t>লিখ</a:t>
            </a:r>
            <a:endParaRPr lang="en-US" sz="3000" b="1" dirty="0" smtClean="0"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25963"/>
          </a:xfrm>
          <a:blipFill>
            <a:blip r:embed="rId3"/>
            <a:tile tx="0" ty="0" sx="100000" sy="100000" flip="none" algn="tl"/>
          </a:blipFill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en-US" b="1" dirty="0" smtClean="0"/>
              <a:t>৮টি </a:t>
            </a:r>
            <a:r>
              <a:rPr lang="en-US" b="1" dirty="0" err="1" smtClean="0"/>
              <a:t>বেহেসতএর</a:t>
            </a:r>
            <a:r>
              <a:rPr lang="en-US" b="1" dirty="0" smtClean="0"/>
              <a:t> </a:t>
            </a:r>
            <a:r>
              <a:rPr lang="en-US" b="1" dirty="0" err="1" smtClean="0"/>
              <a:t>নামঃ</a:t>
            </a:r>
            <a:r>
              <a:rPr lang="en-US" b="1" dirty="0" smtClean="0"/>
              <a:t>-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১।জান্নাতুল ফিরদাউস২।জান্নাতুল মাওয়া৩।জান্নাতুল আদন৪।দারুসসালাম৫।দারুল কারার৬।জান্নাতুন্নাঈম৭।জান্নাতুল খুলুদ৮।জান্নাতুল </a:t>
            </a:r>
            <a:r>
              <a:rPr lang="en-US" dirty="0" err="1" smtClean="0"/>
              <a:t>মাকাম</a:t>
            </a:r>
            <a:r>
              <a:rPr lang="en-US" dirty="0" smtClean="0"/>
              <a:t>।</a:t>
            </a:r>
          </a:p>
          <a:p>
            <a:pPr>
              <a:buFont typeface="Wingdings" pitchFamily="2" charset="2"/>
              <a:buChar char="q"/>
            </a:pPr>
            <a:r>
              <a:rPr lang="en-US" b="1" dirty="0" smtClean="0">
                <a:solidFill>
                  <a:srgbClr val="FF0000"/>
                </a:solidFill>
              </a:rPr>
              <a:t>৭টি </a:t>
            </a:r>
            <a:r>
              <a:rPr lang="en-US" b="1" dirty="0" err="1" smtClean="0">
                <a:solidFill>
                  <a:srgbClr val="FF0000"/>
                </a:solidFill>
              </a:rPr>
              <a:t>দোজখের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নামঃ</a:t>
            </a:r>
            <a:r>
              <a:rPr lang="en-US" b="1" dirty="0" smtClean="0">
                <a:solidFill>
                  <a:srgbClr val="FF0000"/>
                </a:solidFill>
              </a:rPr>
              <a:t> ১</a:t>
            </a:r>
            <a:r>
              <a:rPr lang="en-US" dirty="0" smtClean="0">
                <a:solidFill>
                  <a:srgbClr val="FF0000"/>
                </a:solidFill>
              </a:rPr>
              <a:t>।জাহান্নাম ২।হাবিয়া৩।জাহিম ৪।সাকার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৫।সাইর ৬।হুতামা ৭।লাযা।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907</TotalTime>
  <Words>1322</Words>
  <Application>Microsoft Office PowerPoint</Application>
  <PresentationFormat>On-screen Show (4:3)</PresentationFormat>
  <Paragraphs>152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স্বাগতম/اهلاوسهلا</vt:lpstr>
      <vt:lpstr>تعريف/পরিচিতি</vt:lpstr>
      <vt:lpstr>শিখনফল</vt:lpstr>
      <vt:lpstr>সহীহ করে পড়ি</vt:lpstr>
      <vt:lpstr>কঠিন শব্দের অর্থ খাতায় লিখ</vt:lpstr>
      <vt:lpstr>শানে নুযুল</vt:lpstr>
      <vt:lpstr>অনুবাদ শিখি</vt:lpstr>
      <vt:lpstr> ৭টি শোভনীয় বিষয় তা খাতায় লিখ</vt:lpstr>
      <vt:lpstr>৮টি বেহেসত ও৭টি দোজখএর নাম খাতায় লিখ</vt:lpstr>
      <vt:lpstr>এসো আলোচনা করি</vt:lpstr>
      <vt:lpstr>একক কাজ</vt:lpstr>
      <vt:lpstr>আয়াতসমুহের মুল উদ্দেশ্য বুঝতে শিখি</vt:lpstr>
      <vt:lpstr>জোড়ায় কাজ</vt:lpstr>
      <vt:lpstr>(জ্ঞান )মূলক মূল্যায়ণ</vt:lpstr>
      <vt:lpstr>আয়াত গুলো অনুধাবন করি</vt:lpstr>
      <vt:lpstr>আল-কোরানের কি বলা হয়েছে? ছবি দেখে বল ও তালিকা কর</vt:lpstr>
      <vt:lpstr>মূল্যায়ন(অনুধাবন মুলক)</vt:lpstr>
      <vt:lpstr>ছবিতে কি  দেখছ?</vt:lpstr>
      <vt:lpstr>মূল্যায়ণ(প্রয়োগ মুলক)</vt:lpstr>
      <vt:lpstr>দলীয় কাজ</vt:lpstr>
      <vt:lpstr>মূল্যায়ন</vt:lpstr>
      <vt:lpstr>বাড়ির কাজ</vt:lpstr>
      <vt:lpstr>সকলকেই ধন্যবাদ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SM Computer</dc:creator>
  <cp:lastModifiedBy>SM Computer</cp:lastModifiedBy>
  <cp:revision>208</cp:revision>
  <dcterms:created xsi:type="dcterms:W3CDTF">2006-08-16T00:00:00Z</dcterms:created>
  <dcterms:modified xsi:type="dcterms:W3CDTF">2020-08-23T00:36:17Z</dcterms:modified>
</cp:coreProperties>
</file>