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62" r:id="rId3"/>
    <p:sldId id="263" r:id="rId4"/>
    <p:sldId id="264" r:id="rId5"/>
    <p:sldId id="267" r:id="rId6"/>
    <p:sldId id="265" r:id="rId7"/>
    <p:sldId id="266" r:id="rId8"/>
    <p:sldId id="256" r:id="rId9"/>
    <p:sldId id="257" r:id="rId10"/>
    <p:sldId id="258" r:id="rId11"/>
    <p:sldId id="259" r:id="rId12"/>
    <p:sldId id="260" r:id="rId13"/>
    <p:sldId id="261" r:id="rId14"/>
    <p:sldId id="268" r:id="rId15"/>
    <p:sldId id="269" r:id="rId16"/>
    <p:sldId id="270"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398"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SG"/>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SG"/>
          </a:p>
        </p:txBody>
      </p:sp>
      <p:sp>
        <p:nvSpPr>
          <p:cNvPr id="4" name="Date Placeholder 3"/>
          <p:cNvSpPr>
            <a:spLocks noGrp="1"/>
          </p:cNvSpPr>
          <p:nvPr>
            <p:ph type="dt" sz="half" idx="10"/>
          </p:nvPr>
        </p:nvSpPr>
        <p:spPr/>
        <p:txBody>
          <a:bodyPr/>
          <a:lstStyle/>
          <a:p>
            <a:fld id="{E5B2230C-9A4B-4524-BE78-4C17D5871A73}" type="datetimeFigureOut">
              <a:rPr lang="en-SG" smtClean="0"/>
              <a:t>22/8/2020</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8D59479D-AA06-47A3-B45C-01454F98023B}" type="slidenum">
              <a:rPr lang="en-SG" smtClean="0"/>
              <a:t>‹#›</a:t>
            </a:fld>
            <a:endParaRPr lang="en-SG"/>
          </a:p>
        </p:txBody>
      </p:sp>
    </p:spTree>
    <p:extLst>
      <p:ext uri="{BB962C8B-B14F-4D97-AF65-F5344CB8AC3E}">
        <p14:creationId xmlns:p14="http://schemas.microsoft.com/office/powerpoint/2010/main" val="734631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p>
            <a:fld id="{E5B2230C-9A4B-4524-BE78-4C17D5871A73}" type="datetimeFigureOut">
              <a:rPr lang="en-SG" smtClean="0"/>
              <a:t>22/8/2020</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8D59479D-AA06-47A3-B45C-01454F98023B}" type="slidenum">
              <a:rPr lang="en-SG" smtClean="0"/>
              <a:t>‹#›</a:t>
            </a:fld>
            <a:endParaRPr lang="en-SG"/>
          </a:p>
        </p:txBody>
      </p:sp>
    </p:spTree>
    <p:extLst>
      <p:ext uri="{BB962C8B-B14F-4D97-AF65-F5344CB8AC3E}">
        <p14:creationId xmlns:p14="http://schemas.microsoft.com/office/powerpoint/2010/main" val="4793174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SG"/>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p>
            <a:fld id="{E5B2230C-9A4B-4524-BE78-4C17D5871A73}" type="datetimeFigureOut">
              <a:rPr lang="en-SG" smtClean="0"/>
              <a:t>22/8/2020</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8D59479D-AA06-47A3-B45C-01454F98023B}" type="slidenum">
              <a:rPr lang="en-SG" smtClean="0"/>
              <a:t>‹#›</a:t>
            </a:fld>
            <a:endParaRPr lang="en-SG"/>
          </a:p>
        </p:txBody>
      </p:sp>
    </p:spTree>
    <p:extLst>
      <p:ext uri="{BB962C8B-B14F-4D97-AF65-F5344CB8AC3E}">
        <p14:creationId xmlns:p14="http://schemas.microsoft.com/office/powerpoint/2010/main" val="11813765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8/22/2020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61907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8/22/2020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20197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8/22/2020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07270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8/22/2020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27986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8/22/2020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26865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8/22/2020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1312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8/22/2020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33779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8/22/2020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0551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p>
            <a:fld id="{E5B2230C-9A4B-4524-BE78-4C17D5871A73}" type="datetimeFigureOut">
              <a:rPr lang="en-SG" smtClean="0"/>
              <a:t>22/8/2020</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8D59479D-AA06-47A3-B45C-01454F98023B}" type="slidenum">
              <a:rPr lang="en-SG" smtClean="0"/>
              <a:t>‹#›</a:t>
            </a:fld>
            <a:endParaRPr lang="en-SG"/>
          </a:p>
        </p:txBody>
      </p:sp>
    </p:spTree>
    <p:extLst>
      <p:ext uri="{BB962C8B-B14F-4D97-AF65-F5344CB8AC3E}">
        <p14:creationId xmlns:p14="http://schemas.microsoft.com/office/powerpoint/2010/main" val="23966221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8/22/2020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13141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8/22/2020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24305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8/22/2020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1420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S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5B2230C-9A4B-4524-BE78-4C17D5871A73}" type="datetimeFigureOut">
              <a:rPr lang="en-SG" smtClean="0"/>
              <a:t>22/8/2020</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8D59479D-AA06-47A3-B45C-01454F98023B}" type="slidenum">
              <a:rPr lang="en-SG" smtClean="0"/>
              <a:t>‹#›</a:t>
            </a:fld>
            <a:endParaRPr lang="en-SG"/>
          </a:p>
        </p:txBody>
      </p:sp>
    </p:spTree>
    <p:extLst>
      <p:ext uri="{BB962C8B-B14F-4D97-AF65-F5344CB8AC3E}">
        <p14:creationId xmlns:p14="http://schemas.microsoft.com/office/powerpoint/2010/main" val="2698113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Date Placeholder 4"/>
          <p:cNvSpPr>
            <a:spLocks noGrp="1"/>
          </p:cNvSpPr>
          <p:nvPr>
            <p:ph type="dt" sz="half" idx="10"/>
          </p:nvPr>
        </p:nvSpPr>
        <p:spPr/>
        <p:txBody>
          <a:bodyPr/>
          <a:lstStyle/>
          <a:p>
            <a:fld id="{E5B2230C-9A4B-4524-BE78-4C17D5871A73}" type="datetimeFigureOut">
              <a:rPr lang="en-SG" smtClean="0"/>
              <a:t>22/8/2020</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8D59479D-AA06-47A3-B45C-01454F98023B}" type="slidenum">
              <a:rPr lang="en-SG" smtClean="0"/>
              <a:t>‹#›</a:t>
            </a:fld>
            <a:endParaRPr lang="en-SG"/>
          </a:p>
        </p:txBody>
      </p:sp>
    </p:spTree>
    <p:extLst>
      <p:ext uri="{BB962C8B-B14F-4D97-AF65-F5344CB8AC3E}">
        <p14:creationId xmlns:p14="http://schemas.microsoft.com/office/powerpoint/2010/main" val="106780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S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7" name="Date Placeholder 6"/>
          <p:cNvSpPr>
            <a:spLocks noGrp="1"/>
          </p:cNvSpPr>
          <p:nvPr>
            <p:ph type="dt" sz="half" idx="10"/>
          </p:nvPr>
        </p:nvSpPr>
        <p:spPr/>
        <p:txBody>
          <a:bodyPr/>
          <a:lstStyle/>
          <a:p>
            <a:fld id="{E5B2230C-9A4B-4524-BE78-4C17D5871A73}" type="datetimeFigureOut">
              <a:rPr lang="en-SG" smtClean="0"/>
              <a:t>22/8/2020</a:t>
            </a:fld>
            <a:endParaRPr lang="en-SG"/>
          </a:p>
        </p:txBody>
      </p:sp>
      <p:sp>
        <p:nvSpPr>
          <p:cNvPr id="8" name="Footer Placeholder 7"/>
          <p:cNvSpPr>
            <a:spLocks noGrp="1"/>
          </p:cNvSpPr>
          <p:nvPr>
            <p:ph type="ftr" sz="quarter" idx="11"/>
          </p:nvPr>
        </p:nvSpPr>
        <p:spPr/>
        <p:txBody>
          <a:bodyPr/>
          <a:lstStyle/>
          <a:p>
            <a:endParaRPr lang="en-SG"/>
          </a:p>
        </p:txBody>
      </p:sp>
      <p:sp>
        <p:nvSpPr>
          <p:cNvPr id="9" name="Slide Number Placeholder 8"/>
          <p:cNvSpPr>
            <a:spLocks noGrp="1"/>
          </p:cNvSpPr>
          <p:nvPr>
            <p:ph type="sldNum" sz="quarter" idx="12"/>
          </p:nvPr>
        </p:nvSpPr>
        <p:spPr/>
        <p:txBody>
          <a:bodyPr/>
          <a:lstStyle/>
          <a:p>
            <a:fld id="{8D59479D-AA06-47A3-B45C-01454F98023B}" type="slidenum">
              <a:rPr lang="en-SG" smtClean="0"/>
              <a:t>‹#›</a:t>
            </a:fld>
            <a:endParaRPr lang="en-SG"/>
          </a:p>
        </p:txBody>
      </p:sp>
    </p:spTree>
    <p:extLst>
      <p:ext uri="{BB962C8B-B14F-4D97-AF65-F5344CB8AC3E}">
        <p14:creationId xmlns:p14="http://schemas.microsoft.com/office/powerpoint/2010/main" val="2082449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Date Placeholder 2"/>
          <p:cNvSpPr>
            <a:spLocks noGrp="1"/>
          </p:cNvSpPr>
          <p:nvPr>
            <p:ph type="dt" sz="half" idx="10"/>
          </p:nvPr>
        </p:nvSpPr>
        <p:spPr/>
        <p:txBody>
          <a:bodyPr/>
          <a:lstStyle/>
          <a:p>
            <a:fld id="{E5B2230C-9A4B-4524-BE78-4C17D5871A73}" type="datetimeFigureOut">
              <a:rPr lang="en-SG" smtClean="0"/>
              <a:t>22/8/2020</a:t>
            </a:fld>
            <a:endParaRPr lang="en-SG"/>
          </a:p>
        </p:txBody>
      </p:sp>
      <p:sp>
        <p:nvSpPr>
          <p:cNvPr id="4" name="Footer Placeholder 3"/>
          <p:cNvSpPr>
            <a:spLocks noGrp="1"/>
          </p:cNvSpPr>
          <p:nvPr>
            <p:ph type="ftr" sz="quarter" idx="11"/>
          </p:nvPr>
        </p:nvSpPr>
        <p:spPr/>
        <p:txBody>
          <a:bodyPr/>
          <a:lstStyle/>
          <a:p>
            <a:endParaRPr lang="en-SG"/>
          </a:p>
        </p:txBody>
      </p:sp>
      <p:sp>
        <p:nvSpPr>
          <p:cNvPr id="5" name="Slide Number Placeholder 4"/>
          <p:cNvSpPr>
            <a:spLocks noGrp="1"/>
          </p:cNvSpPr>
          <p:nvPr>
            <p:ph type="sldNum" sz="quarter" idx="12"/>
          </p:nvPr>
        </p:nvSpPr>
        <p:spPr/>
        <p:txBody>
          <a:bodyPr/>
          <a:lstStyle/>
          <a:p>
            <a:fld id="{8D59479D-AA06-47A3-B45C-01454F98023B}" type="slidenum">
              <a:rPr lang="en-SG" smtClean="0"/>
              <a:t>‹#›</a:t>
            </a:fld>
            <a:endParaRPr lang="en-SG"/>
          </a:p>
        </p:txBody>
      </p:sp>
    </p:spTree>
    <p:extLst>
      <p:ext uri="{BB962C8B-B14F-4D97-AF65-F5344CB8AC3E}">
        <p14:creationId xmlns:p14="http://schemas.microsoft.com/office/powerpoint/2010/main" val="2368264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B2230C-9A4B-4524-BE78-4C17D5871A73}" type="datetimeFigureOut">
              <a:rPr lang="en-SG" smtClean="0"/>
              <a:t>22/8/2020</a:t>
            </a:fld>
            <a:endParaRPr lang="en-SG"/>
          </a:p>
        </p:txBody>
      </p:sp>
      <p:sp>
        <p:nvSpPr>
          <p:cNvPr id="3" name="Footer Placeholder 2"/>
          <p:cNvSpPr>
            <a:spLocks noGrp="1"/>
          </p:cNvSpPr>
          <p:nvPr>
            <p:ph type="ftr" sz="quarter" idx="11"/>
          </p:nvPr>
        </p:nvSpPr>
        <p:spPr/>
        <p:txBody>
          <a:bodyPr/>
          <a:lstStyle/>
          <a:p>
            <a:endParaRPr lang="en-SG"/>
          </a:p>
        </p:txBody>
      </p:sp>
      <p:sp>
        <p:nvSpPr>
          <p:cNvPr id="4" name="Slide Number Placeholder 3"/>
          <p:cNvSpPr>
            <a:spLocks noGrp="1"/>
          </p:cNvSpPr>
          <p:nvPr>
            <p:ph type="sldNum" sz="quarter" idx="12"/>
          </p:nvPr>
        </p:nvSpPr>
        <p:spPr/>
        <p:txBody>
          <a:bodyPr/>
          <a:lstStyle/>
          <a:p>
            <a:fld id="{8D59479D-AA06-47A3-B45C-01454F98023B}" type="slidenum">
              <a:rPr lang="en-SG" smtClean="0"/>
              <a:t>‹#›</a:t>
            </a:fld>
            <a:endParaRPr lang="en-SG"/>
          </a:p>
        </p:txBody>
      </p:sp>
    </p:spTree>
    <p:extLst>
      <p:ext uri="{BB962C8B-B14F-4D97-AF65-F5344CB8AC3E}">
        <p14:creationId xmlns:p14="http://schemas.microsoft.com/office/powerpoint/2010/main" val="536035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S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B2230C-9A4B-4524-BE78-4C17D5871A73}" type="datetimeFigureOut">
              <a:rPr lang="en-SG" smtClean="0"/>
              <a:t>22/8/2020</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8D59479D-AA06-47A3-B45C-01454F98023B}" type="slidenum">
              <a:rPr lang="en-SG" smtClean="0"/>
              <a:t>‹#›</a:t>
            </a:fld>
            <a:endParaRPr lang="en-SG"/>
          </a:p>
        </p:txBody>
      </p:sp>
    </p:spTree>
    <p:extLst>
      <p:ext uri="{BB962C8B-B14F-4D97-AF65-F5344CB8AC3E}">
        <p14:creationId xmlns:p14="http://schemas.microsoft.com/office/powerpoint/2010/main" val="20383495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S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B2230C-9A4B-4524-BE78-4C17D5871A73}" type="datetimeFigureOut">
              <a:rPr lang="en-SG" smtClean="0"/>
              <a:t>22/8/2020</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8D59479D-AA06-47A3-B45C-01454F98023B}" type="slidenum">
              <a:rPr lang="en-SG" smtClean="0"/>
              <a:t>‹#›</a:t>
            </a:fld>
            <a:endParaRPr lang="en-SG"/>
          </a:p>
        </p:txBody>
      </p:sp>
    </p:spTree>
    <p:extLst>
      <p:ext uri="{BB962C8B-B14F-4D97-AF65-F5344CB8AC3E}">
        <p14:creationId xmlns:p14="http://schemas.microsoft.com/office/powerpoint/2010/main" val="29910405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SG"/>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B2230C-9A4B-4524-BE78-4C17D5871A73}" type="datetimeFigureOut">
              <a:rPr lang="en-SG" smtClean="0"/>
              <a:t>22/8/2020</a:t>
            </a:fld>
            <a:endParaRPr lang="en-SG"/>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SG"/>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59479D-AA06-47A3-B45C-01454F98023B}" type="slidenum">
              <a:rPr lang="en-SG" smtClean="0"/>
              <a:t>‹#›</a:t>
            </a:fld>
            <a:endParaRPr lang="en-SG"/>
          </a:p>
        </p:txBody>
      </p:sp>
    </p:spTree>
    <p:extLst>
      <p:ext uri="{BB962C8B-B14F-4D97-AF65-F5344CB8AC3E}">
        <p14:creationId xmlns:p14="http://schemas.microsoft.com/office/powerpoint/2010/main" val="13327059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8/22/2020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52417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audio" Target="../media/audio1.wav"/><Relationship Id="rId1" Type="http://schemas.openxmlformats.org/officeDocument/2006/relationships/slideLayout" Target="../slideLayouts/slideLayout13.xml"/><Relationship Id="rId5" Type="http://schemas.openxmlformats.org/officeDocument/2006/relationships/image" Target="../media/image5.gif"/><Relationship Id="rId4" Type="http://schemas.openxmlformats.org/officeDocument/2006/relationships/image" Target="../media/image4.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248" y="188640"/>
            <a:ext cx="6912768" cy="576064"/>
          </a:xfrm>
        </p:spPr>
        <p:txBody>
          <a:bodyPr>
            <a:normAutofit fontScale="90000"/>
          </a:bodyPr>
          <a:lstStyle/>
          <a:p>
            <a:r>
              <a:rPr lang="bn-IN" dirty="0">
                <a:solidFill>
                  <a:srgbClr val="FF0000"/>
                </a:solidFill>
              </a:rPr>
              <a:t>স্বাগতম </a:t>
            </a:r>
            <a:endParaRPr lang="en-SG" dirty="0">
              <a:solidFill>
                <a:srgbClr val="FF0000"/>
              </a:solidFill>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9632" y="1005180"/>
            <a:ext cx="4572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5847509" y="4797152"/>
            <a:ext cx="2847254" cy="1015663"/>
          </a:xfrm>
          <a:prstGeom prst="rect">
            <a:avLst/>
          </a:prstGeom>
        </p:spPr>
        <p:txBody>
          <a:bodyPr wrap="none">
            <a:spAutoFit/>
          </a:bodyPr>
          <a:lstStyle/>
          <a:p>
            <a:r>
              <a:rPr lang="bn-IN" sz="6000" dirty="0">
                <a:solidFill>
                  <a:srgbClr val="FF0000"/>
                </a:solidFill>
              </a:rPr>
              <a:t>শুভেচ্ছা</a:t>
            </a:r>
            <a:endParaRPr lang="en-SG" sz="6000" dirty="0">
              <a:solidFill>
                <a:srgbClr val="FF0000"/>
              </a:solidFill>
            </a:endParaRPr>
          </a:p>
        </p:txBody>
      </p:sp>
    </p:spTree>
    <p:extLst>
      <p:ext uri="{BB962C8B-B14F-4D97-AF65-F5344CB8AC3E}">
        <p14:creationId xmlns:p14="http://schemas.microsoft.com/office/powerpoint/2010/main" val="232996887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9"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0-#ppt_w/2"/>
                                          </p:val>
                                        </p:tav>
                                        <p:tav tm="100000">
                                          <p:val>
                                            <p:strVal val="#ppt_x"/>
                                          </p:val>
                                        </p:tav>
                                      </p:tavLst>
                                    </p:anim>
                                    <p:anim calcmode="lin" valueType="num">
                                      <p:cBhvr additive="base">
                                        <p:cTn id="13"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1+#ppt_w/2"/>
                                          </p:val>
                                        </p:tav>
                                        <p:tav tm="100000">
                                          <p:val>
                                            <p:strVal val="#ppt_x"/>
                                          </p:val>
                                        </p:tav>
                                      </p:tavLst>
                                    </p:anim>
                                    <p:anim calcmode="lin" valueType="num">
                                      <p:cBhvr additive="base">
                                        <p:cTn id="19"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315416"/>
            <a:ext cx="8064896" cy="1268760"/>
          </a:xfrm>
        </p:spPr>
        <p:txBody>
          <a:bodyPr>
            <a:normAutofit fontScale="90000"/>
          </a:bodyPr>
          <a:lstStyle/>
          <a:p>
            <a:r>
              <a:rPr lang="en-US" dirty="0" err="1" smtClean="0">
                <a:solidFill>
                  <a:srgbClr val="FF0000"/>
                </a:solidFill>
              </a:rPr>
              <a:t>সরল</a:t>
            </a:r>
            <a:r>
              <a:rPr lang="en-US" dirty="0" smtClean="0">
                <a:solidFill>
                  <a:srgbClr val="FF0000"/>
                </a:solidFill>
              </a:rPr>
              <a:t> </a:t>
            </a:r>
            <a:r>
              <a:rPr lang="en-US" dirty="0" err="1" smtClean="0">
                <a:solidFill>
                  <a:srgbClr val="FF0000"/>
                </a:solidFill>
              </a:rPr>
              <a:t>ছন্দিত</a:t>
            </a:r>
            <a:r>
              <a:rPr lang="en-US" dirty="0" smtClean="0">
                <a:solidFill>
                  <a:srgbClr val="FF0000"/>
                </a:solidFill>
              </a:rPr>
              <a:t> </a:t>
            </a:r>
            <a:r>
              <a:rPr lang="en-US" dirty="0" err="1" smtClean="0">
                <a:solidFill>
                  <a:srgbClr val="FF0000"/>
                </a:solidFill>
              </a:rPr>
              <a:t>বস্তুর</a:t>
            </a:r>
            <a:r>
              <a:rPr lang="en-US" dirty="0" smtClean="0">
                <a:solidFill>
                  <a:srgbClr val="FF0000"/>
                </a:solidFill>
              </a:rPr>
              <a:t> </a:t>
            </a:r>
            <a:r>
              <a:rPr lang="en-US" dirty="0" err="1" smtClean="0">
                <a:solidFill>
                  <a:srgbClr val="FF0000"/>
                </a:solidFill>
              </a:rPr>
              <a:t>বেগের</a:t>
            </a:r>
            <a:r>
              <a:rPr lang="en-US" dirty="0" smtClean="0">
                <a:solidFill>
                  <a:srgbClr val="FF0000"/>
                </a:solidFill>
              </a:rPr>
              <a:t> </a:t>
            </a:r>
            <a:r>
              <a:rPr lang="en-US" dirty="0" err="1" smtClean="0">
                <a:solidFill>
                  <a:srgbClr val="FF0000"/>
                </a:solidFill>
              </a:rPr>
              <a:t>রাশিমালা</a:t>
            </a:r>
            <a:endParaRPr lang="en-SG" dirty="0">
              <a:solidFill>
                <a:srgbClr val="FF0000"/>
              </a:solidFill>
            </a:endParaRPr>
          </a:p>
        </p:txBody>
      </p:sp>
      <mc:AlternateContent xmlns:mc="http://schemas.openxmlformats.org/markup-compatibility/2006" xmlns:a14="http://schemas.microsoft.com/office/drawing/2010/main">
        <mc:Choice Requires="a14">
          <p:sp>
            <p:nvSpPr>
              <p:cNvPr id="3" name="Subtitle 2"/>
              <p:cNvSpPr>
                <a:spLocks noGrp="1"/>
              </p:cNvSpPr>
              <p:nvPr>
                <p:ph type="subTitle" idx="1"/>
              </p:nvPr>
            </p:nvSpPr>
            <p:spPr>
              <a:xfrm>
                <a:off x="107504" y="836712"/>
                <a:ext cx="9036496" cy="5760640"/>
              </a:xfrm>
            </p:spPr>
            <p:txBody>
              <a:bodyPr>
                <a:normAutofit/>
              </a:bodyPr>
              <a:lstStyle/>
              <a:p>
                <a:pPr algn="just"/>
                <a:r>
                  <a:rPr lang="en-US" dirty="0" smtClean="0">
                    <a:solidFill>
                      <a:schemeClr val="tx1"/>
                    </a:solidFill>
                  </a:rPr>
                  <a:t>আমরা </a:t>
                </a:r>
                <a:r>
                  <a:rPr lang="en-US" dirty="0" err="1" smtClean="0">
                    <a:solidFill>
                      <a:schemeClr val="tx1"/>
                    </a:solidFill>
                  </a:rPr>
                  <a:t>জানি,সরণের</a:t>
                </a:r>
                <a:r>
                  <a:rPr lang="en-US" dirty="0" smtClean="0">
                    <a:solidFill>
                      <a:schemeClr val="tx1"/>
                    </a:solidFill>
                  </a:rPr>
                  <a:t> </a:t>
                </a:r>
                <a:r>
                  <a:rPr lang="en-US" dirty="0" err="1" smtClean="0">
                    <a:solidFill>
                      <a:schemeClr val="tx1"/>
                    </a:solidFill>
                  </a:rPr>
                  <a:t>হারকে</a:t>
                </a:r>
                <a:r>
                  <a:rPr lang="en-US" dirty="0" smtClean="0">
                    <a:solidFill>
                      <a:schemeClr val="tx1"/>
                    </a:solidFill>
                  </a:rPr>
                  <a:t> </a:t>
                </a:r>
                <a:r>
                  <a:rPr lang="en-US" dirty="0" err="1" smtClean="0">
                    <a:solidFill>
                      <a:schemeClr val="tx1"/>
                    </a:solidFill>
                  </a:rPr>
                  <a:t>বেগ</a:t>
                </a:r>
                <a:r>
                  <a:rPr lang="en-US" dirty="0" smtClean="0">
                    <a:solidFill>
                      <a:schemeClr val="tx1"/>
                    </a:solidFill>
                  </a:rPr>
                  <a:t> </a:t>
                </a:r>
                <a:r>
                  <a:rPr lang="en-US" dirty="0" err="1" smtClean="0">
                    <a:solidFill>
                      <a:schemeClr val="tx1"/>
                    </a:solidFill>
                  </a:rPr>
                  <a:t>বলে</a:t>
                </a:r>
                <a:r>
                  <a:rPr lang="en-US" dirty="0" smtClean="0">
                    <a:solidFill>
                      <a:schemeClr val="tx1"/>
                    </a:solidFill>
                  </a:rPr>
                  <a:t>।</a:t>
                </a:r>
                <a:endParaRPr lang="bn-IN" dirty="0" smtClean="0">
                  <a:solidFill>
                    <a:schemeClr val="tx1"/>
                  </a:solidFill>
                </a:endParaRPr>
              </a:p>
              <a:p>
                <a:pPr algn="just"/>
                <a:r>
                  <a:rPr lang="en-US" dirty="0" err="1" smtClean="0">
                    <a:solidFill>
                      <a:schemeClr val="tx1"/>
                    </a:solidFill>
                  </a:rPr>
                  <a:t>সমীকরণ</a:t>
                </a:r>
                <a:r>
                  <a:rPr lang="en-US" dirty="0" smtClean="0">
                    <a:solidFill>
                      <a:schemeClr val="tx1"/>
                    </a:solidFill>
                  </a:rPr>
                  <a:t> X = </a:t>
                </a:r>
                <a:r>
                  <a:rPr lang="en-US" dirty="0" err="1" smtClean="0">
                    <a:solidFill>
                      <a:schemeClr val="tx1"/>
                    </a:solidFill>
                  </a:rPr>
                  <a:t>Asin</a:t>
                </a:r>
                <a:r>
                  <a:rPr lang="en-US" dirty="0" smtClean="0">
                    <a:solidFill>
                      <a:schemeClr val="tx1"/>
                    </a:solidFill>
                  </a:rPr>
                  <a:t>(</a:t>
                </a:r>
                <a:r>
                  <a:rPr lang="el-GR" dirty="0" smtClean="0">
                    <a:solidFill>
                      <a:schemeClr val="tx1"/>
                    </a:solidFill>
                  </a:rPr>
                  <a:t>ω</a:t>
                </a:r>
                <a:r>
                  <a:rPr lang="en-US" dirty="0" smtClean="0">
                    <a:solidFill>
                      <a:schemeClr val="tx1"/>
                    </a:solidFill>
                  </a:rPr>
                  <a:t>t + </a:t>
                </a:r>
                <a:r>
                  <a:rPr lang="el-GR" dirty="0" smtClean="0">
                    <a:solidFill>
                      <a:schemeClr val="tx1"/>
                    </a:solidFill>
                  </a:rPr>
                  <a:t>δ</a:t>
                </a:r>
                <a:r>
                  <a:rPr lang="en-US" dirty="0" smtClean="0">
                    <a:solidFill>
                      <a:schemeClr val="tx1"/>
                    </a:solidFill>
                  </a:rPr>
                  <a:t> )</a:t>
                </a:r>
                <a:r>
                  <a:rPr lang="en-US" dirty="0" err="1" smtClean="0">
                    <a:solidFill>
                      <a:schemeClr val="tx1"/>
                    </a:solidFill>
                  </a:rPr>
                  <a:t>কে</a:t>
                </a:r>
                <a:r>
                  <a:rPr lang="en-US" dirty="0" smtClean="0">
                    <a:solidFill>
                      <a:schemeClr val="tx1"/>
                    </a:solidFill>
                  </a:rPr>
                  <a:t>  </a:t>
                </a:r>
                <a:r>
                  <a:rPr lang="en-US" dirty="0" err="1" smtClean="0">
                    <a:solidFill>
                      <a:schemeClr val="tx1"/>
                    </a:solidFill>
                  </a:rPr>
                  <a:t>সময়ের</a:t>
                </a:r>
                <a:r>
                  <a:rPr lang="en-US" dirty="0" smtClean="0">
                    <a:solidFill>
                      <a:schemeClr val="tx1"/>
                    </a:solidFill>
                  </a:rPr>
                  <a:t> </a:t>
                </a:r>
                <a:r>
                  <a:rPr lang="en-US" dirty="0" err="1" smtClean="0">
                    <a:solidFill>
                      <a:schemeClr val="tx1"/>
                    </a:solidFill>
                  </a:rPr>
                  <a:t>সাপেক্ষে</a:t>
                </a:r>
                <a:r>
                  <a:rPr lang="en-US" dirty="0" smtClean="0">
                    <a:solidFill>
                      <a:schemeClr val="tx1"/>
                    </a:solidFill>
                  </a:rPr>
                  <a:t> </a:t>
                </a:r>
                <a:r>
                  <a:rPr lang="en-US" dirty="0" err="1" smtClean="0">
                    <a:solidFill>
                      <a:schemeClr val="tx1"/>
                    </a:solidFill>
                  </a:rPr>
                  <a:t>ব্যবকলন</a:t>
                </a:r>
                <a:r>
                  <a:rPr lang="en-US" dirty="0" smtClean="0">
                    <a:solidFill>
                      <a:schemeClr val="tx1"/>
                    </a:solidFill>
                  </a:rPr>
                  <a:t> </a:t>
                </a:r>
                <a:r>
                  <a:rPr lang="en-US" dirty="0" err="1" smtClean="0">
                    <a:solidFill>
                      <a:schemeClr val="tx1"/>
                    </a:solidFill>
                  </a:rPr>
                  <a:t>করলে</a:t>
                </a:r>
                <a:r>
                  <a:rPr lang="en-US" dirty="0" smtClean="0">
                    <a:solidFill>
                      <a:schemeClr val="tx1"/>
                    </a:solidFill>
                  </a:rPr>
                  <a:t> </a:t>
                </a:r>
                <a:r>
                  <a:rPr lang="en-US" dirty="0" err="1" smtClean="0">
                    <a:solidFill>
                      <a:schemeClr val="tx1"/>
                    </a:solidFill>
                  </a:rPr>
                  <a:t>বেগ</a:t>
                </a:r>
                <a:r>
                  <a:rPr lang="en-US" dirty="0" smtClean="0">
                    <a:solidFill>
                      <a:schemeClr val="tx1"/>
                    </a:solidFill>
                  </a:rPr>
                  <a:t> </a:t>
                </a:r>
                <a:r>
                  <a:rPr lang="en-US" dirty="0" err="1" smtClean="0">
                    <a:solidFill>
                      <a:schemeClr val="tx1"/>
                    </a:solidFill>
                  </a:rPr>
                  <a:t>পাওয়া</a:t>
                </a:r>
                <a:r>
                  <a:rPr lang="en-US" dirty="0" smtClean="0">
                    <a:solidFill>
                      <a:schemeClr val="tx1"/>
                    </a:solidFill>
                  </a:rPr>
                  <a:t> </a:t>
                </a:r>
                <a:r>
                  <a:rPr lang="en-US" dirty="0" err="1" smtClean="0">
                    <a:solidFill>
                      <a:schemeClr val="tx1"/>
                    </a:solidFill>
                  </a:rPr>
                  <a:t>যাবে</a:t>
                </a:r>
                <a:r>
                  <a:rPr lang="en-US" dirty="0" smtClean="0">
                    <a:solidFill>
                      <a:schemeClr val="tx1"/>
                    </a:solidFill>
                  </a:rPr>
                  <a:t>,</a:t>
                </a:r>
              </a:p>
              <a:p>
                <a:pPr algn="just"/>
                <a:r>
                  <a:rPr lang="en-US" dirty="0">
                    <a:solidFill>
                      <a:schemeClr val="tx1"/>
                    </a:solidFill>
                  </a:rPr>
                  <a:t> </a:t>
                </a:r>
                <a:r>
                  <a:rPr lang="en-US" dirty="0" smtClean="0">
                    <a:solidFill>
                      <a:schemeClr val="tx1"/>
                    </a:solidFill>
                  </a:rPr>
                  <a:t>                    v  = </a:t>
                </a:r>
                <a14:m>
                  <m:oMath xmlns:m="http://schemas.openxmlformats.org/officeDocument/2006/math">
                    <m:f>
                      <m:fPr>
                        <m:ctrlPr>
                          <a:rPr lang="en-US" i="1" smtClean="0">
                            <a:solidFill>
                              <a:schemeClr val="tx1"/>
                            </a:solidFill>
                            <a:latin typeface="Cambria Math"/>
                          </a:rPr>
                        </m:ctrlPr>
                      </m:fPr>
                      <m:num>
                        <m:r>
                          <a:rPr lang="en-US" b="0" i="1" smtClean="0">
                            <a:solidFill>
                              <a:schemeClr val="tx1"/>
                            </a:solidFill>
                            <a:latin typeface="Cambria Math"/>
                          </a:rPr>
                          <m:t>𝑑𝑥</m:t>
                        </m:r>
                      </m:num>
                      <m:den>
                        <m:r>
                          <a:rPr lang="en-US" b="0" i="1" smtClean="0">
                            <a:solidFill>
                              <a:schemeClr val="tx1"/>
                            </a:solidFill>
                            <a:latin typeface="Cambria Math"/>
                          </a:rPr>
                          <m:t>𝑑𝑡</m:t>
                        </m:r>
                      </m:den>
                    </m:f>
                    <m:r>
                      <a:rPr lang="en-US" b="0" i="1" smtClean="0">
                        <a:solidFill>
                          <a:schemeClr val="tx1"/>
                        </a:solidFill>
                        <a:latin typeface="Cambria Math"/>
                      </a:rPr>
                      <m:t>=</m:t>
                    </m:r>
                    <m:r>
                      <a:rPr lang="en-US" i="1">
                        <a:solidFill>
                          <a:schemeClr val="tx1"/>
                        </a:solidFill>
                        <a:latin typeface="Cambria Math"/>
                        <a:ea typeface="Cambria Math"/>
                      </a:rPr>
                      <m:t>𝜔</m:t>
                    </m:r>
                    <m:r>
                      <a:rPr lang="en-US" b="0" i="1" smtClean="0">
                        <a:solidFill>
                          <a:schemeClr val="tx1"/>
                        </a:solidFill>
                        <a:latin typeface="Cambria Math"/>
                        <a:ea typeface="Cambria Math"/>
                      </a:rPr>
                      <m:t>𝐴𝑐𝑜𝑠</m:t>
                    </m:r>
                    <m:d>
                      <m:dPr>
                        <m:ctrlPr>
                          <a:rPr lang="en-US" b="0" i="1" smtClean="0">
                            <a:solidFill>
                              <a:schemeClr val="tx1"/>
                            </a:solidFill>
                            <a:latin typeface="Cambria Math"/>
                            <a:ea typeface="Cambria Math"/>
                          </a:rPr>
                        </m:ctrlPr>
                      </m:dPr>
                      <m:e>
                        <m:r>
                          <a:rPr lang="en-US" b="0" i="1" smtClean="0">
                            <a:solidFill>
                              <a:schemeClr val="tx1"/>
                            </a:solidFill>
                            <a:latin typeface="Cambria Math"/>
                            <a:ea typeface="Cambria Math"/>
                          </a:rPr>
                          <m:t>𝜔</m:t>
                        </m:r>
                        <m:r>
                          <a:rPr lang="en-US" b="0" i="1" smtClean="0">
                            <a:solidFill>
                              <a:schemeClr val="tx1"/>
                            </a:solidFill>
                            <a:latin typeface="Cambria Math"/>
                            <a:ea typeface="Cambria Math"/>
                          </a:rPr>
                          <m:t>𝑡</m:t>
                        </m:r>
                        <m:r>
                          <a:rPr lang="en-US" b="0" i="1" smtClean="0">
                            <a:solidFill>
                              <a:schemeClr val="tx1"/>
                            </a:solidFill>
                            <a:latin typeface="Cambria Math"/>
                            <a:ea typeface="Cambria Math"/>
                          </a:rPr>
                          <m:t>+ </m:t>
                        </m:r>
                        <m:r>
                          <a:rPr lang="en-US" b="0" i="1" smtClean="0">
                            <a:solidFill>
                              <a:schemeClr val="tx1"/>
                            </a:solidFill>
                            <a:latin typeface="Cambria Math"/>
                            <a:ea typeface="Cambria Math"/>
                          </a:rPr>
                          <m:t>𝛿</m:t>
                        </m:r>
                      </m:e>
                    </m:d>
                  </m:oMath>
                </a14:m>
                <a:endParaRPr lang="en-US" b="0" dirty="0" smtClean="0">
                  <a:solidFill>
                    <a:schemeClr val="tx1"/>
                  </a:solidFill>
                  <a:ea typeface="Cambria Math"/>
                </a:endParaRPr>
              </a:p>
              <a:p>
                <a:pPr algn="just"/>
                <a:r>
                  <a:rPr lang="en-US" dirty="0">
                    <a:solidFill>
                      <a:schemeClr val="tx1"/>
                    </a:solidFill>
                    <a:ea typeface="Cambria Math"/>
                  </a:rPr>
                  <a:t>          </a:t>
                </a:r>
                <a:r>
                  <a:rPr lang="en-US" dirty="0" smtClean="0">
                    <a:solidFill>
                      <a:schemeClr val="tx1"/>
                    </a:solidFill>
                    <a:ea typeface="Cambria Math"/>
                  </a:rPr>
                  <a:t>               </a:t>
                </a:r>
                <a:r>
                  <a:rPr lang="en-US" dirty="0">
                    <a:solidFill>
                      <a:schemeClr val="tx1"/>
                    </a:solidFill>
                    <a:ea typeface="Cambria Math"/>
                  </a:rPr>
                  <a:t>=</a:t>
                </a:r>
                <a:r>
                  <a:rPr lang="en-US" dirty="0" smtClean="0">
                    <a:solidFill>
                      <a:schemeClr val="tx1"/>
                    </a:solidFill>
                    <a:ea typeface="Cambria Math"/>
                  </a:rPr>
                  <a:t>𝜔𝐴</a:t>
                </a:r>
                <a14:m>
                  <m:oMath xmlns:m="http://schemas.openxmlformats.org/officeDocument/2006/math">
                    <m:rad>
                      <m:radPr>
                        <m:degHide m:val="on"/>
                        <m:ctrlPr>
                          <a:rPr lang="en-US" i="1" smtClean="0">
                            <a:solidFill>
                              <a:schemeClr val="tx1"/>
                            </a:solidFill>
                            <a:latin typeface="Cambria Math"/>
                            <a:ea typeface="Cambria Math"/>
                          </a:rPr>
                        </m:ctrlPr>
                      </m:radPr>
                      <m:deg/>
                      <m:e>
                        <m:r>
                          <a:rPr lang="en-US" b="0" i="1" smtClean="0">
                            <a:solidFill>
                              <a:schemeClr val="tx1"/>
                            </a:solidFill>
                            <a:latin typeface="Cambria Math"/>
                            <a:ea typeface="Cambria Math"/>
                          </a:rPr>
                          <m:t>1</m:t>
                        </m:r>
                        <m:r>
                          <a:rPr lang="en-US" b="0" i="1" smtClean="0">
                            <a:solidFill>
                              <a:schemeClr val="tx1"/>
                            </a:solidFill>
                            <a:latin typeface="Cambria Math"/>
                            <a:ea typeface="Cambria Math"/>
                          </a:rPr>
                          <m:t>−</m:t>
                        </m:r>
                        <m:sSup>
                          <m:sSupPr>
                            <m:ctrlPr>
                              <a:rPr lang="en-US" b="0" i="1" smtClean="0">
                                <a:solidFill>
                                  <a:schemeClr val="tx1"/>
                                </a:solidFill>
                                <a:latin typeface="Cambria Math"/>
                                <a:ea typeface="Cambria Math"/>
                              </a:rPr>
                            </m:ctrlPr>
                          </m:sSupPr>
                          <m:e>
                            <m:r>
                              <a:rPr lang="en-US" b="0" i="1" smtClean="0">
                                <a:solidFill>
                                  <a:schemeClr val="tx1"/>
                                </a:solidFill>
                                <a:latin typeface="Cambria Math"/>
                                <a:ea typeface="Cambria Math"/>
                              </a:rPr>
                              <m:t>𝑠𝑖𝑛</m:t>
                            </m:r>
                          </m:e>
                          <m:sup>
                            <m:r>
                              <a:rPr lang="en-US" b="0" i="1" smtClean="0">
                                <a:solidFill>
                                  <a:schemeClr val="tx1"/>
                                </a:solidFill>
                                <a:latin typeface="Cambria Math"/>
                                <a:ea typeface="Cambria Math"/>
                              </a:rPr>
                              <m:t>2</m:t>
                            </m:r>
                          </m:sup>
                        </m:sSup>
                        <m:r>
                          <a:rPr lang="en-US" b="0" i="1" smtClean="0">
                            <a:solidFill>
                              <a:schemeClr val="tx1"/>
                            </a:solidFill>
                            <a:latin typeface="Cambria Math"/>
                            <a:ea typeface="Cambria Math"/>
                          </a:rPr>
                          <m:t>(</m:t>
                        </m:r>
                        <m:r>
                          <a:rPr lang="en-US" b="0" i="1" smtClean="0">
                            <a:solidFill>
                              <a:schemeClr val="tx1"/>
                            </a:solidFill>
                            <a:latin typeface="Cambria Math"/>
                            <a:ea typeface="Cambria Math"/>
                          </a:rPr>
                          <m:t>𝜔</m:t>
                        </m:r>
                        <m:r>
                          <a:rPr lang="en-US" b="0" i="1" smtClean="0">
                            <a:solidFill>
                              <a:schemeClr val="tx1"/>
                            </a:solidFill>
                            <a:latin typeface="Cambria Math"/>
                            <a:ea typeface="Cambria Math"/>
                          </a:rPr>
                          <m:t>𝑡</m:t>
                        </m:r>
                        <m:r>
                          <a:rPr lang="en-US" b="0" i="1" smtClean="0">
                            <a:solidFill>
                              <a:schemeClr val="tx1"/>
                            </a:solidFill>
                            <a:latin typeface="Cambria Math"/>
                            <a:ea typeface="Cambria Math"/>
                          </a:rPr>
                          <m:t>+</m:t>
                        </m:r>
                        <m:r>
                          <a:rPr lang="en-US" b="0" i="1" smtClean="0">
                            <a:solidFill>
                              <a:schemeClr val="tx1"/>
                            </a:solidFill>
                            <a:latin typeface="Cambria Math"/>
                            <a:ea typeface="Cambria Math"/>
                          </a:rPr>
                          <m:t>𝛿</m:t>
                        </m:r>
                        <m:r>
                          <a:rPr lang="en-US" b="0" i="1" smtClean="0">
                            <a:solidFill>
                              <a:schemeClr val="tx1"/>
                            </a:solidFill>
                            <a:latin typeface="Cambria Math"/>
                            <a:ea typeface="Cambria Math"/>
                          </a:rPr>
                          <m:t>)</m:t>
                        </m:r>
                      </m:e>
                    </m:rad>
                  </m:oMath>
                </a14:m>
                <a:endParaRPr lang="en-US" dirty="0">
                  <a:solidFill>
                    <a:schemeClr val="tx1"/>
                  </a:solidFill>
                  <a:ea typeface="Cambria Math"/>
                </a:endParaRPr>
              </a:p>
              <a:p>
                <a:pPr algn="just"/>
                <a:r>
                  <a:rPr lang="en-US" b="0" dirty="0" smtClean="0">
                    <a:solidFill>
                      <a:schemeClr val="tx1"/>
                    </a:solidFill>
                    <a:ea typeface="Cambria Math"/>
                  </a:rPr>
                  <a:t>                         =</a:t>
                </a:r>
                <a:r>
                  <a:rPr lang="el-GR" b="0" dirty="0" smtClean="0">
                    <a:solidFill>
                      <a:schemeClr val="tx1"/>
                    </a:solidFill>
                    <a:ea typeface="Cambria Math"/>
                  </a:rPr>
                  <a:t>ω</a:t>
                </a:r>
                <a14:m>
                  <m:oMath xmlns:m="http://schemas.openxmlformats.org/officeDocument/2006/math">
                    <m:rad>
                      <m:radPr>
                        <m:degHide m:val="on"/>
                        <m:ctrlPr>
                          <a:rPr lang="el-GR" b="0" i="1" smtClean="0">
                            <a:solidFill>
                              <a:schemeClr val="tx1"/>
                            </a:solidFill>
                            <a:latin typeface="Cambria Math"/>
                            <a:ea typeface="Cambria Math"/>
                          </a:rPr>
                        </m:ctrlPr>
                      </m:radPr>
                      <m:deg/>
                      <m:e>
                        <m:sSup>
                          <m:sSupPr>
                            <m:ctrlPr>
                              <a:rPr lang="en-SG" b="0" i="1" smtClean="0">
                                <a:solidFill>
                                  <a:schemeClr val="tx1"/>
                                </a:solidFill>
                                <a:latin typeface="Cambria Math"/>
                                <a:ea typeface="Cambria Math"/>
                              </a:rPr>
                            </m:ctrlPr>
                          </m:sSupPr>
                          <m:e>
                            <m:r>
                              <a:rPr lang="en-US" b="0" i="1" smtClean="0">
                                <a:solidFill>
                                  <a:schemeClr val="tx1"/>
                                </a:solidFill>
                                <a:latin typeface="Cambria Math"/>
                                <a:ea typeface="Cambria Math"/>
                              </a:rPr>
                              <m:t>𝐴</m:t>
                            </m:r>
                          </m:e>
                          <m:sup>
                            <m:r>
                              <a:rPr lang="en-SG" b="0" i="1" smtClean="0">
                                <a:solidFill>
                                  <a:schemeClr val="tx1"/>
                                </a:solidFill>
                                <a:latin typeface="Cambria Math"/>
                                <a:ea typeface="Cambria Math"/>
                              </a:rPr>
                              <m:t>2</m:t>
                            </m:r>
                          </m:sup>
                        </m:sSup>
                        <m:r>
                          <a:rPr lang="en-US" b="0" i="1" smtClean="0">
                            <a:solidFill>
                              <a:schemeClr val="tx1"/>
                            </a:solidFill>
                            <a:latin typeface="Cambria Math"/>
                            <a:ea typeface="Cambria Math"/>
                          </a:rPr>
                          <m:t>−</m:t>
                        </m:r>
                        <m:sSup>
                          <m:sSupPr>
                            <m:ctrlPr>
                              <a:rPr lang="en-US" b="0" i="1" smtClean="0">
                                <a:solidFill>
                                  <a:schemeClr val="tx1"/>
                                </a:solidFill>
                                <a:latin typeface="Cambria Math"/>
                                <a:ea typeface="Cambria Math"/>
                              </a:rPr>
                            </m:ctrlPr>
                          </m:sSupPr>
                          <m:e>
                            <m:r>
                              <a:rPr lang="en-US" b="0" i="1" smtClean="0">
                                <a:solidFill>
                                  <a:schemeClr val="tx1"/>
                                </a:solidFill>
                                <a:latin typeface="Cambria Math"/>
                                <a:ea typeface="Cambria Math"/>
                              </a:rPr>
                              <m:t>𝐴</m:t>
                            </m:r>
                          </m:e>
                          <m:sup>
                            <m:r>
                              <a:rPr lang="en-US" b="0" i="1" smtClean="0">
                                <a:solidFill>
                                  <a:schemeClr val="tx1"/>
                                </a:solidFill>
                                <a:latin typeface="Cambria Math"/>
                                <a:ea typeface="Cambria Math"/>
                              </a:rPr>
                              <m:t>2</m:t>
                            </m:r>
                          </m:sup>
                        </m:sSup>
                        <m:sSup>
                          <m:sSupPr>
                            <m:ctrlPr>
                              <a:rPr lang="en-US" b="0" i="1" smtClean="0">
                                <a:solidFill>
                                  <a:schemeClr val="tx1"/>
                                </a:solidFill>
                                <a:latin typeface="Cambria Math"/>
                                <a:ea typeface="Cambria Math"/>
                              </a:rPr>
                            </m:ctrlPr>
                          </m:sSupPr>
                          <m:e>
                            <m:r>
                              <a:rPr lang="en-US" b="0" i="1" smtClean="0">
                                <a:solidFill>
                                  <a:schemeClr val="tx1"/>
                                </a:solidFill>
                                <a:latin typeface="Cambria Math"/>
                                <a:ea typeface="Cambria Math"/>
                              </a:rPr>
                              <m:t>𝑠𝑖𝑛</m:t>
                            </m:r>
                          </m:e>
                          <m:sup>
                            <m:r>
                              <a:rPr lang="en-US" b="0" i="1" smtClean="0">
                                <a:solidFill>
                                  <a:schemeClr val="tx1"/>
                                </a:solidFill>
                                <a:latin typeface="Cambria Math"/>
                                <a:ea typeface="Cambria Math"/>
                              </a:rPr>
                              <m:t>2</m:t>
                            </m:r>
                          </m:sup>
                        </m:sSup>
                        <m:r>
                          <a:rPr lang="en-US" b="0" i="1" smtClean="0">
                            <a:solidFill>
                              <a:schemeClr val="tx1"/>
                            </a:solidFill>
                            <a:latin typeface="Cambria Math"/>
                            <a:ea typeface="Cambria Math"/>
                          </a:rPr>
                          <m:t>(</m:t>
                        </m:r>
                        <m:r>
                          <a:rPr lang="en-US" b="0" i="1" smtClean="0">
                            <a:solidFill>
                              <a:schemeClr val="tx1"/>
                            </a:solidFill>
                            <a:latin typeface="Cambria Math"/>
                            <a:ea typeface="Cambria Math"/>
                          </a:rPr>
                          <m:t>𝜔</m:t>
                        </m:r>
                        <m:r>
                          <a:rPr lang="en-US" b="0" i="1" smtClean="0">
                            <a:solidFill>
                              <a:schemeClr val="tx1"/>
                            </a:solidFill>
                            <a:latin typeface="Cambria Math"/>
                            <a:ea typeface="Cambria Math"/>
                          </a:rPr>
                          <m:t>𝑡</m:t>
                        </m:r>
                        <m:r>
                          <a:rPr lang="en-US" b="0" i="1" smtClean="0">
                            <a:solidFill>
                              <a:schemeClr val="tx1"/>
                            </a:solidFill>
                            <a:latin typeface="Cambria Math"/>
                            <a:ea typeface="Cambria Math"/>
                          </a:rPr>
                          <m:t>+</m:t>
                        </m:r>
                        <m:r>
                          <a:rPr lang="en-US" b="0" i="1" smtClean="0">
                            <a:solidFill>
                              <a:schemeClr val="tx1"/>
                            </a:solidFill>
                            <a:latin typeface="Cambria Math"/>
                            <a:ea typeface="Cambria Math"/>
                          </a:rPr>
                          <m:t>𝛿</m:t>
                        </m:r>
                        <m:r>
                          <a:rPr lang="en-US" b="0" i="1" smtClean="0">
                            <a:solidFill>
                              <a:schemeClr val="tx1"/>
                            </a:solidFill>
                            <a:latin typeface="Cambria Math"/>
                            <a:ea typeface="Cambria Math"/>
                          </a:rPr>
                          <m:t>)</m:t>
                        </m:r>
                      </m:e>
                    </m:rad>
                    <m:r>
                      <a:rPr lang="en-US" b="0" i="0" smtClean="0">
                        <a:solidFill>
                          <a:schemeClr val="tx1"/>
                        </a:solidFill>
                        <a:latin typeface="Cambria Math"/>
                        <a:ea typeface="Cambria Math"/>
                      </a:rPr>
                      <m:t>           </m:t>
                    </m:r>
                  </m:oMath>
                </a14:m>
                <a:endParaRPr lang="en-US" dirty="0">
                  <a:solidFill>
                    <a:schemeClr val="tx1"/>
                  </a:solidFill>
                </a:endParaRPr>
              </a:p>
              <a:p>
                <a:pPr algn="l"/>
                <a:r>
                  <a:rPr lang="en-US" dirty="0" err="1" smtClean="0">
                    <a:solidFill>
                      <a:schemeClr val="tx1"/>
                    </a:solidFill>
                  </a:rPr>
                  <a:t>অতএব</a:t>
                </a:r>
                <a:r>
                  <a:rPr lang="en-US" dirty="0" smtClean="0">
                    <a:solidFill>
                      <a:schemeClr val="tx1"/>
                    </a:solidFill>
                  </a:rPr>
                  <a:t>,      v  =</a:t>
                </a:r>
                <a14:m>
                  <m:oMath xmlns:m="http://schemas.openxmlformats.org/officeDocument/2006/math">
                    <m:r>
                      <a:rPr lang="en-US" i="1" smtClean="0">
                        <a:solidFill>
                          <a:schemeClr val="tx1"/>
                        </a:solidFill>
                        <a:latin typeface="Cambria Math"/>
                        <a:ea typeface="Cambria Math"/>
                      </a:rPr>
                      <m:t>𝜔</m:t>
                    </m:r>
                    <m:rad>
                      <m:radPr>
                        <m:degHide m:val="on"/>
                        <m:ctrlPr>
                          <a:rPr lang="en-US" i="1" smtClean="0">
                            <a:solidFill>
                              <a:schemeClr val="tx1"/>
                            </a:solidFill>
                            <a:latin typeface="Cambria Math"/>
                            <a:ea typeface="Cambria Math"/>
                          </a:rPr>
                        </m:ctrlPr>
                      </m:radPr>
                      <m:deg/>
                      <m:e>
                        <m:sSup>
                          <m:sSupPr>
                            <m:ctrlPr>
                              <a:rPr lang="en-US" i="1" smtClean="0">
                                <a:solidFill>
                                  <a:schemeClr val="tx1"/>
                                </a:solidFill>
                                <a:latin typeface="Cambria Math"/>
                                <a:ea typeface="Cambria Math"/>
                              </a:rPr>
                            </m:ctrlPr>
                          </m:sSupPr>
                          <m:e>
                            <m:r>
                              <a:rPr lang="en-US" b="0" i="1" smtClean="0">
                                <a:solidFill>
                                  <a:schemeClr val="tx1"/>
                                </a:solidFill>
                                <a:latin typeface="Cambria Math"/>
                                <a:ea typeface="Cambria Math"/>
                              </a:rPr>
                              <m:t>𝐴</m:t>
                            </m:r>
                          </m:e>
                          <m:sup>
                            <m:r>
                              <a:rPr lang="en-US" i="1" smtClean="0">
                                <a:solidFill>
                                  <a:schemeClr val="tx1"/>
                                </a:solidFill>
                                <a:latin typeface="Cambria Math"/>
                                <a:ea typeface="Cambria Math"/>
                              </a:rPr>
                              <m:t>2</m:t>
                            </m:r>
                          </m:sup>
                        </m:sSup>
                        <m:r>
                          <a:rPr lang="en-US" b="0" i="1" smtClean="0">
                            <a:solidFill>
                              <a:schemeClr val="tx1"/>
                            </a:solidFill>
                            <a:latin typeface="Cambria Math"/>
                            <a:ea typeface="Cambria Math"/>
                          </a:rPr>
                          <m:t>−</m:t>
                        </m:r>
                        <m:sSup>
                          <m:sSupPr>
                            <m:ctrlPr>
                              <a:rPr lang="en-US" b="0" i="1" smtClean="0">
                                <a:solidFill>
                                  <a:schemeClr val="tx1"/>
                                </a:solidFill>
                                <a:latin typeface="Cambria Math"/>
                                <a:ea typeface="Cambria Math"/>
                              </a:rPr>
                            </m:ctrlPr>
                          </m:sSupPr>
                          <m:e>
                            <m:r>
                              <a:rPr lang="en-US" b="0" i="1" smtClean="0">
                                <a:solidFill>
                                  <a:schemeClr val="tx1"/>
                                </a:solidFill>
                                <a:latin typeface="Cambria Math"/>
                                <a:ea typeface="Cambria Math"/>
                              </a:rPr>
                              <m:t>𝑋</m:t>
                            </m:r>
                          </m:e>
                          <m:sup>
                            <m:r>
                              <a:rPr lang="en-US" b="0" i="1" smtClean="0">
                                <a:solidFill>
                                  <a:schemeClr val="tx1"/>
                                </a:solidFill>
                                <a:latin typeface="Cambria Math"/>
                                <a:ea typeface="Cambria Math"/>
                              </a:rPr>
                              <m:t>2</m:t>
                            </m:r>
                          </m:sup>
                        </m:sSup>
                      </m:e>
                    </m:rad>
                  </m:oMath>
                </a14:m>
                <a:r>
                  <a:rPr lang="en-SG" dirty="0" smtClean="0">
                    <a:solidFill>
                      <a:schemeClr val="tx1"/>
                    </a:solidFill>
                  </a:rPr>
                  <a:t>  ----------</a:t>
                </a:r>
                <a:r>
                  <a:rPr lang="en-US" dirty="0" smtClean="0">
                    <a:solidFill>
                      <a:schemeClr val="tx1"/>
                    </a:solidFill>
                  </a:rPr>
                  <a:t>2</a:t>
                </a:r>
              </a:p>
              <a:p>
                <a:r>
                  <a:rPr lang="en-US" dirty="0">
                    <a:solidFill>
                      <a:schemeClr val="tx1"/>
                    </a:solidFill>
                  </a:rPr>
                  <a:t> </a:t>
                </a:r>
                <a:r>
                  <a:rPr lang="en-US" dirty="0" smtClean="0">
                    <a:solidFill>
                      <a:schemeClr val="tx1"/>
                    </a:solidFill>
                  </a:rPr>
                  <a:t>           </a:t>
                </a:r>
                <a:r>
                  <a:rPr lang="en-US" dirty="0" err="1" smtClean="0">
                    <a:solidFill>
                      <a:schemeClr val="tx1"/>
                    </a:solidFill>
                  </a:rPr>
                  <a:t>এখানে</a:t>
                </a:r>
                <a:r>
                  <a:rPr lang="en-US" dirty="0" smtClean="0">
                    <a:solidFill>
                      <a:schemeClr val="tx1"/>
                    </a:solidFill>
                  </a:rPr>
                  <a:t> </a:t>
                </a:r>
                <a:r>
                  <a:rPr lang="en-US" dirty="0" err="1" smtClean="0">
                    <a:solidFill>
                      <a:schemeClr val="tx1"/>
                    </a:solidFill>
                  </a:rPr>
                  <a:t>বেগ</a:t>
                </a:r>
                <a:r>
                  <a:rPr lang="en-US" dirty="0" smtClean="0">
                    <a:solidFill>
                      <a:schemeClr val="tx1"/>
                    </a:solidFill>
                  </a:rPr>
                  <a:t> </a:t>
                </a:r>
                <a:r>
                  <a:rPr lang="en-US" dirty="0" err="1" smtClean="0">
                    <a:solidFill>
                      <a:schemeClr val="tx1"/>
                    </a:solidFill>
                  </a:rPr>
                  <a:t>সরণের</a:t>
                </a:r>
                <a:r>
                  <a:rPr lang="en-US" dirty="0" smtClean="0">
                    <a:solidFill>
                      <a:schemeClr val="tx1"/>
                    </a:solidFill>
                  </a:rPr>
                  <a:t> </a:t>
                </a:r>
                <a:r>
                  <a:rPr lang="en-US" dirty="0" err="1" smtClean="0">
                    <a:solidFill>
                      <a:schemeClr val="tx1"/>
                    </a:solidFill>
                  </a:rPr>
                  <a:t>উপর</a:t>
                </a:r>
                <a:r>
                  <a:rPr lang="en-US" dirty="0" smtClean="0">
                    <a:solidFill>
                      <a:schemeClr val="tx1"/>
                    </a:solidFill>
                  </a:rPr>
                  <a:t> </a:t>
                </a:r>
                <a:r>
                  <a:rPr lang="en-US" dirty="0" err="1" smtClean="0">
                    <a:solidFill>
                      <a:schemeClr val="tx1"/>
                    </a:solidFill>
                  </a:rPr>
                  <a:t>নির্ভশীল</a:t>
                </a:r>
                <a:r>
                  <a:rPr lang="en-US" dirty="0" smtClean="0">
                    <a:solidFill>
                      <a:schemeClr val="tx1"/>
                    </a:solidFill>
                  </a:rPr>
                  <a:t> ।</a:t>
                </a:r>
              </a:p>
              <a:p>
                <a:pPr algn="l"/>
                <a:r>
                  <a:rPr lang="en-US" dirty="0" smtClean="0">
                    <a:solidFill>
                      <a:schemeClr val="tx1"/>
                    </a:solidFill>
                  </a:rPr>
                  <a:t> </a:t>
                </a:r>
                <a:endParaRPr lang="en-SG" dirty="0">
                  <a:solidFill>
                    <a:schemeClr val="tx1"/>
                  </a:solidFill>
                </a:endParaRPr>
              </a:p>
            </p:txBody>
          </p:sp>
        </mc:Choice>
        <mc:Fallback xmlns="">
          <p:sp>
            <p:nvSpPr>
              <p:cNvPr id="3" name="Subtitle 2"/>
              <p:cNvSpPr>
                <a:spLocks noGrp="1" noRot="1" noChangeAspect="1" noMove="1" noResize="1" noEditPoints="1" noAdjustHandles="1" noChangeArrowheads="1" noChangeShapeType="1" noTextEdit="1"/>
              </p:cNvSpPr>
              <p:nvPr>
                <p:ph type="subTitle" idx="1"/>
              </p:nvPr>
            </p:nvSpPr>
            <p:spPr>
              <a:xfrm>
                <a:off x="107504" y="836712"/>
                <a:ext cx="9036496" cy="5760640"/>
              </a:xfrm>
              <a:blipFill rotWithShape="1">
                <a:blip r:embed="rId2"/>
                <a:stretch>
                  <a:fillRect l="-1754" t="-1587" r="-2699" b="-3280"/>
                </a:stretch>
              </a:blipFill>
            </p:spPr>
            <p:txBody>
              <a:bodyPr/>
              <a:lstStyle/>
              <a:p>
                <a:r>
                  <a:rPr lang="en-SG">
                    <a:noFill/>
                  </a:rPr>
                  <a:t> </a:t>
                </a:r>
              </a:p>
            </p:txBody>
          </p:sp>
        </mc:Fallback>
      </mc:AlternateContent>
    </p:spTree>
    <p:extLst>
      <p:ext uri="{BB962C8B-B14F-4D97-AF65-F5344CB8AC3E}">
        <p14:creationId xmlns:p14="http://schemas.microsoft.com/office/powerpoint/2010/main" val="307903250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additive="base">
                                        <p:cTn id="42"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8" fill="hold" nodeType="click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 calcmode="lin" valueType="num">
                                      <p:cBhvr additive="base">
                                        <p:cTn id="48"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49"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8" fill="hold" nodeType="clickEffect">
                                  <p:stCondLst>
                                    <p:cond delay="0"/>
                                  </p:stCondLst>
                                  <p:childTnLst>
                                    <p:set>
                                      <p:cBhvr>
                                        <p:cTn id="53" dur="1" fill="hold">
                                          <p:stCondLst>
                                            <p:cond delay="0"/>
                                          </p:stCondLst>
                                        </p:cTn>
                                        <p:tgtEl>
                                          <p:spTgt spid="3">
                                            <p:txEl>
                                              <p:pRg st="7" end="7"/>
                                            </p:txEl>
                                          </p:spTgt>
                                        </p:tgtEl>
                                        <p:attrNameLst>
                                          <p:attrName>style.visibility</p:attrName>
                                        </p:attrNameLst>
                                      </p:cBhvr>
                                      <p:to>
                                        <p:strVal val="visible"/>
                                      </p:to>
                                    </p:set>
                                    <p:anim calcmode="lin" valueType="num">
                                      <p:cBhvr additive="base">
                                        <p:cTn id="54"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55"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7105"/>
            <a:ext cx="8784976" cy="1045631"/>
          </a:xfrm>
        </p:spPr>
        <p:txBody>
          <a:bodyPr/>
          <a:lstStyle/>
          <a:p>
            <a:r>
              <a:rPr lang="as-IN" dirty="0">
                <a:solidFill>
                  <a:srgbClr val="FF0000"/>
                </a:solidFill>
              </a:rPr>
              <a:t>সরল ছন্দিত </a:t>
            </a:r>
            <a:r>
              <a:rPr lang="as-IN" dirty="0" smtClean="0">
                <a:solidFill>
                  <a:srgbClr val="FF0000"/>
                </a:solidFill>
              </a:rPr>
              <a:t>বস্তুর</a:t>
            </a:r>
            <a:r>
              <a:rPr lang="en-SG" dirty="0" smtClean="0">
                <a:solidFill>
                  <a:srgbClr val="FF0000"/>
                </a:solidFill>
              </a:rPr>
              <a:t> </a:t>
            </a:r>
            <a:r>
              <a:rPr lang="en-US" dirty="0" err="1" smtClean="0">
                <a:solidFill>
                  <a:srgbClr val="FF0000"/>
                </a:solidFill>
              </a:rPr>
              <a:t>ত্বরণের</a:t>
            </a:r>
            <a:r>
              <a:rPr lang="as-IN" dirty="0" smtClean="0">
                <a:solidFill>
                  <a:srgbClr val="FF0000"/>
                </a:solidFill>
              </a:rPr>
              <a:t> রাশিমালা</a:t>
            </a:r>
            <a:r>
              <a:rPr lang="en-US" dirty="0" smtClean="0">
                <a:solidFill>
                  <a:srgbClr val="FF0000"/>
                </a:solidFill>
              </a:rPr>
              <a:t>।</a:t>
            </a:r>
            <a:endParaRPr lang="en-SG" dirty="0">
              <a:solidFill>
                <a:srgbClr val="FF0000"/>
              </a:solidFill>
            </a:endParaRPr>
          </a:p>
        </p:txBody>
      </p:sp>
      <mc:AlternateContent xmlns:mc="http://schemas.openxmlformats.org/markup-compatibility/2006" xmlns:a14="http://schemas.microsoft.com/office/drawing/2010/main">
        <mc:Choice Requires="a14">
          <p:sp>
            <p:nvSpPr>
              <p:cNvPr id="3" name="Subtitle 2"/>
              <p:cNvSpPr>
                <a:spLocks noGrp="1"/>
              </p:cNvSpPr>
              <p:nvPr>
                <p:ph type="subTitle" idx="1"/>
              </p:nvPr>
            </p:nvSpPr>
            <p:spPr>
              <a:xfrm>
                <a:off x="107504" y="1268760"/>
                <a:ext cx="8928992" cy="5328592"/>
              </a:xfrm>
            </p:spPr>
            <p:txBody>
              <a:bodyPr/>
              <a:lstStyle/>
              <a:p>
                <a:r>
                  <a:rPr lang="en-US" dirty="0" smtClean="0">
                    <a:solidFill>
                      <a:schemeClr val="tx1"/>
                    </a:solidFill>
                  </a:rPr>
                  <a:t>আমরা </a:t>
                </a:r>
                <a:r>
                  <a:rPr lang="en-US" dirty="0" err="1" smtClean="0">
                    <a:solidFill>
                      <a:schemeClr val="tx1"/>
                    </a:solidFill>
                  </a:rPr>
                  <a:t>জানি,বেগের</a:t>
                </a:r>
                <a:r>
                  <a:rPr lang="en-US" dirty="0" smtClean="0">
                    <a:solidFill>
                      <a:schemeClr val="tx1"/>
                    </a:solidFill>
                  </a:rPr>
                  <a:t> </a:t>
                </a:r>
                <a:r>
                  <a:rPr lang="en-US" dirty="0" err="1" smtClean="0">
                    <a:solidFill>
                      <a:schemeClr val="tx1"/>
                    </a:solidFill>
                  </a:rPr>
                  <a:t>পরিবর্তনের</a:t>
                </a:r>
                <a:r>
                  <a:rPr lang="en-US" dirty="0" smtClean="0">
                    <a:solidFill>
                      <a:schemeClr val="tx1"/>
                    </a:solidFill>
                  </a:rPr>
                  <a:t> </a:t>
                </a:r>
                <a:r>
                  <a:rPr lang="en-US" dirty="0" err="1" smtClean="0">
                    <a:solidFill>
                      <a:schemeClr val="tx1"/>
                    </a:solidFill>
                  </a:rPr>
                  <a:t>হারকে</a:t>
                </a:r>
                <a:r>
                  <a:rPr lang="en-US" dirty="0" smtClean="0">
                    <a:solidFill>
                      <a:schemeClr val="tx1"/>
                    </a:solidFill>
                  </a:rPr>
                  <a:t> </a:t>
                </a:r>
                <a:r>
                  <a:rPr lang="en-US" dirty="0" err="1" smtClean="0">
                    <a:solidFill>
                      <a:schemeClr val="tx1"/>
                    </a:solidFill>
                  </a:rPr>
                  <a:t>ত্বরণ</a:t>
                </a:r>
                <a:r>
                  <a:rPr lang="en-US" dirty="0" smtClean="0">
                    <a:solidFill>
                      <a:schemeClr val="tx1"/>
                    </a:solidFill>
                  </a:rPr>
                  <a:t> </a:t>
                </a:r>
                <a:r>
                  <a:rPr lang="en-US" dirty="0" err="1" smtClean="0">
                    <a:solidFill>
                      <a:schemeClr val="tx1"/>
                    </a:solidFill>
                  </a:rPr>
                  <a:t>বলে</a:t>
                </a:r>
                <a:r>
                  <a:rPr lang="en-US" dirty="0" smtClean="0">
                    <a:solidFill>
                      <a:schemeClr val="tx1"/>
                    </a:solidFill>
                  </a:rPr>
                  <a:t> ।</a:t>
                </a:r>
              </a:p>
              <a:p>
                <a:r>
                  <a:rPr lang="en-US" dirty="0" err="1" smtClean="0">
                    <a:solidFill>
                      <a:schemeClr val="tx1"/>
                    </a:solidFill>
                  </a:rPr>
                  <a:t>সমীকরণ</a:t>
                </a:r>
                <a:r>
                  <a:rPr lang="en-US" dirty="0" smtClean="0">
                    <a:solidFill>
                      <a:schemeClr val="tx1"/>
                    </a:solidFill>
                  </a:rPr>
                  <a:t> (2)</a:t>
                </a:r>
                <a:r>
                  <a:rPr lang="en-US" dirty="0" err="1" smtClean="0">
                    <a:solidFill>
                      <a:schemeClr val="tx1"/>
                    </a:solidFill>
                  </a:rPr>
                  <a:t>কে</a:t>
                </a:r>
                <a:r>
                  <a:rPr lang="en-US" dirty="0" smtClean="0">
                    <a:solidFill>
                      <a:schemeClr val="tx1"/>
                    </a:solidFill>
                  </a:rPr>
                  <a:t> </a:t>
                </a:r>
                <a:r>
                  <a:rPr lang="en-US" dirty="0" err="1" smtClean="0">
                    <a:solidFill>
                      <a:schemeClr val="tx1"/>
                    </a:solidFill>
                  </a:rPr>
                  <a:t>পুনরায়</a:t>
                </a:r>
                <a:r>
                  <a:rPr lang="en-US" dirty="0" smtClean="0">
                    <a:solidFill>
                      <a:schemeClr val="tx1"/>
                    </a:solidFill>
                  </a:rPr>
                  <a:t> </a:t>
                </a:r>
                <a:r>
                  <a:rPr lang="en-US" dirty="0" err="1" smtClean="0">
                    <a:solidFill>
                      <a:schemeClr val="tx1"/>
                    </a:solidFill>
                  </a:rPr>
                  <a:t>সময়ের</a:t>
                </a:r>
                <a:r>
                  <a:rPr lang="en-US" dirty="0" smtClean="0">
                    <a:solidFill>
                      <a:schemeClr val="tx1"/>
                    </a:solidFill>
                  </a:rPr>
                  <a:t> </a:t>
                </a:r>
                <a:r>
                  <a:rPr lang="en-US" dirty="0" err="1" smtClean="0">
                    <a:solidFill>
                      <a:schemeClr val="tx1"/>
                    </a:solidFill>
                  </a:rPr>
                  <a:t>সাপেক্ষে</a:t>
                </a:r>
                <a:r>
                  <a:rPr lang="en-US" dirty="0" smtClean="0">
                    <a:solidFill>
                      <a:schemeClr val="tx1"/>
                    </a:solidFill>
                  </a:rPr>
                  <a:t> </a:t>
                </a:r>
                <a:r>
                  <a:rPr lang="en-US" dirty="0" err="1" smtClean="0">
                    <a:solidFill>
                      <a:schemeClr val="tx1"/>
                    </a:solidFill>
                  </a:rPr>
                  <a:t>ব্যবকলন</a:t>
                </a:r>
                <a:r>
                  <a:rPr lang="en-US" dirty="0" smtClean="0">
                    <a:solidFill>
                      <a:schemeClr val="tx1"/>
                    </a:solidFill>
                  </a:rPr>
                  <a:t> </a:t>
                </a:r>
                <a:r>
                  <a:rPr lang="en-US" dirty="0" err="1" smtClean="0">
                    <a:solidFill>
                      <a:schemeClr val="tx1"/>
                    </a:solidFill>
                  </a:rPr>
                  <a:t>করে</a:t>
                </a:r>
                <a:r>
                  <a:rPr lang="en-US" dirty="0" smtClean="0">
                    <a:solidFill>
                      <a:schemeClr val="tx1"/>
                    </a:solidFill>
                  </a:rPr>
                  <a:t> </a:t>
                </a:r>
                <a:r>
                  <a:rPr lang="en-US" dirty="0" err="1" smtClean="0">
                    <a:solidFill>
                      <a:schemeClr val="tx1"/>
                    </a:solidFill>
                  </a:rPr>
                  <a:t>পাই</a:t>
                </a:r>
                <a:r>
                  <a:rPr lang="en-US" dirty="0" smtClean="0">
                    <a:solidFill>
                      <a:schemeClr val="tx1"/>
                    </a:solidFill>
                  </a:rPr>
                  <a:t>, </a:t>
                </a:r>
              </a:p>
              <a:p>
                <a:r>
                  <a:rPr lang="en-US" dirty="0">
                    <a:solidFill>
                      <a:schemeClr val="tx1"/>
                    </a:solidFill>
                  </a:rPr>
                  <a:t> </a:t>
                </a:r>
                <a:r>
                  <a:rPr lang="en-US" dirty="0" smtClean="0">
                    <a:solidFill>
                      <a:schemeClr val="tx1"/>
                    </a:solidFill>
                  </a:rPr>
                  <a:t>                a = </a:t>
                </a:r>
                <a14:m>
                  <m:oMath xmlns:m="http://schemas.openxmlformats.org/officeDocument/2006/math">
                    <m:f>
                      <m:fPr>
                        <m:ctrlPr>
                          <a:rPr lang="en-US" i="1" smtClean="0">
                            <a:solidFill>
                              <a:schemeClr val="tx1"/>
                            </a:solidFill>
                            <a:latin typeface="Cambria Math"/>
                          </a:rPr>
                        </m:ctrlPr>
                      </m:fPr>
                      <m:num>
                        <m:r>
                          <a:rPr lang="en-US" b="0" i="1" smtClean="0">
                            <a:solidFill>
                              <a:schemeClr val="tx1"/>
                            </a:solidFill>
                            <a:latin typeface="Cambria Math"/>
                          </a:rPr>
                          <m:t>𝑑𝑣</m:t>
                        </m:r>
                      </m:num>
                      <m:den>
                        <m:r>
                          <a:rPr lang="en-US" b="0" i="1" smtClean="0">
                            <a:solidFill>
                              <a:schemeClr val="tx1"/>
                            </a:solidFill>
                            <a:latin typeface="Cambria Math"/>
                          </a:rPr>
                          <m:t>𝑑𝑡</m:t>
                        </m:r>
                      </m:den>
                    </m:f>
                    <m:r>
                      <a:rPr lang="en-US" b="0" i="1" smtClean="0">
                        <a:solidFill>
                          <a:schemeClr val="tx1"/>
                        </a:solidFill>
                        <a:latin typeface="Cambria Math"/>
                      </a:rPr>
                      <m:t>=−</m:t>
                    </m:r>
                    <m:sSup>
                      <m:sSupPr>
                        <m:ctrlPr>
                          <a:rPr lang="en-US" b="0" i="1" smtClean="0">
                            <a:solidFill>
                              <a:schemeClr val="tx1"/>
                            </a:solidFill>
                            <a:latin typeface="Cambria Math"/>
                          </a:rPr>
                        </m:ctrlPr>
                      </m:sSupPr>
                      <m:e>
                        <m:r>
                          <a:rPr lang="en-US" b="0" i="1" smtClean="0">
                            <a:solidFill>
                              <a:schemeClr val="tx1"/>
                            </a:solidFill>
                            <a:latin typeface="Cambria Math"/>
                            <a:ea typeface="Cambria Math"/>
                          </a:rPr>
                          <m:t>𝜔</m:t>
                        </m:r>
                      </m:e>
                      <m:sup>
                        <m:r>
                          <a:rPr lang="en-US" b="0" i="1" smtClean="0">
                            <a:solidFill>
                              <a:schemeClr val="tx1"/>
                            </a:solidFill>
                            <a:latin typeface="Cambria Math"/>
                          </a:rPr>
                          <m:t>2</m:t>
                        </m:r>
                      </m:sup>
                    </m:sSup>
                    <m:r>
                      <a:rPr lang="en-US" b="0" i="1" smtClean="0">
                        <a:solidFill>
                          <a:schemeClr val="tx1"/>
                        </a:solidFill>
                        <a:latin typeface="Cambria Math"/>
                      </a:rPr>
                      <m:t>𝐴𝑠𝑖𝑛</m:t>
                    </m:r>
                    <m:d>
                      <m:dPr>
                        <m:ctrlPr>
                          <a:rPr lang="en-US" b="0" i="1" smtClean="0">
                            <a:solidFill>
                              <a:schemeClr val="tx1"/>
                            </a:solidFill>
                            <a:latin typeface="Cambria Math"/>
                          </a:rPr>
                        </m:ctrlPr>
                      </m:dPr>
                      <m:e>
                        <m:r>
                          <a:rPr lang="en-US" b="0" i="1" smtClean="0">
                            <a:solidFill>
                              <a:schemeClr val="tx1"/>
                            </a:solidFill>
                            <a:latin typeface="Cambria Math"/>
                            <a:ea typeface="Cambria Math"/>
                          </a:rPr>
                          <m:t>𝜔</m:t>
                        </m:r>
                        <m:r>
                          <a:rPr lang="en-US" b="0" i="1" smtClean="0">
                            <a:solidFill>
                              <a:schemeClr val="tx1"/>
                            </a:solidFill>
                            <a:latin typeface="Cambria Math"/>
                            <a:ea typeface="Cambria Math"/>
                          </a:rPr>
                          <m:t>𝑡</m:t>
                        </m:r>
                        <m:r>
                          <a:rPr lang="en-US" b="0" i="1" smtClean="0">
                            <a:solidFill>
                              <a:schemeClr val="tx1"/>
                            </a:solidFill>
                            <a:latin typeface="Cambria Math"/>
                            <a:ea typeface="Cambria Math"/>
                          </a:rPr>
                          <m:t>+</m:t>
                        </m:r>
                        <m:r>
                          <a:rPr lang="en-US" b="0" i="1" smtClean="0">
                            <a:solidFill>
                              <a:schemeClr val="tx1"/>
                            </a:solidFill>
                            <a:latin typeface="Cambria Math"/>
                            <a:ea typeface="Cambria Math"/>
                          </a:rPr>
                          <m:t>𝛿</m:t>
                        </m:r>
                      </m:e>
                    </m:d>
                  </m:oMath>
                </a14:m>
                <a:endParaRPr lang="en-US" dirty="0" smtClean="0">
                  <a:solidFill>
                    <a:schemeClr val="tx1"/>
                  </a:solidFill>
                  <a:ea typeface="Cambria Math"/>
                </a:endParaRPr>
              </a:p>
              <a:p>
                <a:r>
                  <a:rPr lang="en-US" dirty="0">
                    <a:solidFill>
                      <a:schemeClr val="tx1"/>
                    </a:solidFill>
                    <a:ea typeface="Cambria Math"/>
                  </a:rPr>
                  <a:t> </a:t>
                </a:r>
                <a:r>
                  <a:rPr lang="en-US" dirty="0" smtClean="0">
                    <a:solidFill>
                      <a:schemeClr val="tx1"/>
                    </a:solidFill>
                    <a:ea typeface="Cambria Math"/>
                  </a:rPr>
                  <a:t>      a = </a:t>
                </a:r>
                <a14:m>
                  <m:oMath xmlns:m="http://schemas.openxmlformats.org/officeDocument/2006/math">
                    <m:r>
                      <a:rPr lang="en-US" i="1">
                        <a:solidFill>
                          <a:schemeClr val="tx1"/>
                        </a:solidFill>
                        <a:latin typeface="Cambria Math"/>
                      </a:rPr>
                      <m:t>−</m:t>
                    </m:r>
                    <m:sSup>
                      <m:sSupPr>
                        <m:ctrlPr>
                          <a:rPr lang="en-US" i="1">
                            <a:solidFill>
                              <a:schemeClr val="tx1"/>
                            </a:solidFill>
                            <a:latin typeface="Cambria Math"/>
                          </a:rPr>
                        </m:ctrlPr>
                      </m:sSupPr>
                      <m:e>
                        <m:r>
                          <a:rPr lang="en-US" i="1">
                            <a:solidFill>
                              <a:schemeClr val="tx1"/>
                            </a:solidFill>
                            <a:latin typeface="Cambria Math"/>
                            <a:ea typeface="Cambria Math"/>
                          </a:rPr>
                          <m:t>𝜔</m:t>
                        </m:r>
                      </m:e>
                      <m:sup>
                        <m:r>
                          <a:rPr lang="en-US" i="1">
                            <a:solidFill>
                              <a:schemeClr val="tx1"/>
                            </a:solidFill>
                            <a:latin typeface="Cambria Math"/>
                          </a:rPr>
                          <m:t>2</m:t>
                        </m:r>
                      </m:sup>
                    </m:sSup>
                    <m:r>
                      <a:rPr lang="en-US" i="1">
                        <a:solidFill>
                          <a:schemeClr val="tx1"/>
                        </a:solidFill>
                        <a:latin typeface="Cambria Math"/>
                      </a:rPr>
                      <m:t>𝐴𝑠𝑖𝑛</m:t>
                    </m:r>
                    <m:d>
                      <m:dPr>
                        <m:ctrlPr>
                          <a:rPr lang="en-US" i="1">
                            <a:solidFill>
                              <a:schemeClr val="tx1"/>
                            </a:solidFill>
                            <a:latin typeface="Cambria Math"/>
                          </a:rPr>
                        </m:ctrlPr>
                      </m:dPr>
                      <m:e>
                        <m:r>
                          <a:rPr lang="en-US" i="1">
                            <a:solidFill>
                              <a:schemeClr val="tx1"/>
                            </a:solidFill>
                            <a:latin typeface="Cambria Math"/>
                            <a:ea typeface="Cambria Math"/>
                          </a:rPr>
                          <m:t>𝜔</m:t>
                        </m:r>
                        <m:r>
                          <a:rPr lang="en-US" i="1">
                            <a:solidFill>
                              <a:schemeClr val="tx1"/>
                            </a:solidFill>
                            <a:latin typeface="Cambria Math"/>
                            <a:ea typeface="Cambria Math"/>
                          </a:rPr>
                          <m:t>𝑡</m:t>
                        </m:r>
                        <m:r>
                          <a:rPr lang="en-US" i="1">
                            <a:solidFill>
                              <a:schemeClr val="tx1"/>
                            </a:solidFill>
                            <a:latin typeface="Cambria Math"/>
                            <a:ea typeface="Cambria Math"/>
                          </a:rPr>
                          <m:t>+</m:t>
                        </m:r>
                        <m:r>
                          <a:rPr lang="en-US" i="1">
                            <a:solidFill>
                              <a:schemeClr val="tx1"/>
                            </a:solidFill>
                            <a:latin typeface="Cambria Math"/>
                            <a:ea typeface="Cambria Math"/>
                          </a:rPr>
                          <m:t>𝛿</m:t>
                        </m:r>
                      </m:e>
                    </m:d>
                  </m:oMath>
                </a14:m>
                <a:endParaRPr lang="en-US" dirty="0" smtClean="0">
                  <a:solidFill>
                    <a:schemeClr val="tx1"/>
                  </a:solidFill>
                  <a:ea typeface="Cambria Math"/>
                </a:endParaRPr>
              </a:p>
              <a:p>
                <a:r>
                  <a:rPr lang="en-US" dirty="0" smtClean="0">
                    <a:solidFill>
                      <a:schemeClr val="tx1"/>
                    </a:solidFill>
                  </a:rPr>
                  <a:t>a = -</a:t>
                </a:r>
                <a:r>
                  <a:rPr lang="en-US" dirty="0">
                    <a:solidFill>
                      <a:schemeClr val="tx1"/>
                    </a:solidFill>
                  </a:rPr>
                  <a:t> </a:t>
                </a:r>
                <a14:m>
                  <m:oMath xmlns:m="http://schemas.openxmlformats.org/officeDocument/2006/math">
                    <m:sSup>
                      <m:sSupPr>
                        <m:ctrlPr>
                          <a:rPr lang="en-US" i="1">
                            <a:solidFill>
                              <a:schemeClr val="tx1"/>
                            </a:solidFill>
                            <a:latin typeface="Cambria Math"/>
                          </a:rPr>
                        </m:ctrlPr>
                      </m:sSupPr>
                      <m:e>
                        <m:r>
                          <a:rPr lang="en-US" i="1">
                            <a:solidFill>
                              <a:schemeClr val="tx1"/>
                            </a:solidFill>
                            <a:latin typeface="Cambria Math"/>
                            <a:ea typeface="Cambria Math"/>
                          </a:rPr>
                          <m:t>𝜔</m:t>
                        </m:r>
                      </m:e>
                      <m:sup>
                        <m:r>
                          <a:rPr lang="en-US" i="1">
                            <a:solidFill>
                              <a:schemeClr val="tx1"/>
                            </a:solidFill>
                            <a:latin typeface="Cambria Math"/>
                          </a:rPr>
                          <m:t>2</m:t>
                        </m:r>
                      </m:sup>
                    </m:sSup>
                  </m:oMath>
                </a14:m>
                <a:r>
                  <a:rPr lang="en-SG" dirty="0" smtClean="0">
                    <a:solidFill>
                      <a:schemeClr val="tx1"/>
                    </a:solidFill>
                  </a:rPr>
                  <a:t>X-----------3</a:t>
                </a:r>
                <a:endParaRPr lang="bn-IN" dirty="0" smtClean="0">
                  <a:solidFill>
                    <a:schemeClr val="tx1"/>
                  </a:solidFill>
                </a:endParaRPr>
              </a:p>
              <a:p>
                <a:r>
                  <a:rPr lang="bn-IN" dirty="0" smtClean="0">
                    <a:solidFill>
                      <a:schemeClr val="tx1"/>
                    </a:solidFill>
                  </a:rPr>
                  <a:t>এখানে ত্বরণ, </a:t>
                </a:r>
                <a:r>
                  <a:rPr lang="bn-IN" dirty="0">
                    <a:solidFill>
                      <a:schemeClr val="tx1"/>
                    </a:solidFill>
                  </a:rPr>
                  <a:t>সরণের উপর নির্ভশীল </a:t>
                </a:r>
                <a:r>
                  <a:rPr lang="bn-IN" dirty="0" smtClean="0">
                    <a:solidFill>
                      <a:schemeClr val="tx1"/>
                    </a:solidFill>
                  </a:rPr>
                  <a:t>। </a:t>
                </a:r>
                <a:endParaRPr lang="en-SG" dirty="0" smtClean="0">
                  <a:solidFill>
                    <a:schemeClr val="tx1"/>
                  </a:solidFill>
                </a:endParaRPr>
              </a:p>
            </p:txBody>
          </p:sp>
        </mc:Choice>
        <mc:Fallback xmlns="">
          <p:sp>
            <p:nvSpPr>
              <p:cNvPr id="3" name="Subtitle 2"/>
              <p:cNvSpPr>
                <a:spLocks noGrp="1" noRot="1" noChangeAspect="1" noMove="1" noResize="1" noEditPoints="1" noAdjustHandles="1" noChangeArrowheads="1" noChangeShapeType="1" noTextEdit="1"/>
              </p:cNvSpPr>
              <p:nvPr>
                <p:ph type="subTitle" idx="1"/>
              </p:nvPr>
            </p:nvSpPr>
            <p:spPr>
              <a:xfrm>
                <a:off x="107504" y="1268760"/>
                <a:ext cx="8928992" cy="5328592"/>
              </a:xfrm>
              <a:blipFill rotWithShape="1">
                <a:blip r:embed="rId2"/>
                <a:stretch>
                  <a:fillRect l="-683" t="-1716" r="-1708"/>
                </a:stretch>
              </a:blipFill>
            </p:spPr>
            <p:txBody>
              <a:bodyPr/>
              <a:lstStyle/>
              <a:p>
                <a:r>
                  <a:rPr lang="en-SG">
                    <a:noFill/>
                  </a:rPr>
                  <a:t> </a:t>
                </a:r>
              </a:p>
            </p:txBody>
          </p:sp>
        </mc:Fallback>
      </mc:AlternateContent>
    </p:spTree>
    <p:extLst>
      <p:ext uri="{BB962C8B-B14F-4D97-AF65-F5344CB8AC3E}">
        <p14:creationId xmlns:p14="http://schemas.microsoft.com/office/powerpoint/2010/main" val="19420942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8)">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500"/>
                                        <p:tgtEl>
                                          <p:spTgt spid="3">
                                            <p:txEl>
                                              <p:pRg st="0" end="0"/>
                                            </p:txEl>
                                          </p:spTgt>
                                        </p:tgtEl>
                                      </p:cBhvr>
                                    </p:animEffect>
                                  </p:childTnLst>
                                </p:cTn>
                              </p:par>
                              <p:par>
                                <p:cTn id="13" presetID="22" presetClass="entr" presetSubtype="1"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up)">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9"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3"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 calcmode="lin" valueType="num">
                                      <p:cBhvr additive="base">
                                        <p:cTn id="3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107504" y="116632"/>
                <a:ext cx="8856984" cy="6796541"/>
              </a:xfrm>
              <a:prstGeom prst="rect">
                <a:avLst/>
              </a:prstGeom>
              <a:noFill/>
            </p:spPr>
            <p:txBody>
              <a:bodyPr wrap="square" rtlCol="0">
                <a:spAutoFit/>
              </a:bodyPr>
              <a:lstStyle/>
              <a:p>
                <a:pPr lvl="0">
                  <a:spcBef>
                    <a:spcPct val="20000"/>
                  </a:spcBef>
                </a:pPr>
                <a:r>
                  <a:rPr lang="en-US" dirty="0" smtClean="0"/>
                  <a:t>                   </a:t>
                </a:r>
                <a:r>
                  <a:rPr lang="en-US" sz="3200" dirty="0">
                    <a:solidFill>
                      <a:prstClr val="black"/>
                    </a:solidFill>
                  </a:rPr>
                  <a:t>v  =</a:t>
                </a:r>
                <a14:m>
                  <m:oMath xmlns:m="http://schemas.openxmlformats.org/officeDocument/2006/math">
                    <m:r>
                      <a:rPr lang="en-US" sz="3200" i="1">
                        <a:solidFill>
                          <a:prstClr val="black"/>
                        </a:solidFill>
                        <a:latin typeface="Cambria Math"/>
                        <a:ea typeface="Cambria Math"/>
                      </a:rPr>
                      <m:t>𝜔</m:t>
                    </m:r>
                    <m:rad>
                      <m:radPr>
                        <m:degHide m:val="on"/>
                        <m:ctrlPr>
                          <a:rPr lang="en-US" sz="3200" i="1">
                            <a:solidFill>
                              <a:prstClr val="black"/>
                            </a:solidFill>
                            <a:latin typeface="Cambria Math"/>
                            <a:ea typeface="Cambria Math"/>
                          </a:rPr>
                        </m:ctrlPr>
                      </m:radPr>
                      <m:deg/>
                      <m:e>
                        <m:sSup>
                          <m:sSupPr>
                            <m:ctrlPr>
                              <a:rPr lang="en-US" sz="3200" i="1">
                                <a:solidFill>
                                  <a:prstClr val="black"/>
                                </a:solidFill>
                                <a:latin typeface="Cambria Math"/>
                                <a:ea typeface="Cambria Math"/>
                              </a:rPr>
                            </m:ctrlPr>
                          </m:sSupPr>
                          <m:e>
                            <m:r>
                              <a:rPr lang="en-US" sz="3200" i="1">
                                <a:solidFill>
                                  <a:prstClr val="black"/>
                                </a:solidFill>
                                <a:latin typeface="Cambria Math"/>
                                <a:ea typeface="Cambria Math"/>
                              </a:rPr>
                              <m:t>𝐴</m:t>
                            </m:r>
                          </m:e>
                          <m:sup>
                            <m:r>
                              <a:rPr lang="en-US" sz="3200" i="1">
                                <a:solidFill>
                                  <a:prstClr val="black"/>
                                </a:solidFill>
                                <a:latin typeface="Cambria Math"/>
                                <a:ea typeface="Cambria Math"/>
                              </a:rPr>
                              <m:t>2</m:t>
                            </m:r>
                          </m:sup>
                        </m:sSup>
                        <m:r>
                          <a:rPr lang="en-US" sz="3200" i="1">
                            <a:solidFill>
                              <a:prstClr val="black"/>
                            </a:solidFill>
                            <a:latin typeface="Cambria Math"/>
                            <a:ea typeface="Cambria Math"/>
                          </a:rPr>
                          <m:t>−</m:t>
                        </m:r>
                        <m:sSup>
                          <m:sSupPr>
                            <m:ctrlPr>
                              <a:rPr lang="en-US" sz="3200" i="1">
                                <a:solidFill>
                                  <a:prstClr val="black"/>
                                </a:solidFill>
                                <a:latin typeface="Cambria Math"/>
                                <a:ea typeface="Cambria Math"/>
                              </a:rPr>
                            </m:ctrlPr>
                          </m:sSupPr>
                          <m:e>
                            <m:r>
                              <a:rPr lang="en-US" sz="3200" i="1">
                                <a:solidFill>
                                  <a:prstClr val="black"/>
                                </a:solidFill>
                                <a:latin typeface="Cambria Math"/>
                                <a:ea typeface="Cambria Math"/>
                              </a:rPr>
                              <m:t>𝑋</m:t>
                            </m:r>
                          </m:e>
                          <m:sup>
                            <m:r>
                              <a:rPr lang="en-US" sz="3200" i="1">
                                <a:solidFill>
                                  <a:prstClr val="black"/>
                                </a:solidFill>
                                <a:latin typeface="Cambria Math"/>
                                <a:ea typeface="Cambria Math"/>
                              </a:rPr>
                              <m:t>2</m:t>
                            </m:r>
                          </m:sup>
                        </m:sSup>
                      </m:e>
                    </m:rad>
                  </m:oMath>
                </a14:m>
                <a:r>
                  <a:rPr lang="en-SG" sz="3200" dirty="0">
                    <a:solidFill>
                      <a:prstClr val="black"/>
                    </a:solidFill>
                  </a:rPr>
                  <a:t>  </a:t>
                </a:r>
                <a:r>
                  <a:rPr lang="en-SG" sz="3200" dirty="0" smtClean="0">
                    <a:solidFill>
                      <a:prstClr val="black"/>
                    </a:solidFill>
                  </a:rPr>
                  <a:t>----------</a:t>
                </a:r>
                <a:r>
                  <a:rPr lang="en-US" sz="3200" dirty="0" smtClean="0">
                    <a:solidFill>
                      <a:prstClr val="black"/>
                    </a:solidFill>
                  </a:rPr>
                  <a:t>2</a:t>
                </a:r>
              </a:p>
              <a:p>
                <a:pPr lvl="0">
                  <a:spcBef>
                    <a:spcPct val="20000"/>
                  </a:spcBef>
                </a:pPr>
                <a:r>
                  <a:rPr lang="en-US" sz="3200" dirty="0">
                    <a:solidFill>
                      <a:prstClr val="black"/>
                    </a:solidFill>
                  </a:rPr>
                  <a:t> </a:t>
                </a:r>
                <a:r>
                  <a:rPr lang="en-US" sz="3200" dirty="0" smtClean="0">
                    <a:solidFill>
                      <a:prstClr val="black"/>
                    </a:solidFill>
                  </a:rPr>
                  <a:t>          a </a:t>
                </a:r>
                <a:r>
                  <a:rPr lang="en-US" sz="3200" dirty="0">
                    <a:solidFill>
                      <a:prstClr val="black"/>
                    </a:solidFill>
                  </a:rPr>
                  <a:t>= - </a:t>
                </a:r>
                <a14:m>
                  <m:oMath xmlns:m="http://schemas.openxmlformats.org/officeDocument/2006/math">
                    <m:sSup>
                      <m:sSupPr>
                        <m:ctrlPr>
                          <a:rPr lang="en-US" sz="3200" i="1">
                            <a:solidFill>
                              <a:prstClr val="black"/>
                            </a:solidFill>
                            <a:latin typeface="Cambria Math"/>
                          </a:rPr>
                        </m:ctrlPr>
                      </m:sSupPr>
                      <m:e>
                        <m:r>
                          <a:rPr lang="en-US" sz="3200" i="1">
                            <a:solidFill>
                              <a:prstClr val="black"/>
                            </a:solidFill>
                            <a:latin typeface="Cambria Math"/>
                            <a:ea typeface="Cambria Math"/>
                          </a:rPr>
                          <m:t>𝜔</m:t>
                        </m:r>
                      </m:e>
                      <m:sup>
                        <m:r>
                          <a:rPr lang="en-US" sz="3200" i="1">
                            <a:solidFill>
                              <a:prstClr val="black"/>
                            </a:solidFill>
                            <a:latin typeface="Cambria Math"/>
                          </a:rPr>
                          <m:t>2</m:t>
                        </m:r>
                      </m:sup>
                    </m:sSup>
                  </m:oMath>
                </a14:m>
                <a:r>
                  <a:rPr lang="en-SG" sz="3200" dirty="0">
                    <a:solidFill>
                      <a:prstClr val="black"/>
                    </a:solidFill>
                  </a:rPr>
                  <a:t>X-----------</a:t>
                </a:r>
                <a:r>
                  <a:rPr lang="en-SG" sz="3200" dirty="0" smtClean="0">
                    <a:solidFill>
                      <a:prstClr val="black"/>
                    </a:solidFill>
                  </a:rPr>
                  <a:t>3</a:t>
                </a:r>
              </a:p>
              <a:p>
                <a:pPr lvl="0">
                  <a:spcBef>
                    <a:spcPct val="20000"/>
                  </a:spcBef>
                </a:pPr>
                <a:r>
                  <a:rPr lang="en-US" sz="3200" dirty="0" err="1" smtClean="0">
                    <a:solidFill>
                      <a:prstClr val="black"/>
                    </a:solidFill>
                  </a:rPr>
                  <a:t>উপরের</a:t>
                </a:r>
                <a:r>
                  <a:rPr lang="en-US" sz="3200" dirty="0" smtClean="0">
                    <a:solidFill>
                      <a:prstClr val="black"/>
                    </a:solidFill>
                  </a:rPr>
                  <a:t> </a:t>
                </a:r>
                <a:r>
                  <a:rPr lang="en-US" sz="3200" dirty="0" err="1" smtClean="0">
                    <a:solidFill>
                      <a:prstClr val="black"/>
                    </a:solidFill>
                  </a:rPr>
                  <a:t>সমীকরণদ্বয়</a:t>
                </a:r>
                <a:r>
                  <a:rPr lang="en-US" sz="3200" dirty="0" smtClean="0">
                    <a:solidFill>
                      <a:prstClr val="black"/>
                    </a:solidFill>
                  </a:rPr>
                  <a:t> </a:t>
                </a:r>
                <a:r>
                  <a:rPr lang="en-US" sz="3200" dirty="0" err="1" smtClean="0">
                    <a:solidFill>
                      <a:prstClr val="black"/>
                    </a:solidFill>
                  </a:rPr>
                  <a:t>থেকে</a:t>
                </a:r>
                <a:r>
                  <a:rPr lang="en-US" sz="3200" dirty="0" smtClean="0">
                    <a:solidFill>
                      <a:prstClr val="black"/>
                    </a:solidFill>
                  </a:rPr>
                  <a:t> </a:t>
                </a:r>
                <a:r>
                  <a:rPr lang="en-US" sz="3200" dirty="0" err="1" smtClean="0">
                    <a:solidFill>
                      <a:prstClr val="black"/>
                    </a:solidFill>
                  </a:rPr>
                  <a:t>দেখা</a:t>
                </a:r>
                <a:r>
                  <a:rPr lang="en-US" sz="3200" dirty="0" smtClean="0">
                    <a:solidFill>
                      <a:prstClr val="black"/>
                    </a:solidFill>
                  </a:rPr>
                  <a:t> </a:t>
                </a:r>
                <a:r>
                  <a:rPr lang="en-US" sz="3200" dirty="0" err="1" smtClean="0">
                    <a:solidFill>
                      <a:prstClr val="black"/>
                    </a:solidFill>
                  </a:rPr>
                  <a:t>যায়</a:t>
                </a:r>
                <a:r>
                  <a:rPr lang="en-US" sz="3200" dirty="0" smtClean="0">
                    <a:solidFill>
                      <a:prstClr val="black"/>
                    </a:solidFill>
                  </a:rPr>
                  <a:t> </a:t>
                </a:r>
                <a:r>
                  <a:rPr lang="en-US" sz="3200" dirty="0" err="1" smtClean="0">
                    <a:solidFill>
                      <a:prstClr val="black"/>
                    </a:solidFill>
                  </a:rPr>
                  <a:t>যে</a:t>
                </a:r>
                <a:r>
                  <a:rPr lang="en-US" sz="3200" dirty="0" smtClean="0">
                    <a:solidFill>
                      <a:prstClr val="black"/>
                    </a:solidFill>
                  </a:rPr>
                  <a:t>, X = 0 </a:t>
                </a:r>
                <a:r>
                  <a:rPr lang="en-US" sz="3200" dirty="0" err="1" smtClean="0">
                    <a:solidFill>
                      <a:prstClr val="black"/>
                    </a:solidFill>
                  </a:rPr>
                  <a:t>হলে</a:t>
                </a:r>
                <a:endParaRPr lang="en-US" sz="3200" dirty="0" smtClean="0">
                  <a:solidFill>
                    <a:prstClr val="black"/>
                  </a:solidFill>
                </a:endParaRPr>
              </a:p>
              <a:p>
                <a:pPr lvl="0">
                  <a:spcBef>
                    <a:spcPct val="20000"/>
                  </a:spcBef>
                </a:pPr>
                <a:r>
                  <a:rPr lang="en-US" sz="3200" dirty="0" smtClean="0">
                    <a:solidFill>
                      <a:prstClr val="black"/>
                    </a:solidFill>
                  </a:rPr>
                  <a:t>V = </a:t>
                </a:r>
                <a14:m>
                  <m:oMath xmlns:m="http://schemas.openxmlformats.org/officeDocument/2006/math">
                    <m:r>
                      <a:rPr lang="en-US" sz="3200" i="1">
                        <a:solidFill>
                          <a:prstClr val="black"/>
                        </a:solidFill>
                        <a:latin typeface="Cambria Math"/>
                        <a:ea typeface="Cambria Math"/>
                      </a:rPr>
                      <m:t>𝜔</m:t>
                    </m:r>
                    <m:rad>
                      <m:radPr>
                        <m:degHide m:val="on"/>
                        <m:ctrlPr>
                          <a:rPr lang="en-US" sz="3200" i="1">
                            <a:solidFill>
                              <a:prstClr val="black"/>
                            </a:solidFill>
                            <a:latin typeface="Cambria Math"/>
                            <a:ea typeface="Cambria Math"/>
                          </a:rPr>
                        </m:ctrlPr>
                      </m:radPr>
                      <m:deg/>
                      <m:e>
                        <m:sSup>
                          <m:sSupPr>
                            <m:ctrlPr>
                              <a:rPr lang="en-US" sz="3200" i="1">
                                <a:solidFill>
                                  <a:prstClr val="black"/>
                                </a:solidFill>
                                <a:latin typeface="Cambria Math"/>
                                <a:ea typeface="Cambria Math"/>
                              </a:rPr>
                            </m:ctrlPr>
                          </m:sSupPr>
                          <m:e>
                            <m:r>
                              <a:rPr lang="en-US" sz="3200" i="1">
                                <a:solidFill>
                                  <a:prstClr val="black"/>
                                </a:solidFill>
                                <a:latin typeface="Cambria Math"/>
                                <a:ea typeface="Cambria Math"/>
                              </a:rPr>
                              <m:t>𝐴</m:t>
                            </m:r>
                          </m:e>
                          <m:sup>
                            <m:r>
                              <a:rPr lang="en-US" sz="3200" i="1">
                                <a:solidFill>
                                  <a:prstClr val="black"/>
                                </a:solidFill>
                                <a:latin typeface="Cambria Math"/>
                                <a:ea typeface="Cambria Math"/>
                              </a:rPr>
                              <m:t>2</m:t>
                            </m:r>
                          </m:sup>
                        </m:sSup>
                        <m:r>
                          <a:rPr lang="en-US" sz="3200" i="1">
                            <a:solidFill>
                              <a:prstClr val="black"/>
                            </a:solidFill>
                            <a:latin typeface="Cambria Math"/>
                            <a:ea typeface="Cambria Math"/>
                          </a:rPr>
                          <m:t>−</m:t>
                        </m:r>
                        <m:sSup>
                          <m:sSupPr>
                            <m:ctrlPr>
                              <a:rPr lang="en-US" sz="3200" i="1">
                                <a:solidFill>
                                  <a:prstClr val="black"/>
                                </a:solidFill>
                                <a:latin typeface="Cambria Math"/>
                                <a:ea typeface="Cambria Math"/>
                              </a:rPr>
                            </m:ctrlPr>
                          </m:sSupPr>
                          <m:e>
                            <m:r>
                              <a:rPr lang="en-US" sz="3200" b="0" i="1" smtClean="0">
                                <a:solidFill>
                                  <a:prstClr val="black"/>
                                </a:solidFill>
                                <a:latin typeface="Cambria Math"/>
                                <a:ea typeface="Cambria Math"/>
                              </a:rPr>
                              <m:t>0</m:t>
                            </m:r>
                          </m:e>
                          <m:sup>
                            <m:r>
                              <a:rPr lang="en-US" sz="3200" i="1">
                                <a:solidFill>
                                  <a:prstClr val="black"/>
                                </a:solidFill>
                                <a:latin typeface="Cambria Math"/>
                                <a:ea typeface="Cambria Math"/>
                              </a:rPr>
                              <m:t>2</m:t>
                            </m:r>
                          </m:sup>
                        </m:sSup>
                      </m:e>
                    </m:rad>
                  </m:oMath>
                </a14:m>
                <a:r>
                  <a:rPr lang="en-US" sz="3200" dirty="0">
                    <a:solidFill>
                      <a:prstClr val="black"/>
                    </a:solidFill>
                  </a:rPr>
                  <a:t> </a:t>
                </a:r>
                <a:r>
                  <a:rPr lang="en-US" sz="3200" dirty="0" smtClean="0">
                    <a:solidFill>
                      <a:prstClr val="black"/>
                    </a:solidFill>
                  </a:rPr>
                  <a:t>= 𝜔 A   </a:t>
                </a:r>
                <a:r>
                  <a:rPr lang="en-US" sz="3200" dirty="0" err="1" smtClean="0">
                    <a:solidFill>
                      <a:prstClr val="black"/>
                    </a:solidFill>
                  </a:rPr>
                  <a:t>এবং</a:t>
                </a:r>
                <a:r>
                  <a:rPr lang="en-US" sz="3200" dirty="0" smtClean="0">
                    <a:solidFill>
                      <a:prstClr val="black"/>
                    </a:solidFill>
                  </a:rPr>
                  <a:t> a = 0   </a:t>
                </a:r>
                <a:r>
                  <a:rPr lang="en-US" sz="3200" dirty="0" err="1" smtClean="0">
                    <a:solidFill>
                      <a:prstClr val="black"/>
                    </a:solidFill>
                  </a:rPr>
                  <a:t>অর্থা</a:t>
                </a:r>
                <a:r>
                  <a:rPr lang="bn-IN" sz="3200" dirty="0" smtClean="0">
                    <a:solidFill>
                      <a:prstClr val="black"/>
                    </a:solidFill>
                  </a:rPr>
                  <a:t>ৎ সরণ শূন্য হলে বেগ সর্বোচ্চ ও ত্বরণ শূন্য হয়। </a:t>
                </a:r>
              </a:p>
              <a:p>
                <a:pPr lvl="0">
                  <a:spcBef>
                    <a:spcPct val="20000"/>
                  </a:spcBef>
                </a:pPr>
                <a:endParaRPr lang="bn-IN" sz="3200" dirty="0">
                  <a:solidFill>
                    <a:prstClr val="black"/>
                  </a:solidFill>
                </a:endParaRPr>
              </a:p>
              <a:p>
                <a:pPr lvl="0">
                  <a:spcBef>
                    <a:spcPct val="20000"/>
                  </a:spcBef>
                </a:pPr>
                <a:r>
                  <a:rPr lang="bn-IN" sz="3200" dirty="0" smtClean="0">
                    <a:solidFill>
                      <a:prstClr val="black"/>
                    </a:solidFill>
                  </a:rPr>
                  <a:t>আবার , </a:t>
                </a:r>
                <a:r>
                  <a:rPr lang="en-US" sz="3200" dirty="0" smtClean="0">
                    <a:solidFill>
                      <a:prstClr val="black"/>
                    </a:solidFill>
                  </a:rPr>
                  <a:t>X = A </a:t>
                </a:r>
                <a:r>
                  <a:rPr lang="en-US" sz="3200" dirty="0" err="1" smtClean="0">
                    <a:solidFill>
                      <a:prstClr val="black"/>
                    </a:solidFill>
                  </a:rPr>
                  <a:t>হলে</a:t>
                </a:r>
                <a:r>
                  <a:rPr lang="en-US" sz="3200" dirty="0" smtClean="0">
                    <a:solidFill>
                      <a:prstClr val="black"/>
                    </a:solidFill>
                  </a:rPr>
                  <a:t> , v = </a:t>
                </a:r>
                <a14:m>
                  <m:oMath xmlns:m="http://schemas.openxmlformats.org/officeDocument/2006/math">
                    <m:r>
                      <a:rPr lang="en-US" sz="3200" i="1">
                        <a:solidFill>
                          <a:prstClr val="black"/>
                        </a:solidFill>
                        <a:latin typeface="Cambria Math"/>
                        <a:ea typeface="Cambria Math"/>
                      </a:rPr>
                      <m:t>𝜔</m:t>
                    </m:r>
                    <m:rad>
                      <m:radPr>
                        <m:degHide m:val="on"/>
                        <m:ctrlPr>
                          <a:rPr lang="en-US" sz="3200" i="1">
                            <a:solidFill>
                              <a:prstClr val="black"/>
                            </a:solidFill>
                            <a:latin typeface="Cambria Math"/>
                            <a:ea typeface="Cambria Math"/>
                          </a:rPr>
                        </m:ctrlPr>
                      </m:radPr>
                      <m:deg/>
                      <m:e>
                        <m:sSup>
                          <m:sSupPr>
                            <m:ctrlPr>
                              <a:rPr lang="en-US" sz="3200" i="1">
                                <a:solidFill>
                                  <a:prstClr val="black"/>
                                </a:solidFill>
                                <a:latin typeface="Cambria Math"/>
                                <a:ea typeface="Cambria Math"/>
                              </a:rPr>
                            </m:ctrlPr>
                          </m:sSupPr>
                          <m:e>
                            <m:r>
                              <a:rPr lang="en-US" sz="3200" i="1">
                                <a:solidFill>
                                  <a:prstClr val="black"/>
                                </a:solidFill>
                                <a:latin typeface="Cambria Math"/>
                                <a:ea typeface="Cambria Math"/>
                              </a:rPr>
                              <m:t>𝐴</m:t>
                            </m:r>
                          </m:e>
                          <m:sup>
                            <m:r>
                              <a:rPr lang="en-US" sz="3200" i="1">
                                <a:solidFill>
                                  <a:prstClr val="black"/>
                                </a:solidFill>
                                <a:latin typeface="Cambria Math"/>
                                <a:ea typeface="Cambria Math"/>
                              </a:rPr>
                              <m:t>2</m:t>
                            </m:r>
                          </m:sup>
                        </m:sSup>
                        <m:r>
                          <a:rPr lang="en-US" sz="3200" i="1">
                            <a:solidFill>
                              <a:prstClr val="black"/>
                            </a:solidFill>
                            <a:latin typeface="Cambria Math"/>
                            <a:ea typeface="Cambria Math"/>
                          </a:rPr>
                          <m:t>−</m:t>
                        </m:r>
                        <m:sSup>
                          <m:sSupPr>
                            <m:ctrlPr>
                              <a:rPr lang="en-US" sz="3200" i="1">
                                <a:solidFill>
                                  <a:prstClr val="black"/>
                                </a:solidFill>
                                <a:latin typeface="Cambria Math"/>
                                <a:ea typeface="Cambria Math"/>
                              </a:rPr>
                            </m:ctrlPr>
                          </m:sSupPr>
                          <m:e>
                            <m:r>
                              <a:rPr lang="en-US" sz="3200" b="0" i="1" smtClean="0">
                                <a:solidFill>
                                  <a:prstClr val="black"/>
                                </a:solidFill>
                                <a:latin typeface="Cambria Math"/>
                                <a:ea typeface="Cambria Math"/>
                              </a:rPr>
                              <m:t>𝐴</m:t>
                            </m:r>
                          </m:e>
                          <m:sup>
                            <m:r>
                              <a:rPr lang="en-US" sz="3200" i="1">
                                <a:solidFill>
                                  <a:prstClr val="black"/>
                                </a:solidFill>
                                <a:latin typeface="Cambria Math"/>
                                <a:ea typeface="Cambria Math"/>
                              </a:rPr>
                              <m:t>2</m:t>
                            </m:r>
                          </m:sup>
                        </m:sSup>
                      </m:e>
                    </m:rad>
                  </m:oMath>
                </a14:m>
                <a:r>
                  <a:rPr lang="en-US" sz="3200" dirty="0">
                    <a:solidFill>
                      <a:prstClr val="black"/>
                    </a:solidFill>
                  </a:rPr>
                  <a:t> =</a:t>
                </a:r>
                <a:r>
                  <a:rPr lang="en-US" sz="3200" dirty="0" smtClean="0">
                    <a:solidFill>
                      <a:prstClr val="black"/>
                    </a:solidFill>
                  </a:rPr>
                  <a:t>𝜔 X 0 = 0</a:t>
                </a:r>
              </a:p>
              <a:p>
                <a:pPr lvl="0">
                  <a:spcBef>
                    <a:spcPct val="20000"/>
                  </a:spcBef>
                </a:pPr>
                <a:r>
                  <a:rPr lang="en-US" sz="3200" dirty="0" err="1" smtClean="0">
                    <a:solidFill>
                      <a:prstClr val="black"/>
                    </a:solidFill>
                  </a:rPr>
                  <a:t>এবং</a:t>
                </a:r>
                <a:r>
                  <a:rPr lang="en-US" sz="3200" dirty="0" smtClean="0">
                    <a:solidFill>
                      <a:prstClr val="black"/>
                    </a:solidFill>
                  </a:rPr>
                  <a:t>       a = </a:t>
                </a:r>
                <a:r>
                  <a:rPr lang="en-US" sz="3200" dirty="0">
                    <a:solidFill>
                      <a:prstClr val="black"/>
                    </a:solidFill>
                  </a:rPr>
                  <a:t>- </a:t>
                </a:r>
                <a14:m>
                  <m:oMath xmlns:m="http://schemas.openxmlformats.org/officeDocument/2006/math">
                    <m:sSup>
                      <m:sSupPr>
                        <m:ctrlPr>
                          <a:rPr lang="en-US" sz="3200" i="1">
                            <a:solidFill>
                              <a:prstClr val="black"/>
                            </a:solidFill>
                            <a:latin typeface="Cambria Math"/>
                          </a:rPr>
                        </m:ctrlPr>
                      </m:sSupPr>
                      <m:e>
                        <m:r>
                          <a:rPr lang="en-US" sz="3200" i="1">
                            <a:solidFill>
                              <a:prstClr val="black"/>
                            </a:solidFill>
                            <a:latin typeface="Cambria Math"/>
                            <a:ea typeface="Cambria Math"/>
                          </a:rPr>
                          <m:t>𝜔</m:t>
                        </m:r>
                      </m:e>
                      <m:sup>
                        <m:r>
                          <a:rPr lang="en-US" sz="3200" i="1">
                            <a:solidFill>
                              <a:prstClr val="black"/>
                            </a:solidFill>
                            <a:latin typeface="Cambria Math"/>
                          </a:rPr>
                          <m:t>2</m:t>
                        </m:r>
                      </m:sup>
                    </m:sSup>
                  </m:oMath>
                </a14:m>
                <a:r>
                  <a:rPr lang="en-US" sz="3200" dirty="0" smtClean="0">
                    <a:solidFill>
                      <a:prstClr val="black"/>
                    </a:solidFill>
                  </a:rPr>
                  <a:t>A , </a:t>
                </a:r>
                <a:r>
                  <a:rPr lang="bn-IN" sz="3200" dirty="0">
                    <a:solidFill>
                      <a:prstClr val="black"/>
                    </a:solidFill>
                  </a:rPr>
                  <a:t>অর্থাৎ </a:t>
                </a:r>
                <a:r>
                  <a:rPr lang="bn-IN" sz="3200" dirty="0" smtClean="0">
                    <a:solidFill>
                      <a:prstClr val="black"/>
                    </a:solidFill>
                  </a:rPr>
                  <a:t>সরণ</a:t>
                </a:r>
                <a:r>
                  <a:rPr lang="en-US" sz="3200" dirty="0" smtClean="0">
                    <a:solidFill>
                      <a:prstClr val="black"/>
                    </a:solidFill>
                  </a:rPr>
                  <a:t> </a:t>
                </a:r>
                <a:r>
                  <a:rPr lang="en-US" sz="3200" dirty="0" err="1" smtClean="0">
                    <a:solidFill>
                      <a:prstClr val="black"/>
                    </a:solidFill>
                  </a:rPr>
                  <a:t>সর্বাধিক</a:t>
                </a:r>
                <a:r>
                  <a:rPr lang="bn-IN" sz="3200" dirty="0" smtClean="0">
                    <a:solidFill>
                      <a:prstClr val="black"/>
                    </a:solidFill>
                  </a:rPr>
                  <a:t> </a:t>
                </a:r>
                <a:r>
                  <a:rPr lang="bn-IN" sz="3200" dirty="0">
                    <a:solidFill>
                      <a:prstClr val="black"/>
                    </a:solidFill>
                  </a:rPr>
                  <a:t>হলে বেগ </a:t>
                </a:r>
                <a:r>
                  <a:rPr lang="en-US" sz="3200" dirty="0" err="1" smtClean="0">
                    <a:solidFill>
                      <a:prstClr val="black"/>
                    </a:solidFill>
                  </a:rPr>
                  <a:t>শূন্য</a:t>
                </a:r>
                <a:r>
                  <a:rPr lang="bn-IN" sz="3200" dirty="0" smtClean="0">
                    <a:solidFill>
                      <a:prstClr val="black"/>
                    </a:solidFill>
                  </a:rPr>
                  <a:t> </a:t>
                </a:r>
                <a:r>
                  <a:rPr lang="bn-IN" sz="3200" dirty="0">
                    <a:solidFill>
                      <a:prstClr val="black"/>
                    </a:solidFill>
                  </a:rPr>
                  <a:t>ও ত্বরণ </a:t>
                </a:r>
                <a:r>
                  <a:rPr lang="en-US" sz="3200" dirty="0" err="1" smtClean="0">
                    <a:solidFill>
                      <a:prstClr val="black"/>
                    </a:solidFill>
                  </a:rPr>
                  <a:t>সর্বোচ্চ</a:t>
                </a:r>
                <a:r>
                  <a:rPr lang="bn-IN" sz="3200" dirty="0" smtClean="0">
                    <a:solidFill>
                      <a:prstClr val="black"/>
                    </a:solidFill>
                  </a:rPr>
                  <a:t> </a:t>
                </a:r>
                <a:r>
                  <a:rPr lang="bn-IN" sz="3200" dirty="0">
                    <a:solidFill>
                      <a:prstClr val="black"/>
                    </a:solidFill>
                  </a:rPr>
                  <a:t>হয়। </a:t>
                </a:r>
                <a:r>
                  <a:rPr lang="en-US" sz="3200" dirty="0" smtClean="0">
                    <a:solidFill>
                      <a:prstClr val="black"/>
                    </a:solidFill>
                  </a:rPr>
                  <a:t> </a:t>
                </a:r>
                <a:endParaRPr lang="bn-IN" sz="3200" dirty="0">
                  <a:solidFill>
                    <a:prstClr val="black"/>
                  </a:solidFill>
                </a:endParaRPr>
              </a:p>
              <a:p>
                <a:pPr lvl="0">
                  <a:spcBef>
                    <a:spcPct val="20000"/>
                  </a:spcBef>
                </a:pPr>
                <a:endParaRPr lang="bn-IN" sz="3200" dirty="0">
                  <a:solidFill>
                    <a:prstClr val="black"/>
                  </a:solidFill>
                </a:endParaRPr>
              </a:p>
              <a:p>
                <a:pPr lvl="0">
                  <a:spcBef>
                    <a:spcPct val="20000"/>
                  </a:spcBef>
                </a:pPr>
                <a:endParaRPr lang="en-US" sz="3200" dirty="0">
                  <a:solidFill>
                    <a:prstClr val="black"/>
                  </a:solidFill>
                </a:endParaRPr>
              </a:p>
              <a:p>
                <a:r>
                  <a:rPr lang="en-US" dirty="0" smtClean="0"/>
                  <a:t>    </a:t>
                </a:r>
                <a:endParaRPr lang="en-SG" dirty="0"/>
              </a:p>
            </p:txBody>
          </p:sp>
        </mc:Choice>
        <mc:Fallback xmlns="">
          <p:sp>
            <p:nvSpPr>
              <p:cNvPr id="2" name="TextBox 1"/>
              <p:cNvSpPr txBox="1">
                <a:spLocks noRot="1" noChangeAspect="1" noMove="1" noResize="1" noEditPoints="1" noAdjustHandles="1" noChangeArrowheads="1" noChangeShapeType="1" noTextEdit="1"/>
              </p:cNvSpPr>
              <p:nvPr/>
            </p:nvSpPr>
            <p:spPr>
              <a:xfrm>
                <a:off x="107504" y="116632"/>
                <a:ext cx="8856984" cy="6796541"/>
              </a:xfrm>
              <a:prstGeom prst="rect">
                <a:avLst/>
              </a:prstGeom>
              <a:blipFill rotWithShape="1">
                <a:blip r:embed="rId2"/>
                <a:stretch>
                  <a:fillRect l="-1789" t="-90" r="-688" b="-448"/>
                </a:stretch>
              </a:blipFill>
            </p:spPr>
            <p:txBody>
              <a:bodyPr/>
              <a:lstStyle/>
              <a:p>
                <a:r>
                  <a:rPr lang="en-SG">
                    <a:noFill/>
                  </a:rPr>
                  <a:t> </a:t>
                </a:r>
              </a:p>
            </p:txBody>
          </p:sp>
        </mc:Fallback>
      </mc:AlternateContent>
    </p:spTree>
    <p:extLst>
      <p:ext uri="{BB962C8B-B14F-4D97-AF65-F5344CB8AC3E}">
        <p14:creationId xmlns:p14="http://schemas.microsoft.com/office/powerpoint/2010/main" val="337730026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wipe(up)">
                                      <p:cBhvr>
                                        <p:cTn id="19" dur="500"/>
                                        <p:tgtEl>
                                          <p:spTgt spid="2">
                                            <p:txEl>
                                              <p:pRg st="2" end="2"/>
                                            </p:txEl>
                                          </p:spTgt>
                                        </p:tgtEl>
                                      </p:cBhvr>
                                    </p:animEffect>
                                  </p:childTnLst>
                                </p:cTn>
                              </p:par>
                              <p:par>
                                <p:cTn id="20" presetID="22" presetClass="entr" presetSubtype="1" fill="hold" nodeType="with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up)">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wipe(up)">
                                      <p:cBhvr>
                                        <p:cTn id="27" dur="500"/>
                                        <p:tgtEl>
                                          <p:spTgt spid="2">
                                            <p:txEl>
                                              <p:pRg st="5" end="5"/>
                                            </p:txEl>
                                          </p:spTgt>
                                        </p:tgtEl>
                                      </p:cBhvr>
                                    </p:animEffect>
                                  </p:childTnLst>
                                </p:cTn>
                              </p:par>
                              <p:par>
                                <p:cTn id="28" presetID="22" presetClass="entr" presetSubtype="1" fill="hold" nodeType="withEffect">
                                  <p:stCondLst>
                                    <p:cond delay="0"/>
                                  </p:stCondLst>
                                  <p:childTnLst>
                                    <p:set>
                                      <p:cBhvr>
                                        <p:cTn id="29" dur="1" fill="hold">
                                          <p:stCondLst>
                                            <p:cond delay="0"/>
                                          </p:stCondLst>
                                        </p:cTn>
                                        <p:tgtEl>
                                          <p:spTgt spid="2">
                                            <p:txEl>
                                              <p:pRg st="6" end="6"/>
                                            </p:txEl>
                                          </p:spTgt>
                                        </p:tgtEl>
                                        <p:attrNameLst>
                                          <p:attrName>style.visibility</p:attrName>
                                        </p:attrNameLst>
                                      </p:cBhvr>
                                      <p:to>
                                        <p:strVal val="visible"/>
                                      </p:to>
                                    </p:set>
                                    <p:animEffect transition="in" filter="wipe(up)">
                                      <p:cBhvr>
                                        <p:cTn id="30"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71800" y="0"/>
            <a:ext cx="4104456" cy="531399"/>
          </a:xfrm>
        </p:spPr>
        <p:txBody>
          <a:bodyPr>
            <a:normAutofit fontScale="90000"/>
          </a:bodyPr>
          <a:lstStyle/>
          <a:p>
            <a:r>
              <a:rPr lang="bn-IN" dirty="0" smtClean="0">
                <a:solidFill>
                  <a:srgbClr val="FF0000"/>
                </a:solidFill>
              </a:rPr>
              <a:t>গাণিতিক সমস্যাঃ</a:t>
            </a:r>
            <a:endParaRPr lang="en-SG" dirty="0">
              <a:solidFill>
                <a:srgbClr val="FF0000"/>
              </a:solidFill>
            </a:endParaRPr>
          </a:p>
        </p:txBody>
      </p:sp>
      <mc:AlternateContent xmlns:mc="http://schemas.openxmlformats.org/markup-compatibility/2006" xmlns:a14="http://schemas.microsoft.com/office/drawing/2010/main">
        <mc:Choice Requires="a14">
          <p:sp>
            <p:nvSpPr>
              <p:cNvPr id="3" name="Subtitle 2"/>
              <p:cNvSpPr>
                <a:spLocks noGrp="1"/>
              </p:cNvSpPr>
              <p:nvPr>
                <p:ph type="subTitle" idx="1"/>
              </p:nvPr>
            </p:nvSpPr>
            <p:spPr>
              <a:xfrm>
                <a:off x="41564" y="692696"/>
                <a:ext cx="9144000" cy="2016224"/>
              </a:xfrm>
            </p:spPr>
            <p:txBody>
              <a:bodyPr>
                <a:normAutofit fontScale="92500" lnSpcReduction="10000"/>
              </a:bodyPr>
              <a:lstStyle/>
              <a:p>
                <a:pPr algn="just"/>
                <a:r>
                  <a:rPr lang="en-US" dirty="0" smtClean="0">
                    <a:solidFill>
                      <a:schemeClr val="tx1"/>
                    </a:solidFill>
                  </a:rPr>
                  <a:t>সরল </a:t>
                </a:r>
                <a:r>
                  <a:rPr lang="en-US" dirty="0" err="1" smtClean="0">
                    <a:solidFill>
                      <a:schemeClr val="tx1"/>
                    </a:solidFill>
                  </a:rPr>
                  <a:t>ছন্দিত</a:t>
                </a:r>
                <a:r>
                  <a:rPr lang="en-US" dirty="0" smtClean="0">
                    <a:solidFill>
                      <a:schemeClr val="tx1"/>
                    </a:solidFill>
                  </a:rPr>
                  <a:t> </a:t>
                </a:r>
                <a:r>
                  <a:rPr lang="en-US" dirty="0" err="1" smtClean="0">
                    <a:solidFill>
                      <a:schemeClr val="tx1"/>
                    </a:solidFill>
                  </a:rPr>
                  <a:t>গতি</a:t>
                </a:r>
                <a:r>
                  <a:rPr lang="en-US" dirty="0" smtClean="0">
                    <a:solidFill>
                      <a:schemeClr val="tx1"/>
                    </a:solidFill>
                  </a:rPr>
                  <a:t> </a:t>
                </a:r>
                <a:r>
                  <a:rPr lang="en-US" dirty="0" err="1" smtClean="0">
                    <a:solidFill>
                      <a:schemeClr val="tx1"/>
                    </a:solidFill>
                  </a:rPr>
                  <a:t>সম্পন্ন</a:t>
                </a:r>
                <a:r>
                  <a:rPr lang="en-US" dirty="0" smtClean="0">
                    <a:solidFill>
                      <a:schemeClr val="tx1"/>
                    </a:solidFill>
                  </a:rPr>
                  <a:t> </a:t>
                </a:r>
                <a:r>
                  <a:rPr lang="en-US" dirty="0" err="1" smtClean="0">
                    <a:solidFill>
                      <a:schemeClr val="tx1"/>
                    </a:solidFill>
                  </a:rPr>
                  <a:t>একটি</a:t>
                </a:r>
                <a:r>
                  <a:rPr lang="en-US" dirty="0" smtClean="0">
                    <a:solidFill>
                      <a:schemeClr val="tx1"/>
                    </a:solidFill>
                  </a:rPr>
                  <a:t> </a:t>
                </a:r>
                <a:r>
                  <a:rPr lang="en-US" dirty="0" err="1" smtClean="0">
                    <a:solidFill>
                      <a:schemeClr val="tx1"/>
                    </a:solidFill>
                  </a:rPr>
                  <a:t>কণার</a:t>
                </a:r>
                <a:r>
                  <a:rPr lang="en-US" dirty="0" smtClean="0">
                    <a:solidFill>
                      <a:schemeClr val="tx1"/>
                    </a:solidFill>
                  </a:rPr>
                  <a:t> </a:t>
                </a:r>
                <a:r>
                  <a:rPr lang="en-US" dirty="0" err="1" smtClean="0">
                    <a:solidFill>
                      <a:schemeClr val="tx1"/>
                    </a:solidFill>
                  </a:rPr>
                  <a:t>গতির</a:t>
                </a:r>
                <a:r>
                  <a:rPr lang="en-US" dirty="0" smtClean="0">
                    <a:solidFill>
                      <a:schemeClr val="tx1"/>
                    </a:solidFill>
                  </a:rPr>
                  <a:t> </a:t>
                </a:r>
                <a:r>
                  <a:rPr lang="en-US" dirty="0" err="1" smtClean="0">
                    <a:solidFill>
                      <a:schemeClr val="tx1"/>
                    </a:solidFill>
                  </a:rPr>
                  <a:t>সমীকরণ</a:t>
                </a:r>
                <a:r>
                  <a:rPr lang="en-US" dirty="0" smtClean="0">
                    <a:solidFill>
                      <a:schemeClr val="tx1"/>
                    </a:solidFill>
                  </a:rPr>
                  <a:t> Y=</a:t>
                </a:r>
                <a14:m>
                  <m:oMath xmlns:m="http://schemas.openxmlformats.org/officeDocument/2006/math">
                    <m:r>
                      <a:rPr lang="en-US" b="0" i="1" smtClean="0">
                        <a:solidFill>
                          <a:schemeClr val="tx1"/>
                        </a:solidFill>
                        <a:latin typeface="Cambria Math"/>
                      </a:rPr>
                      <m:t>10</m:t>
                    </m:r>
                    <m:func>
                      <m:funcPr>
                        <m:ctrlPr>
                          <a:rPr lang="en-US" b="0" i="1" smtClean="0">
                            <a:solidFill>
                              <a:schemeClr val="tx1"/>
                            </a:solidFill>
                            <a:latin typeface="Cambria Math"/>
                          </a:rPr>
                        </m:ctrlPr>
                      </m:funcPr>
                      <m:fName>
                        <m:r>
                          <m:rPr>
                            <m:sty m:val="p"/>
                          </m:rPr>
                          <a:rPr lang="en-US" b="0" i="0" smtClean="0">
                            <a:solidFill>
                              <a:schemeClr val="tx1"/>
                            </a:solidFill>
                            <a:latin typeface="Cambria Math"/>
                          </a:rPr>
                          <m:t>sin</m:t>
                        </m:r>
                      </m:fName>
                      <m:e>
                        <m:d>
                          <m:dPr>
                            <m:ctrlPr>
                              <a:rPr lang="en-US" b="0" i="1" smtClean="0">
                                <a:solidFill>
                                  <a:schemeClr val="tx1"/>
                                </a:solidFill>
                                <a:latin typeface="Cambria Math"/>
                              </a:rPr>
                            </m:ctrlPr>
                          </m:dPr>
                          <m:e>
                            <m:r>
                              <a:rPr lang="en-US" b="0" i="1" smtClean="0">
                                <a:solidFill>
                                  <a:schemeClr val="tx1"/>
                                </a:solidFill>
                                <a:latin typeface="Cambria Math"/>
                                <a:ea typeface="Cambria Math"/>
                              </a:rPr>
                              <m:t>𝜔</m:t>
                            </m:r>
                            <m:r>
                              <a:rPr lang="en-US" b="0" i="1" smtClean="0">
                                <a:solidFill>
                                  <a:schemeClr val="tx1"/>
                                </a:solidFill>
                                <a:latin typeface="Cambria Math"/>
                                <a:ea typeface="Cambria Math"/>
                              </a:rPr>
                              <m:t>𝑡</m:t>
                            </m:r>
                            <m:r>
                              <a:rPr lang="en-US" b="0" i="1" smtClean="0">
                                <a:solidFill>
                                  <a:schemeClr val="tx1"/>
                                </a:solidFill>
                                <a:latin typeface="Cambria Math"/>
                                <a:ea typeface="Cambria Math"/>
                              </a:rPr>
                              <m:t>+</m:t>
                            </m:r>
                            <m:r>
                              <a:rPr lang="en-US" b="0" i="1" smtClean="0">
                                <a:solidFill>
                                  <a:schemeClr val="tx1"/>
                                </a:solidFill>
                                <a:latin typeface="Cambria Math"/>
                                <a:ea typeface="Cambria Math"/>
                              </a:rPr>
                              <m:t>𝛿</m:t>
                            </m:r>
                          </m:e>
                        </m:d>
                      </m:e>
                    </m:func>
                    <m:r>
                      <a:rPr lang="bn-IN" b="0" i="1" smtClean="0">
                        <a:solidFill>
                          <a:schemeClr val="tx1"/>
                        </a:solidFill>
                        <a:latin typeface="Cambria Math"/>
                        <a:ea typeface="Cambria Math"/>
                      </a:rPr>
                      <m:t>,</m:t>
                    </m:r>
                    <m:r>
                      <a:rPr lang="en-US" b="0" i="1" smtClean="0">
                        <a:solidFill>
                          <a:schemeClr val="tx1"/>
                        </a:solidFill>
                        <a:latin typeface="Cambria Math"/>
                        <a:ea typeface="Cambria Math"/>
                      </a:rPr>
                      <m:t>পর্যায়কাল</m:t>
                    </m:r>
                    <m:r>
                      <a:rPr lang="en-US" b="0" i="1" smtClean="0">
                        <a:solidFill>
                          <a:schemeClr val="tx1"/>
                        </a:solidFill>
                        <a:latin typeface="Cambria Math"/>
                        <a:ea typeface="Cambria Math"/>
                      </a:rPr>
                      <m:t> </m:t>
                    </m:r>
                    <m:r>
                      <a:rPr lang="en-US" b="0" i="1" smtClean="0">
                        <a:solidFill>
                          <a:schemeClr val="tx1"/>
                        </a:solidFill>
                        <a:latin typeface="Cambria Math"/>
                        <a:ea typeface="Cambria Math"/>
                      </a:rPr>
                      <m:t>30</m:t>
                    </m:r>
                    <m:r>
                      <a:rPr lang="en-US" b="0" i="1" smtClean="0">
                        <a:solidFill>
                          <a:schemeClr val="tx1"/>
                        </a:solidFill>
                        <a:latin typeface="Cambria Math"/>
                        <a:ea typeface="Cambria Math"/>
                      </a:rPr>
                      <m:t>𝑠</m:t>
                    </m:r>
                    <m:r>
                      <a:rPr lang="en-US" b="0" i="1" smtClean="0">
                        <a:solidFill>
                          <a:schemeClr val="tx1"/>
                        </a:solidFill>
                        <a:latin typeface="Cambria Math"/>
                        <a:ea typeface="Cambria Math"/>
                      </a:rPr>
                      <m:t>,</m:t>
                    </m:r>
                    <m:r>
                      <a:rPr lang="en-US" b="0" i="1" smtClean="0">
                        <a:solidFill>
                          <a:schemeClr val="tx1"/>
                        </a:solidFill>
                        <a:latin typeface="Cambria Math"/>
                        <a:ea typeface="Cambria Math"/>
                      </a:rPr>
                      <m:t>আদি</m:t>
                    </m:r>
                    <m:r>
                      <a:rPr lang="en-US" b="0" i="1" smtClean="0">
                        <a:solidFill>
                          <a:schemeClr val="tx1"/>
                        </a:solidFill>
                        <a:latin typeface="Cambria Math"/>
                        <a:ea typeface="Cambria Math"/>
                      </a:rPr>
                      <m:t> </m:t>
                    </m:r>
                    <m:r>
                      <a:rPr lang="en-US" b="0" i="1" smtClean="0">
                        <a:solidFill>
                          <a:schemeClr val="tx1"/>
                        </a:solidFill>
                        <a:latin typeface="Cambria Math"/>
                        <a:ea typeface="Cambria Math"/>
                      </a:rPr>
                      <m:t>সরণ</m:t>
                    </m:r>
                    <m:r>
                      <a:rPr lang="en-US" b="0" i="1" smtClean="0">
                        <a:solidFill>
                          <a:schemeClr val="tx1"/>
                        </a:solidFill>
                        <a:latin typeface="Cambria Math"/>
                        <a:ea typeface="Cambria Math"/>
                      </a:rPr>
                      <m:t> </m:t>
                    </m:r>
                    <m:r>
                      <a:rPr lang="en-US" b="0" i="1" smtClean="0">
                        <a:solidFill>
                          <a:schemeClr val="tx1"/>
                        </a:solidFill>
                        <a:latin typeface="Cambria Math"/>
                        <a:ea typeface="Cambria Math"/>
                      </a:rPr>
                      <m:t>0</m:t>
                    </m:r>
                    <m:r>
                      <a:rPr lang="en-US" b="0" i="1" smtClean="0">
                        <a:solidFill>
                          <a:schemeClr val="tx1"/>
                        </a:solidFill>
                        <a:latin typeface="Cambria Math"/>
                        <a:ea typeface="Cambria Math"/>
                      </a:rPr>
                      <m:t>.</m:t>
                    </m:r>
                    <m:r>
                      <a:rPr lang="en-US" b="0" i="1" smtClean="0">
                        <a:solidFill>
                          <a:schemeClr val="tx1"/>
                        </a:solidFill>
                        <a:latin typeface="Cambria Math"/>
                        <a:ea typeface="Cambria Math"/>
                      </a:rPr>
                      <m:t>05</m:t>
                    </m:r>
                    <m:r>
                      <a:rPr lang="en-US" b="0" i="1" smtClean="0">
                        <a:solidFill>
                          <a:schemeClr val="tx1"/>
                        </a:solidFill>
                        <a:latin typeface="Cambria Math"/>
                        <a:ea typeface="Cambria Math"/>
                      </a:rPr>
                      <m:t>𝑚</m:t>
                    </m:r>
                  </m:oMath>
                </a14:m>
                <a:r>
                  <a:rPr lang="en-SG" dirty="0" smtClean="0">
                    <a:solidFill>
                      <a:schemeClr val="tx1"/>
                    </a:solidFill>
                  </a:rPr>
                  <a:t>।</a:t>
                </a:r>
                <a:endParaRPr lang="en-US" dirty="0" smtClean="0">
                  <a:solidFill>
                    <a:schemeClr val="tx1"/>
                  </a:solidFill>
                </a:endParaRPr>
              </a:p>
              <a:p>
                <a:pPr algn="just"/>
                <a:r>
                  <a:rPr lang="en-US" dirty="0" smtClean="0">
                    <a:solidFill>
                      <a:schemeClr val="tx1"/>
                    </a:solidFill>
                  </a:rPr>
                  <a:t>ক)</a:t>
                </a:r>
                <a:r>
                  <a:rPr lang="en-US" dirty="0" err="1" smtClean="0">
                    <a:solidFill>
                      <a:schemeClr val="tx1"/>
                    </a:solidFill>
                  </a:rPr>
                  <a:t>কণাটির</a:t>
                </a:r>
                <a:r>
                  <a:rPr lang="en-US" dirty="0" smtClean="0">
                    <a:solidFill>
                      <a:schemeClr val="tx1"/>
                    </a:solidFill>
                  </a:rPr>
                  <a:t> </a:t>
                </a:r>
                <a:r>
                  <a:rPr lang="en-US" dirty="0" err="1" smtClean="0">
                    <a:solidFill>
                      <a:schemeClr val="tx1"/>
                    </a:solidFill>
                  </a:rPr>
                  <a:t>কৌণিক</a:t>
                </a:r>
                <a:r>
                  <a:rPr lang="en-US" dirty="0" smtClean="0">
                    <a:solidFill>
                      <a:schemeClr val="tx1"/>
                    </a:solidFill>
                  </a:rPr>
                  <a:t> </a:t>
                </a:r>
                <a:r>
                  <a:rPr lang="en-US" dirty="0" err="1" smtClean="0">
                    <a:solidFill>
                      <a:schemeClr val="tx1"/>
                    </a:solidFill>
                  </a:rPr>
                  <a:t>কম্পাংক</a:t>
                </a:r>
                <a:r>
                  <a:rPr lang="en-US" dirty="0" smtClean="0">
                    <a:solidFill>
                      <a:schemeClr val="tx1"/>
                    </a:solidFill>
                  </a:rPr>
                  <a:t> </a:t>
                </a:r>
                <a:r>
                  <a:rPr lang="en-US" dirty="0" err="1" smtClean="0">
                    <a:solidFill>
                      <a:schemeClr val="tx1"/>
                    </a:solidFill>
                  </a:rPr>
                  <a:t>বের</a:t>
                </a:r>
                <a:r>
                  <a:rPr lang="en-US" dirty="0" smtClean="0">
                    <a:solidFill>
                      <a:schemeClr val="tx1"/>
                    </a:solidFill>
                  </a:rPr>
                  <a:t> </a:t>
                </a:r>
                <a:r>
                  <a:rPr lang="en-US" dirty="0" err="1" smtClean="0">
                    <a:solidFill>
                      <a:schemeClr val="tx1"/>
                    </a:solidFill>
                  </a:rPr>
                  <a:t>কর</a:t>
                </a:r>
                <a:r>
                  <a:rPr lang="en-US" dirty="0" smtClean="0">
                    <a:solidFill>
                      <a:schemeClr val="tx1"/>
                    </a:solidFill>
                  </a:rPr>
                  <a:t> । </a:t>
                </a:r>
              </a:p>
              <a:p>
                <a:pPr algn="just"/>
                <a:r>
                  <a:rPr lang="en-US" dirty="0" smtClean="0">
                    <a:solidFill>
                      <a:schemeClr val="tx1"/>
                    </a:solidFill>
                  </a:rPr>
                  <a:t>খ)</a:t>
                </a:r>
                <a:r>
                  <a:rPr lang="en-US" dirty="0" err="1" smtClean="0">
                    <a:solidFill>
                      <a:schemeClr val="tx1"/>
                    </a:solidFill>
                  </a:rPr>
                  <a:t>আদি</a:t>
                </a:r>
                <a:r>
                  <a:rPr lang="en-US" dirty="0" smtClean="0">
                    <a:solidFill>
                      <a:schemeClr val="tx1"/>
                    </a:solidFill>
                  </a:rPr>
                  <a:t> </a:t>
                </a:r>
                <a:r>
                  <a:rPr lang="en-US" dirty="0" err="1" smtClean="0">
                    <a:solidFill>
                      <a:schemeClr val="tx1"/>
                    </a:solidFill>
                  </a:rPr>
                  <a:t>দশা</a:t>
                </a:r>
                <a:r>
                  <a:rPr lang="en-US" dirty="0" smtClean="0">
                    <a:solidFill>
                      <a:schemeClr val="tx1"/>
                    </a:solidFill>
                  </a:rPr>
                  <a:t> </a:t>
                </a:r>
                <a:r>
                  <a:rPr lang="en-US" dirty="0" err="1" smtClean="0">
                    <a:solidFill>
                      <a:schemeClr val="tx1"/>
                    </a:solidFill>
                  </a:rPr>
                  <a:t>নির্ণয়</a:t>
                </a:r>
                <a:r>
                  <a:rPr lang="en-US" dirty="0" smtClean="0">
                    <a:solidFill>
                      <a:schemeClr val="tx1"/>
                    </a:solidFill>
                  </a:rPr>
                  <a:t> </a:t>
                </a:r>
                <a:r>
                  <a:rPr lang="en-US" dirty="0" err="1" smtClean="0">
                    <a:solidFill>
                      <a:schemeClr val="tx1"/>
                    </a:solidFill>
                  </a:rPr>
                  <a:t>কর</a:t>
                </a:r>
                <a:r>
                  <a:rPr lang="en-SG" dirty="0" smtClean="0">
                    <a:solidFill>
                      <a:schemeClr val="tx1"/>
                    </a:solidFill>
                  </a:rPr>
                  <a:t> । </a:t>
                </a:r>
              </a:p>
              <a:p>
                <a:pPr algn="just"/>
                <a:endParaRPr lang="en-SG" dirty="0"/>
              </a:p>
            </p:txBody>
          </p:sp>
        </mc:Choice>
        <mc:Fallback xmlns="">
          <p:sp>
            <p:nvSpPr>
              <p:cNvPr id="3" name="Subtitle 2"/>
              <p:cNvSpPr>
                <a:spLocks noGrp="1" noRot="1" noChangeAspect="1" noMove="1" noResize="1" noEditPoints="1" noAdjustHandles="1" noChangeArrowheads="1" noChangeShapeType="1" noTextEdit="1"/>
              </p:cNvSpPr>
              <p:nvPr>
                <p:ph type="subTitle" idx="1"/>
              </p:nvPr>
            </p:nvSpPr>
            <p:spPr>
              <a:xfrm>
                <a:off x="41564" y="692696"/>
                <a:ext cx="9144000" cy="2016224"/>
              </a:xfrm>
              <a:blipFill rotWithShape="1">
                <a:blip r:embed="rId2"/>
                <a:stretch>
                  <a:fillRect l="-1600" t="-6667" r="-2467" b="-34242"/>
                </a:stretch>
              </a:blipFill>
            </p:spPr>
            <p:txBody>
              <a:bodyPr/>
              <a:lstStyle/>
              <a:p>
                <a:r>
                  <a:rPr lang="en-SG">
                    <a:noFill/>
                  </a:rPr>
                  <a:t> </a:t>
                </a:r>
              </a:p>
            </p:txBody>
          </p:sp>
        </mc:Fallback>
      </mc:AlternateContent>
      <mc:AlternateContent xmlns:mc="http://schemas.openxmlformats.org/markup-compatibility/2006">
        <mc:Choice xmlns:a14="http://schemas.microsoft.com/office/drawing/2010/main" Requires="a14">
          <p:sp>
            <p:nvSpPr>
              <p:cNvPr id="4" name="TextBox 3"/>
              <p:cNvSpPr txBox="1"/>
              <p:nvPr/>
            </p:nvSpPr>
            <p:spPr>
              <a:xfrm>
                <a:off x="611560" y="2708920"/>
                <a:ext cx="7749752" cy="4003597"/>
              </a:xfrm>
              <a:prstGeom prst="rect">
                <a:avLst/>
              </a:prstGeom>
              <a:noFill/>
            </p:spPr>
            <p:txBody>
              <a:bodyPr wrap="square" rtlCol="0">
                <a:spAutoFit/>
              </a:bodyPr>
              <a:lstStyle/>
              <a:p>
                <a:r>
                  <a:rPr lang="en-US" sz="2400" dirty="0" smtClean="0">
                    <a:solidFill>
                      <a:prstClr val="black"/>
                    </a:solidFill>
                  </a:rPr>
                  <a:t>সমাধানঃ</a:t>
                </a:r>
              </a:p>
              <a:p>
                <a:r>
                  <a:rPr lang="en-US" sz="2400" dirty="0" smtClean="0">
                    <a:solidFill>
                      <a:prstClr val="black"/>
                    </a:solidFill>
                  </a:rPr>
                  <a:t>               ক)   </a:t>
                </a:r>
                <a:r>
                  <a:rPr lang="en-US" sz="2400" dirty="0" err="1" smtClean="0">
                    <a:solidFill>
                      <a:prstClr val="black"/>
                    </a:solidFill>
                  </a:rPr>
                  <a:t>এখানে</a:t>
                </a:r>
                <a:r>
                  <a:rPr lang="en-US" sz="2400" dirty="0" smtClean="0">
                    <a:solidFill>
                      <a:prstClr val="black"/>
                    </a:solidFill>
                  </a:rPr>
                  <a:t> ,  </a:t>
                </a:r>
                <a:r>
                  <a:rPr lang="en-US" sz="2400" dirty="0" err="1" smtClean="0">
                    <a:solidFill>
                      <a:prstClr val="black"/>
                    </a:solidFill>
                  </a:rPr>
                  <a:t>সময়</a:t>
                </a:r>
                <a:r>
                  <a:rPr lang="en-US" sz="2400" dirty="0" smtClean="0">
                    <a:solidFill>
                      <a:prstClr val="black"/>
                    </a:solidFill>
                  </a:rPr>
                  <a:t> , T = 30s</a:t>
                </a:r>
              </a:p>
              <a:p>
                <a:r>
                  <a:rPr lang="en-US" sz="2400" dirty="0">
                    <a:solidFill>
                      <a:prstClr val="black"/>
                    </a:solidFill>
                  </a:rPr>
                  <a:t> </a:t>
                </a:r>
                <a:r>
                  <a:rPr lang="en-US" sz="2400" dirty="0" smtClean="0">
                    <a:solidFill>
                      <a:prstClr val="black"/>
                    </a:solidFill>
                  </a:rPr>
                  <a:t>                       </a:t>
                </a:r>
                <a:r>
                  <a:rPr lang="en-US" sz="2400" dirty="0" err="1" smtClean="0">
                    <a:solidFill>
                      <a:prstClr val="black"/>
                    </a:solidFill>
                  </a:rPr>
                  <a:t>কৌণিক</a:t>
                </a:r>
                <a:r>
                  <a:rPr lang="en-US" sz="2400" dirty="0" smtClean="0">
                    <a:solidFill>
                      <a:prstClr val="black"/>
                    </a:solidFill>
                  </a:rPr>
                  <a:t> </a:t>
                </a:r>
                <a:r>
                  <a:rPr lang="en-US" sz="2400" dirty="0" err="1" smtClean="0">
                    <a:solidFill>
                      <a:prstClr val="black"/>
                    </a:solidFill>
                  </a:rPr>
                  <a:t>কম্পাংক</a:t>
                </a:r>
                <a:r>
                  <a:rPr lang="en-US" sz="2400" dirty="0" smtClean="0">
                    <a:solidFill>
                      <a:prstClr val="black"/>
                    </a:solidFill>
                  </a:rPr>
                  <a:t>  </a:t>
                </a:r>
                <a:r>
                  <a:rPr lang="bn-IN" sz="2400" dirty="0" smtClean="0">
                    <a:solidFill>
                      <a:prstClr val="black"/>
                    </a:solidFill>
                  </a:rPr>
                  <a:t>,</a:t>
                </a:r>
                <a:r>
                  <a:rPr lang="en-US" sz="2400" dirty="0" smtClean="0">
                    <a:solidFill>
                      <a:prstClr val="black"/>
                    </a:solidFill>
                  </a:rPr>
                  <a:t> 𝜔</a:t>
                </a:r>
                <a:r>
                  <a:rPr lang="bn-IN" sz="2400" dirty="0" smtClean="0">
                    <a:solidFill>
                      <a:prstClr val="black"/>
                    </a:solidFill>
                  </a:rPr>
                  <a:t> = ? </a:t>
                </a:r>
              </a:p>
              <a:p>
                <a:endParaRPr lang="bn-IN" sz="2400" dirty="0">
                  <a:solidFill>
                    <a:prstClr val="black"/>
                  </a:solidFill>
                </a:endParaRPr>
              </a:p>
              <a:p>
                <a:r>
                  <a:rPr lang="bn-IN" sz="2400" dirty="0" smtClean="0">
                    <a:solidFill>
                      <a:prstClr val="black"/>
                    </a:solidFill>
                  </a:rPr>
                  <a:t>আমরা জানি,  </a:t>
                </a:r>
                <a14:m>
                  <m:oMath xmlns:m="http://schemas.openxmlformats.org/officeDocument/2006/math">
                    <m:r>
                      <a:rPr lang="en-US" sz="2400" i="1" smtClean="0">
                        <a:solidFill>
                          <a:prstClr val="black"/>
                        </a:solidFill>
                        <a:latin typeface="Cambria Math"/>
                      </a:rPr>
                      <m:t>𝑇</m:t>
                    </m:r>
                    <m:r>
                      <a:rPr lang="en-US" sz="2400" i="1" smtClean="0">
                        <a:solidFill>
                          <a:prstClr val="black"/>
                        </a:solidFill>
                        <a:latin typeface="Cambria Math"/>
                      </a:rPr>
                      <m:t>=</m:t>
                    </m:r>
                    <m:f>
                      <m:fPr>
                        <m:ctrlPr>
                          <a:rPr lang="en-US" sz="2400" i="1" smtClean="0">
                            <a:solidFill>
                              <a:prstClr val="black"/>
                            </a:solidFill>
                            <a:latin typeface="Cambria Math"/>
                          </a:rPr>
                        </m:ctrlPr>
                      </m:fPr>
                      <m:num>
                        <m:r>
                          <a:rPr lang="en-US" sz="2400" i="1" smtClean="0">
                            <a:solidFill>
                              <a:prstClr val="black"/>
                            </a:solidFill>
                            <a:latin typeface="Cambria Math"/>
                          </a:rPr>
                          <m:t>2</m:t>
                        </m:r>
                        <m:r>
                          <a:rPr lang="en-US" sz="2400" i="1" smtClean="0">
                            <a:solidFill>
                              <a:prstClr val="black"/>
                            </a:solidFill>
                            <a:latin typeface="Cambria Math"/>
                            <a:ea typeface="Cambria Math"/>
                          </a:rPr>
                          <m:t>𝜋</m:t>
                        </m:r>
                      </m:num>
                      <m:den>
                        <m:r>
                          <a:rPr lang="en-US" sz="2400" i="1" smtClean="0">
                            <a:solidFill>
                              <a:prstClr val="black"/>
                            </a:solidFill>
                            <a:latin typeface="Cambria Math"/>
                            <a:ea typeface="Cambria Math"/>
                          </a:rPr>
                          <m:t>𝜔</m:t>
                        </m:r>
                      </m:den>
                    </m:f>
                  </m:oMath>
                </a14:m>
                <a:r>
                  <a:rPr lang="en-US" sz="2400" dirty="0" smtClean="0">
                    <a:solidFill>
                      <a:prstClr val="black"/>
                    </a:solidFill>
                  </a:rPr>
                  <a:t>           </a:t>
                </a:r>
              </a:p>
              <a:p>
                <a:endParaRPr lang="en-US" sz="2400" dirty="0">
                  <a:solidFill>
                    <a:prstClr val="black"/>
                  </a:solidFill>
                </a:endParaRPr>
              </a:p>
              <a:p>
                <a:pPr algn="ctr"/>
                <a:r>
                  <a:rPr lang="en-US" sz="2400" dirty="0" smtClean="0">
                    <a:solidFill>
                      <a:prstClr val="black"/>
                    </a:solidFill>
                  </a:rPr>
                  <a:t>                     or  𝜔  = </a:t>
                </a:r>
                <a14:m>
                  <m:oMath xmlns:m="http://schemas.openxmlformats.org/officeDocument/2006/math">
                    <m:f>
                      <m:fPr>
                        <m:ctrlPr>
                          <a:rPr lang="en-US" sz="2400" i="1">
                            <a:solidFill>
                              <a:prstClr val="black"/>
                            </a:solidFill>
                            <a:latin typeface="Cambria Math"/>
                          </a:rPr>
                        </m:ctrlPr>
                      </m:fPr>
                      <m:num>
                        <m:r>
                          <a:rPr lang="en-US" sz="2400" i="1">
                            <a:solidFill>
                              <a:prstClr val="black"/>
                            </a:solidFill>
                            <a:latin typeface="Cambria Math"/>
                          </a:rPr>
                          <m:t>2</m:t>
                        </m:r>
                        <m:r>
                          <a:rPr lang="en-US" sz="2400" i="1">
                            <a:solidFill>
                              <a:prstClr val="black"/>
                            </a:solidFill>
                            <a:latin typeface="Cambria Math"/>
                            <a:ea typeface="Cambria Math"/>
                          </a:rPr>
                          <m:t>𝜋</m:t>
                        </m:r>
                      </m:num>
                      <m:den>
                        <m:r>
                          <a:rPr lang="en-US" sz="2400" i="1" smtClean="0">
                            <a:solidFill>
                              <a:prstClr val="black"/>
                            </a:solidFill>
                            <a:latin typeface="Cambria Math"/>
                            <a:ea typeface="Cambria Math"/>
                          </a:rPr>
                          <m:t>𝑇</m:t>
                        </m:r>
                      </m:den>
                    </m:f>
                  </m:oMath>
                </a14:m>
                <a:r>
                  <a:rPr lang="en-US" sz="2400" dirty="0">
                    <a:solidFill>
                      <a:prstClr val="black"/>
                    </a:solidFill>
                  </a:rPr>
                  <a:t> </a:t>
                </a:r>
                <a:r>
                  <a:rPr lang="en-US" sz="2400" dirty="0" smtClean="0">
                    <a:solidFill>
                      <a:prstClr val="black"/>
                    </a:solidFill>
                  </a:rPr>
                  <a:t> = </a:t>
                </a:r>
                <a14:m>
                  <m:oMath xmlns:m="http://schemas.openxmlformats.org/officeDocument/2006/math">
                    <m:f>
                      <m:fPr>
                        <m:ctrlPr>
                          <a:rPr lang="en-US" sz="2400" i="1" smtClean="0">
                            <a:solidFill>
                              <a:prstClr val="black"/>
                            </a:solidFill>
                            <a:latin typeface="Cambria Math"/>
                          </a:rPr>
                        </m:ctrlPr>
                      </m:fPr>
                      <m:num>
                        <m:r>
                          <a:rPr lang="en-US" sz="2400" i="1" smtClean="0">
                            <a:solidFill>
                              <a:prstClr val="black"/>
                            </a:solidFill>
                            <a:latin typeface="Cambria Math"/>
                          </a:rPr>
                          <m:t>2</m:t>
                        </m:r>
                        <m:r>
                          <a:rPr lang="en-US" sz="2400" i="1" smtClean="0">
                            <a:solidFill>
                              <a:prstClr val="black"/>
                            </a:solidFill>
                            <a:latin typeface="Cambria Math"/>
                          </a:rPr>
                          <m:t> </m:t>
                        </m:r>
                        <m:r>
                          <a:rPr lang="en-US" sz="2400" i="1" smtClean="0">
                            <a:solidFill>
                              <a:prstClr val="black"/>
                            </a:solidFill>
                            <a:latin typeface="Cambria Math"/>
                            <a:ea typeface="Cambria Math"/>
                          </a:rPr>
                          <m:t>×</m:t>
                        </m:r>
                        <m:r>
                          <a:rPr lang="en-US" sz="2400" i="1" smtClean="0">
                            <a:solidFill>
                              <a:prstClr val="black"/>
                            </a:solidFill>
                            <a:latin typeface="Cambria Math"/>
                            <a:ea typeface="Cambria Math"/>
                          </a:rPr>
                          <m:t>3</m:t>
                        </m:r>
                        <m:r>
                          <a:rPr lang="en-US" sz="2400" i="1" smtClean="0">
                            <a:solidFill>
                              <a:prstClr val="black"/>
                            </a:solidFill>
                            <a:latin typeface="Cambria Math"/>
                            <a:ea typeface="Cambria Math"/>
                          </a:rPr>
                          <m:t>.</m:t>
                        </m:r>
                        <m:r>
                          <a:rPr lang="en-US" sz="2400" i="1" smtClean="0">
                            <a:solidFill>
                              <a:prstClr val="black"/>
                            </a:solidFill>
                            <a:latin typeface="Cambria Math"/>
                            <a:ea typeface="Cambria Math"/>
                          </a:rPr>
                          <m:t>1416</m:t>
                        </m:r>
                      </m:num>
                      <m:den>
                        <m:r>
                          <a:rPr lang="en-US" sz="2400" i="1" smtClean="0">
                            <a:solidFill>
                              <a:prstClr val="black"/>
                            </a:solidFill>
                            <a:latin typeface="Cambria Math"/>
                          </a:rPr>
                          <m:t>30</m:t>
                        </m:r>
                      </m:den>
                    </m:f>
                  </m:oMath>
                </a14:m>
                <a:endParaRPr lang="en-US" sz="2400" dirty="0" smtClean="0">
                  <a:solidFill>
                    <a:prstClr val="black"/>
                  </a:solidFill>
                </a:endParaRPr>
              </a:p>
              <a:p>
                <a:pPr algn="ctr"/>
                <a:r>
                  <a:rPr lang="bn-IN" sz="2400" dirty="0" smtClean="0">
                    <a:solidFill>
                      <a:prstClr val="black"/>
                    </a:solidFill>
                  </a:rPr>
                  <a:t>          </a:t>
                </a:r>
                <a:r>
                  <a:rPr lang="en-US" sz="2400" dirty="0" smtClean="0">
                    <a:solidFill>
                      <a:prstClr val="black"/>
                    </a:solidFill>
                  </a:rPr>
                  <a:t>or </a:t>
                </a:r>
                <a:r>
                  <a:rPr lang="en-US" sz="2400" dirty="0" smtClean="0">
                    <a:solidFill>
                      <a:prstClr val="black"/>
                    </a:solidFill>
                  </a:rPr>
                  <a:t>𝜔 = 0.21 rad/s</a:t>
                </a:r>
              </a:p>
              <a:p>
                <a:pPr algn="ctr"/>
                <a:r>
                  <a:rPr lang="en-US" sz="2400" dirty="0" err="1" smtClean="0">
                    <a:solidFill>
                      <a:prstClr val="black"/>
                    </a:solidFill>
                  </a:rPr>
                  <a:t>অতএব</a:t>
                </a:r>
                <a:r>
                  <a:rPr lang="en-US" sz="2400" dirty="0" smtClean="0">
                    <a:solidFill>
                      <a:prstClr val="black"/>
                    </a:solidFill>
                  </a:rPr>
                  <a:t> ,</a:t>
                </a:r>
                <a:r>
                  <a:rPr lang="en-US" sz="2400" dirty="0" err="1" smtClean="0">
                    <a:solidFill>
                      <a:prstClr val="black"/>
                    </a:solidFill>
                  </a:rPr>
                  <a:t>কৌণিক</a:t>
                </a:r>
                <a:r>
                  <a:rPr lang="en-US" sz="2400" dirty="0" smtClean="0">
                    <a:solidFill>
                      <a:prstClr val="black"/>
                    </a:solidFill>
                  </a:rPr>
                  <a:t> </a:t>
                </a:r>
                <a:r>
                  <a:rPr lang="en-US" sz="2400" dirty="0" err="1" smtClean="0">
                    <a:solidFill>
                      <a:prstClr val="black"/>
                    </a:solidFill>
                  </a:rPr>
                  <a:t>কম্পাংক</a:t>
                </a:r>
                <a:r>
                  <a:rPr lang="en-US" sz="2400" dirty="0" smtClean="0">
                    <a:solidFill>
                      <a:prstClr val="black"/>
                    </a:solidFill>
                  </a:rPr>
                  <a:t>  0.21 rad/s</a:t>
                </a:r>
              </a:p>
              <a:p>
                <a:endParaRPr lang="en-SG" dirty="0">
                  <a:solidFill>
                    <a:prstClr val="black"/>
                  </a:solidFill>
                </a:endParaRPr>
              </a:p>
            </p:txBody>
          </p:sp>
        </mc:Choice>
        <mc:Fallback>
          <p:sp>
            <p:nvSpPr>
              <p:cNvPr id="4" name="TextBox 3"/>
              <p:cNvSpPr txBox="1">
                <a:spLocks noRot="1" noChangeAspect="1" noMove="1" noResize="1" noEditPoints="1" noAdjustHandles="1" noChangeArrowheads="1" noChangeShapeType="1" noTextEdit="1"/>
              </p:cNvSpPr>
              <p:nvPr/>
            </p:nvSpPr>
            <p:spPr>
              <a:xfrm>
                <a:off x="611560" y="2708920"/>
                <a:ext cx="7749752" cy="4003597"/>
              </a:xfrm>
              <a:prstGeom prst="rect">
                <a:avLst/>
              </a:prstGeom>
              <a:blipFill rotWithShape="1">
                <a:blip r:embed="rId3"/>
                <a:stretch>
                  <a:fillRect l="-1179" t="-1370" b="-1522"/>
                </a:stretch>
              </a:blipFill>
            </p:spPr>
            <p:txBody>
              <a:bodyPr/>
              <a:lstStyle/>
              <a:p>
                <a:r>
                  <a:rPr lang="en-SG">
                    <a:noFill/>
                  </a:rPr>
                  <a:t> </a:t>
                </a:r>
              </a:p>
            </p:txBody>
          </p:sp>
        </mc:Fallback>
      </mc:AlternateContent>
    </p:spTree>
    <p:extLst>
      <p:ext uri="{BB962C8B-B14F-4D97-AF65-F5344CB8AC3E}">
        <p14:creationId xmlns:p14="http://schemas.microsoft.com/office/powerpoint/2010/main" val="6530954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wipe(up)">
                                      <p:cBhvr>
                                        <p:cTn id="25" dur="500"/>
                                        <p:tgtEl>
                                          <p:spTgt spid="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wipe(up)">
                                      <p:cBhvr>
                                        <p:cTn id="30" dur="500"/>
                                        <p:tgtEl>
                                          <p:spTgt spid="3">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wipe(up)">
                                      <p:cBhvr>
                                        <p:cTn id="35" dur="500"/>
                                        <p:tgtEl>
                                          <p:spTgt spid="3">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9" fill="hold" nodeType="clickEffect">
                                  <p:stCondLst>
                                    <p:cond delay="0"/>
                                  </p:stCondLst>
                                  <p:childTnLst>
                                    <p:set>
                                      <p:cBhvr>
                                        <p:cTn id="39" dur="1" fill="hold">
                                          <p:stCondLst>
                                            <p:cond delay="0"/>
                                          </p:stCondLst>
                                        </p:cTn>
                                        <p:tgtEl>
                                          <p:spTgt spid="4">
                                            <p:txEl>
                                              <p:pRg st="0" end="0"/>
                                            </p:txEl>
                                          </p:spTgt>
                                        </p:tgtEl>
                                        <p:attrNameLst>
                                          <p:attrName>style.visibility</p:attrName>
                                        </p:attrNameLst>
                                      </p:cBhvr>
                                      <p:to>
                                        <p:strVal val="visible"/>
                                      </p:to>
                                    </p:set>
                                    <p:anim calcmode="lin" valueType="num">
                                      <p:cBhvr additive="base">
                                        <p:cTn id="40"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41" dur="500" fill="hold"/>
                                        <p:tgtEl>
                                          <p:spTgt spid="4">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8" fill="hold" nodeType="clickEffect">
                                  <p:stCondLst>
                                    <p:cond delay="0"/>
                                  </p:stCondLst>
                                  <p:childTnLst>
                                    <p:set>
                                      <p:cBhvr>
                                        <p:cTn id="45" dur="1" fill="hold">
                                          <p:stCondLst>
                                            <p:cond delay="0"/>
                                          </p:stCondLst>
                                        </p:cTn>
                                        <p:tgtEl>
                                          <p:spTgt spid="4">
                                            <p:txEl>
                                              <p:pRg st="1" end="1"/>
                                            </p:txEl>
                                          </p:spTgt>
                                        </p:tgtEl>
                                        <p:attrNameLst>
                                          <p:attrName>style.visibility</p:attrName>
                                        </p:attrNameLst>
                                      </p:cBhvr>
                                      <p:to>
                                        <p:strVal val="visible"/>
                                      </p:to>
                                    </p:set>
                                    <p:anim calcmode="lin" valueType="num">
                                      <p:cBhvr additive="base">
                                        <p:cTn id="46"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47"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8" fill="hold" nodeType="clickEffect">
                                  <p:stCondLst>
                                    <p:cond delay="0"/>
                                  </p:stCondLst>
                                  <p:childTnLst>
                                    <p:set>
                                      <p:cBhvr>
                                        <p:cTn id="51" dur="1" fill="hold">
                                          <p:stCondLst>
                                            <p:cond delay="0"/>
                                          </p:stCondLst>
                                        </p:cTn>
                                        <p:tgtEl>
                                          <p:spTgt spid="4">
                                            <p:txEl>
                                              <p:pRg st="2" end="2"/>
                                            </p:txEl>
                                          </p:spTgt>
                                        </p:tgtEl>
                                        <p:attrNameLst>
                                          <p:attrName>style.visibility</p:attrName>
                                        </p:attrNameLst>
                                      </p:cBhvr>
                                      <p:to>
                                        <p:strVal val="visible"/>
                                      </p:to>
                                    </p:set>
                                    <p:anim calcmode="lin" valueType="num">
                                      <p:cBhvr additive="base">
                                        <p:cTn id="52"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53"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8" fill="hold" nodeType="clickEffect">
                                  <p:stCondLst>
                                    <p:cond delay="0"/>
                                  </p:stCondLst>
                                  <p:childTnLst>
                                    <p:set>
                                      <p:cBhvr>
                                        <p:cTn id="57" dur="1" fill="hold">
                                          <p:stCondLst>
                                            <p:cond delay="0"/>
                                          </p:stCondLst>
                                        </p:cTn>
                                        <p:tgtEl>
                                          <p:spTgt spid="4">
                                            <p:txEl>
                                              <p:pRg st="4" end="4"/>
                                            </p:txEl>
                                          </p:spTgt>
                                        </p:tgtEl>
                                        <p:attrNameLst>
                                          <p:attrName>style.visibility</p:attrName>
                                        </p:attrNameLst>
                                      </p:cBhvr>
                                      <p:to>
                                        <p:strVal val="visible"/>
                                      </p:to>
                                    </p:set>
                                    <p:anim calcmode="lin" valueType="num">
                                      <p:cBhvr additive="base">
                                        <p:cTn id="58"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59"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8" fill="hold" nodeType="clickEffect">
                                  <p:stCondLst>
                                    <p:cond delay="0"/>
                                  </p:stCondLst>
                                  <p:childTnLst>
                                    <p:set>
                                      <p:cBhvr>
                                        <p:cTn id="63" dur="1" fill="hold">
                                          <p:stCondLst>
                                            <p:cond delay="0"/>
                                          </p:stCondLst>
                                        </p:cTn>
                                        <p:tgtEl>
                                          <p:spTgt spid="4">
                                            <p:txEl>
                                              <p:pRg st="6" end="6"/>
                                            </p:txEl>
                                          </p:spTgt>
                                        </p:tgtEl>
                                        <p:attrNameLst>
                                          <p:attrName>style.visibility</p:attrName>
                                        </p:attrNameLst>
                                      </p:cBhvr>
                                      <p:to>
                                        <p:strVal val="visible"/>
                                      </p:to>
                                    </p:set>
                                    <p:anim calcmode="lin" valueType="num">
                                      <p:cBhvr additive="base">
                                        <p:cTn id="64" dur="500" fill="hold"/>
                                        <p:tgtEl>
                                          <p:spTgt spid="4">
                                            <p:txEl>
                                              <p:pRg st="6" end="6"/>
                                            </p:txEl>
                                          </p:spTgt>
                                        </p:tgtEl>
                                        <p:attrNameLst>
                                          <p:attrName>ppt_x</p:attrName>
                                        </p:attrNameLst>
                                      </p:cBhvr>
                                      <p:tavLst>
                                        <p:tav tm="0">
                                          <p:val>
                                            <p:strVal val="0-#ppt_w/2"/>
                                          </p:val>
                                        </p:tav>
                                        <p:tav tm="100000">
                                          <p:val>
                                            <p:strVal val="#ppt_x"/>
                                          </p:val>
                                        </p:tav>
                                      </p:tavLst>
                                    </p:anim>
                                    <p:anim calcmode="lin" valueType="num">
                                      <p:cBhvr additive="base">
                                        <p:cTn id="65" dur="500" fill="hold"/>
                                        <p:tgtEl>
                                          <p:spTgt spid="4">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3" fill="hold" nodeType="clickEffect">
                                  <p:stCondLst>
                                    <p:cond delay="0"/>
                                  </p:stCondLst>
                                  <p:childTnLst>
                                    <p:set>
                                      <p:cBhvr>
                                        <p:cTn id="69" dur="1" fill="hold">
                                          <p:stCondLst>
                                            <p:cond delay="0"/>
                                          </p:stCondLst>
                                        </p:cTn>
                                        <p:tgtEl>
                                          <p:spTgt spid="4">
                                            <p:txEl>
                                              <p:pRg st="7" end="7"/>
                                            </p:txEl>
                                          </p:spTgt>
                                        </p:tgtEl>
                                        <p:attrNameLst>
                                          <p:attrName>style.visibility</p:attrName>
                                        </p:attrNameLst>
                                      </p:cBhvr>
                                      <p:to>
                                        <p:strVal val="visible"/>
                                      </p:to>
                                    </p:set>
                                    <p:anim calcmode="lin" valueType="num">
                                      <p:cBhvr additive="base">
                                        <p:cTn id="70" dur="500" fill="hold"/>
                                        <p:tgtEl>
                                          <p:spTgt spid="4">
                                            <p:txEl>
                                              <p:pRg st="7" end="7"/>
                                            </p:txEl>
                                          </p:spTgt>
                                        </p:tgtEl>
                                        <p:attrNameLst>
                                          <p:attrName>ppt_x</p:attrName>
                                        </p:attrNameLst>
                                      </p:cBhvr>
                                      <p:tavLst>
                                        <p:tav tm="0">
                                          <p:val>
                                            <p:strVal val="1+#ppt_w/2"/>
                                          </p:val>
                                        </p:tav>
                                        <p:tav tm="100000">
                                          <p:val>
                                            <p:strVal val="#ppt_x"/>
                                          </p:val>
                                        </p:tav>
                                      </p:tavLst>
                                    </p:anim>
                                    <p:anim calcmode="lin" valueType="num">
                                      <p:cBhvr additive="base">
                                        <p:cTn id="71" dur="500" fill="hold"/>
                                        <p:tgtEl>
                                          <p:spTgt spid="4">
                                            <p:txEl>
                                              <p:pRg st="7" end="7"/>
                                            </p:txEl>
                                          </p:spTgt>
                                        </p:tgtEl>
                                        <p:attrNameLst>
                                          <p:attrName>ppt_y</p:attrName>
                                        </p:attrNameLst>
                                      </p:cBhvr>
                                      <p:tavLst>
                                        <p:tav tm="0">
                                          <p:val>
                                            <p:strVal val="0-#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6" presetClass="entr" presetSubtype="16" fill="hold" nodeType="clickEffect">
                                  <p:stCondLst>
                                    <p:cond delay="0"/>
                                  </p:stCondLst>
                                  <p:childTnLst>
                                    <p:set>
                                      <p:cBhvr>
                                        <p:cTn id="75" dur="1" fill="hold">
                                          <p:stCondLst>
                                            <p:cond delay="0"/>
                                          </p:stCondLst>
                                        </p:cTn>
                                        <p:tgtEl>
                                          <p:spTgt spid="4">
                                            <p:txEl>
                                              <p:pRg st="8" end="8"/>
                                            </p:txEl>
                                          </p:spTgt>
                                        </p:tgtEl>
                                        <p:attrNameLst>
                                          <p:attrName>style.visibility</p:attrName>
                                        </p:attrNameLst>
                                      </p:cBhvr>
                                      <p:to>
                                        <p:strVal val="visible"/>
                                      </p:to>
                                    </p:set>
                                    <p:animEffect transition="in" filter="circle(in)">
                                      <p:cBhvr>
                                        <p:cTn id="76" dur="20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83768" y="150647"/>
            <a:ext cx="2952328" cy="646331"/>
          </a:xfrm>
          <a:prstGeom prst="rect">
            <a:avLst/>
          </a:prstGeom>
          <a:noFill/>
        </p:spPr>
        <p:txBody>
          <a:bodyPr wrap="square" rtlCol="0">
            <a:spAutoFit/>
          </a:bodyPr>
          <a:lstStyle/>
          <a:p>
            <a:pPr algn="ctr"/>
            <a:r>
              <a:rPr lang="en-US" sz="3600" dirty="0" err="1" smtClean="0">
                <a:solidFill>
                  <a:srgbClr val="FF0000"/>
                </a:solidFill>
              </a:rPr>
              <a:t>সমাধান</a:t>
            </a:r>
            <a:r>
              <a:rPr lang="en-US" sz="3600" dirty="0" smtClean="0">
                <a:solidFill>
                  <a:srgbClr val="FF0000"/>
                </a:solidFill>
              </a:rPr>
              <a:t> –খ </a:t>
            </a:r>
            <a:endParaRPr lang="en-SG" sz="3600" dirty="0">
              <a:solidFill>
                <a:srgbClr val="FF0000"/>
              </a:solidFill>
            </a:endParaRPr>
          </a:p>
        </p:txBody>
      </p:sp>
      <mc:AlternateContent xmlns:mc="http://schemas.openxmlformats.org/markup-compatibility/2006" xmlns:a14="http://schemas.microsoft.com/office/drawing/2010/main">
        <mc:Choice Requires="a14">
          <p:sp>
            <p:nvSpPr>
              <p:cNvPr id="3" name="TextBox 2"/>
              <p:cNvSpPr txBox="1"/>
              <p:nvPr/>
            </p:nvSpPr>
            <p:spPr>
              <a:xfrm>
                <a:off x="0" y="764008"/>
                <a:ext cx="9144000" cy="6649256"/>
              </a:xfrm>
              <a:prstGeom prst="rect">
                <a:avLst/>
              </a:prstGeom>
              <a:noFill/>
            </p:spPr>
            <p:txBody>
              <a:bodyPr wrap="square" rtlCol="0">
                <a:spAutoFit/>
              </a:bodyPr>
              <a:lstStyle/>
              <a:p>
                <a:r>
                  <a:rPr lang="en-US" sz="3600" dirty="0" err="1" smtClean="0">
                    <a:solidFill>
                      <a:prstClr val="black"/>
                    </a:solidFill>
                  </a:rPr>
                  <a:t>এখানে</a:t>
                </a:r>
                <a:r>
                  <a:rPr lang="en-US" sz="3600" dirty="0" smtClean="0">
                    <a:solidFill>
                      <a:prstClr val="black"/>
                    </a:solidFill>
                  </a:rPr>
                  <a:t>,   </a:t>
                </a:r>
                <a:r>
                  <a:rPr lang="en-US" sz="3600" dirty="0" err="1" smtClean="0">
                    <a:solidFill>
                      <a:prstClr val="black"/>
                    </a:solidFill>
                  </a:rPr>
                  <a:t>সময়</a:t>
                </a:r>
                <a:r>
                  <a:rPr lang="en-US" sz="3600" dirty="0" smtClean="0">
                    <a:solidFill>
                      <a:prstClr val="black"/>
                    </a:solidFill>
                  </a:rPr>
                  <a:t> , t=0 s </a:t>
                </a:r>
              </a:p>
              <a:p>
                <a:r>
                  <a:rPr lang="en-US" sz="3600" dirty="0" smtClean="0">
                    <a:solidFill>
                      <a:prstClr val="black"/>
                    </a:solidFill>
                  </a:rPr>
                  <a:t>              </a:t>
                </a:r>
                <a:r>
                  <a:rPr lang="en-US" sz="3600" dirty="0" err="1" smtClean="0">
                    <a:solidFill>
                      <a:prstClr val="black"/>
                    </a:solidFill>
                  </a:rPr>
                  <a:t>সরণ</a:t>
                </a:r>
                <a:r>
                  <a:rPr lang="en-US" sz="3600" dirty="0" smtClean="0">
                    <a:solidFill>
                      <a:prstClr val="black"/>
                    </a:solidFill>
                  </a:rPr>
                  <a:t>, </a:t>
                </a:r>
                <a14:m>
                  <m:oMath xmlns:m="http://schemas.openxmlformats.org/officeDocument/2006/math">
                    <m:sSub>
                      <m:sSubPr>
                        <m:ctrlPr>
                          <a:rPr lang="en-US" sz="3600" i="1">
                            <a:solidFill>
                              <a:prstClr val="black"/>
                            </a:solidFill>
                            <a:latin typeface="Cambria Math"/>
                          </a:rPr>
                        </m:ctrlPr>
                      </m:sSubPr>
                      <m:e>
                        <m:r>
                          <a:rPr lang="en-US" sz="3600" i="1">
                            <a:solidFill>
                              <a:prstClr val="black"/>
                            </a:solidFill>
                            <a:latin typeface="Cambria Math"/>
                          </a:rPr>
                          <m:t>𝑦</m:t>
                        </m:r>
                      </m:e>
                      <m:sub>
                        <m:r>
                          <a:rPr lang="en-US" sz="3600" i="1">
                            <a:solidFill>
                              <a:prstClr val="black"/>
                            </a:solidFill>
                            <a:latin typeface="Cambria Math"/>
                          </a:rPr>
                          <m:t>0</m:t>
                        </m:r>
                      </m:sub>
                    </m:sSub>
                  </m:oMath>
                </a14:m>
                <a:r>
                  <a:rPr lang="bn-IN" sz="3600" dirty="0" smtClean="0">
                    <a:solidFill>
                      <a:prstClr val="black"/>
                    </a:solidFill>
                  </a:rPr>
                  <a:t> = 0.05</a:t>
                </a:r>
                <a:r>
                  <a:rPr lang="en-US" sz="3600" dirty="0" smtClean="0">
                    <a:solidFill>
                      <a:prstClr val="black"/>
                    </a:solidFill>
                  </a:rPr>
                  <a:t>m</a:t>
                </a:r>
              </a:p>
              <a:p>
                <a:r>
                  <a:rPr lang="en-US" sz="3600" dirty="0">
                    <a:solidFill>
                      <a:prstClr val="black"/>
                    </a:solidFill>
                  </a:rPr>
                  <a:t> </a:t>
                </a:r>
                <a:r>
                  <a:rPr lang="en-US" sz="3600" dirty="0" smtClean="0">
                    <a:solidFill>
                      <a:prstClr val="black"/>
                    </a:solidFill>
                  </a:rPr>
                  <a:t>    </a:t>
                </a:r>
                <a:r>
                  <a:rPr lang="en-US" sz="3600" dirty="0" err="1" smtClean="0">
                    <a:solidFill>
                      <a:prstClr val="black"/>
                    </a:solidFill>
                  </a:rPr>
                  <a:t>আদি</a:t>
                </a:r>
                <a:r>
                  <a:rPr lang="en-US" sz="3600" dirty="0" smtClean="0">
                    <a:solidFill>
                      <a:prstClr val="black"/>
                    </a:solidFill>
                  </a:rPr>
                  <a:t> </a:t>
                </a:r>
                <a:r>
                  <a:rPr lang="en-US" sz="3600" dirty="0" err="1" smtClean="0">
                    <a:solidFill>
                      <a:prstClr val="black"/>
                    </a:solidFill>
                  </a:rPr>
                  <a:t>দশা</a:t>
                </a:r>
                <a:r>
                  <a:rPr lang="en-US" sz="3600" dirty="0" smtClean="0">
                    <a:solidFill>
                      <a:prstClr val="black"/>
                    </a:solidFill>
                  </a:rPr>
                  <a:t> ,  </a:t>
                </a:r>
                <a:r>
                  <a:rPr lang="el-GR" sz="3600" dirty="0" smtClean="0">
                    <a:solidFill>
                      <a:prstClr val="black"/>
                    </a:solidFill>
                  </a:rPr>
                  <a:t>δ</a:t>
                </a:r>
                <a:r>
                  <a:rPr lang="en-US" sz="3600" dirty="0" smtClean="0">
                    <a:solidFill>
                      <a:prstClr val="black"/>
                    </a:solidFill>
                  </a:rPr>
                  <a:t> ,= ? </a:t>
                </a:r>
                <a:endParaRPr lang="en-SG" sz="3600" dirty="0" smtClean="0">
                  <a:solidFill>
                    <a:prstClr val="black"/>
                  </a:solidFill>
                </a:endParaRPr>
              </a:p>
              <a:p>
                <a:r>
                  <a:rPr lang="en-US" sz="3600" dirty="0" err="1" smtClean="0">
                    <a:solidFill>
                      <a:prstClr val="black"/>
                    </a:solidFill>
                  </a:rPr>
                  <a:t>দেওয়া</a:t>
                </a:r>
                <a:r>
                  <a:rPr lang="en-US" sz="3600" dirty="0" smtClean="0">
                    <a:solidFill>
                      <a:prstClr val="black"/>
                    </a:solidFill>
                  </a:rPr>
                  <a:t> </a:t>
                </a:r>
                <a:r>
                  <a:rPr lang="en-US" sz="3600" dirty="0" err="1" smtClean="0">
                    <a:solidFill>
                      <a:prstClr val="black"/>
                    </a:solidFill>
                  </a:rPr>
                  <a:t>আছে</a:t>
                </a:r>
                <a:r>
                  <a:rPr lang="en-US" sz="3600" dirty="0" smtClean="0">
                    <a:solidFill>
                      <a:prstClr val="black"/>
                    </a:solidFill>
                  </a:rPr>
                  <a:t>, </a:t>
                </a:r>
                <a14:m>
                  <m:oMath xmlns:m="http://schemas.openxmlformats.org/officeDocument/2006/math">
                    <m:sSub>
                      <m:sSubPr>
                        <m:ctrlPr>
                          <a:rPr lang="en-US" sz="3600" i="1" smtClean="0">
                            <a:solidFill>
                              <a:prstClr val="black"/>
                            </a:solidFill>
                            <a:latin typeface="Cambria Math"/>
                          </a:rPr>
                        </m:ctrlPr>
                      </m:sSubPr>
                      <m:e>
                        <m:r>
                          <a:rPr lang="en-US" sz="3600" i="1" smtClean="0">
                            <a:solidFill>
                              <a:prstClr val="black"/>
                            </a:solidFill>
                            <a:latin typeface="Cambria Math"/>
                          </a:rPr>
                          <m:t>𝑦</m:t>
                        </m:r>
                      </m:e>
                      <m:sub>
                        <m:r>
                          <a:rPr lang="en-US" sz="3600" i="1" smtClean="0">
                            <a:solidFill>
                              <a:prstClr val="black"/>
                            </a:solidFill>
                            <a:latin typeface="Cambria Math"/>
                          </a:rPr>
                          <m:t>0</m:t>
                        </m:r>
                      </m:sub>
                    </m:sSub>
                    <m:r>
                      <a:rPr lang="en-US" sz="3600" i="1" smtClean="0">
                        <a:solidFill>
                          <a:prstClr val="black"/>
                        </a:solidFill>
                        <a:latin typeface="Cambria Math"/>
                      </a:rPr>
                      <m:t>=</m:t>
                    </m:r>
                    <m:r>
                      <a:rPr lang="en-US" sz="3600" i="1" smtClean="0">
                        <a:solidFill>
                          <a:prstClr val="black"/>
                        </a:solidFill>
                        <a:latin typeface="Cambria Math"/>
                      </a:rPr>
                      <m:t>10</m:t>
                    </m:r>
                    <m:func>
                      <m:funcPr>
                        <m:ctrlPr>
                          <a:rPr lang="en-US" sz="3600" i="1" smtClean="0">
                            <a:solidFill>
                              <a:prstClr val="black"/>
                            </a:solidFill>
                            <a:latin typeface="Cambria Math"/>
                          </a:rPr>
                        </m:ctrlPr>
                      </m:funcPr>
                      <m:fName>
                        <m:r>
                          <m:rPr>
                            <m:sty m:val="p"/>
                          </m:rPr>
                          <a:rPr lang="en-US" sz="3600" smtClean="0">
                            <a:solidFill>
                              <a:prstClr val="black"/>
                            </a:solidFill>
                            <a:latin typeface="Cambria Math"/>
                          </a:rPr>
                          <m:t>sin</m:t>
                        </m:r>
                      </m:fName>
                      <m:e>
                        <m:d>
                          <m:dPr>
                            <m:ctrlPr>
                              <a:rPr lang="en-US" sz="3600" i="1" smtClean="0">
                                <a:solidFill>
                                  <a:prstClr val="black"/>
                                </a:solidFill>
                                <a:latin typeface="Cambria Math"/>
                              </a:rPr>
                            </m:ctrlPr>
                          </m:dPr>
                          <m:e>
                            <m:r>
                              <a:rPr lang="en-US" sz="3600" i="1" smtClean="0">
                                <a:solidFill>
                                  <a:prstClr val="black"/>
                                </a:solidFill>
                                <a:latin typeface="Cambria Math"/>
                                <a:ea typeface="Cambria Math"/>
                              </a:rPr>
                              <m:t>𝜔</m:t>
                            </m:r>
                            <m:r>
                              <a:rPr lang="en-US" sz="3600" i="1" smtClean="0">
                                <a:solidFill>
                                  <a:prstClr val="black"/>
                                </a:solidFill>
                                <a:latin typeface="Cambria Math"/>
                                <a:ea typeface="Cambria Math"/>
                              </a:rPr>
                              <m:t>𝑡</m:t>
                            </m:r>
                            <m:r>
                              <a:rPr lang="en-US" sz="3600" i="1" smtClean="0">
                                <a:solidFill>
                                  <a:prstClr val="black"/>
                                </a:solidFill>
                                <a:latin typeface="Cambria Math"/>
                                <a:ea typeface="Cambria Math"/>
                              </a:rPr>
                              <m:t>+</m:t>
                            </m:r>
                            <m:r>
                              <a:rPr lang="en-US" sz="3600" i="1" smtClean="0">
                                <a:solidFill>
                                  <a:prstClr val="black"/>
                                </a:solidFill>
                                <a:latin typeface="Cambria Math"/>
                                <a:ea typeface="Cambria Math"/>
                              </a:rPr>
                              <m:t>𝛿</m:t>
                            </m:r>
                          </m:e>
                        </m:d>
                      </m:e>
                    </m:func>
                  </m:oMath>
                </a14:m>
                <a:endParaRPr lang="en-US" sz="3600" dirty="0" smtClean="0">
                  <a:solidFill>
                    <a:prstClr val="black"/>
                  </a:solidFill>
                  <a:ea typeface="Cambria Math"/>
                </a:endParaRPr>
              </a:p>
              <a:p>
                <a:r>
                  <a:rPr lang="en-US" sz="3600" dirty="0">
                    <a:solidFill>
                      <a:prstClr val="black"/>
                    </a:solidFill>
                    <a:ea typeface="Cambria Math"/>
                  </a:rPr>
                  <a:t> </a:t>
                </a:r>
                <a:r>
                  <a:rPr lang="en-US" sz="3600" dirty="0" smtClean="0">
                    <a:solidFill>
                      <a:prstClr val="black"/>
                    </a:solidFill>
                    <a:ea typeface="Cambria Math"/>
                  </a:rPr>
                  <a:t>                               = 10sin(</a:t>
                </a:r>
                <a:r>
                  <a:rPr lang="el-GR" sz="3600" dirty="0" smtClean="0">
                    <a:solidFill>
                      <a:prstClr val="black"/>
                    </a:solidFill>
                    <a:ea typeface="Cambria Math"/>
                  </a:rPr>
                  <a:t>ω</a:t>
                </a:r>
                <a:r>
                  <a:rPr lang="en-US" sz="3600" dirty="0" smtClean="0">
                    <a:solidFill>
                      <a:prstClr val="black"/>
                    </a:solidFill>
                    <a:ea typeface="Cambria Math"/>
                  </a:rPr>
                  <a:t>x0+</a:t>
                </a:r>
                <a:r>
                  <a:rPr lang="el-GR" sz="3600" dirty="0" smtClean="0">
                    <a:solidFill>
                      <a:prstClr val="black"/>
                    </a:solidFill>
                    <a:ea typeface="Cambria Math"/>
                  </a:rPr>
                  <a:t>δ</a:t>
                </a:r>
                <a:r>
                  <a:rPr lang="en-US" sz="3600" dirty="0" smtClean="0">
                    <a:solidFill>
                      <a:prstClr val="black"/>
                    </a:solidFill>
                    <a:ea typeface="Cambria Math"/>
                  </a:rPr>
                  <a:t>)</a:t>
                </a:r>
              </a:p>
              <a:p>
                <a:r>
                  <a:rPr lang="en-US" sz="3600" dirty="0">
                    <a:solidFill>
                      <a:prstClr val="black"/>
                    </a:solidFill>
                    <a:ea typeface="Cambria Math"/>
                  </a:rPr>
                  <a:t> </a:t>
                </a:r>
                <a:r>
                  <a:rPr lang="en-US" sz="3600" dirty="0" smtClean="0">
                    <a:solidFill>
                      <a:prstClr val="black"/>
                    </a:solidFill>
                    <a:ea typeface="Cambria Math"/>
                  </a:rPr>
                  <a:t>                               = 10sin</a:t>
                </a:r>
                <a:r>
                  <a:rPr lang="el-GR" sz="3600" dirty="0" smtClean="0">
                    <a:solidFill>
                      <a:prstClr val="black"/>
                    </a:solidFill>
                    <a:ea typeface="Cambria Math"/>
                  </a:rPr>
                  <a:t>δ</a:t>
                </a:r>
                <a:endParaRPr lang="en-US" sz="3600" dirty="0" smtClean="0">
                  <a:solidFill>
                    <a:prstClr val="black"/>
                  </a:solidFill>
                  <a:ea typeface="Cambria Math"/>
                </a:endParaRPr>
              </a:p>
              <a:p>
                <a:r>
                  <a:rPr lang="en-US" sz="3600" dirty="0">
                    <a:solidFill>
                      <a:prstClr val="black"/>
                    </a:solidFill>
                    <a:ea typeface="Cambria Math"/>
                  </a:rPr>
                  <a:t> </a:t>
                </a:r>
                <a:r>
                  <a:rPr lang="en-US" sz="3600" dirty="0" smtClean="0">
                    <a:solidFill>
                      <a:prstClr val="black"/>
                    </a:solidFill>
                    <a:ea typeface="Cambria Math"/>
                  </a:rPr>
                  <a:t>                    or  </a:t>
                </a:r>
                <a14:m>
                  <m:oMath xmlns:m="http://schemas.openxmlformats.org/officeDocument/2006/math">
                    <m:sSub>
                      <m:sSubPr>
                        <m:ctrlPr>
                          <a:rPr lang="en-US" sz="3600" i="1">
                            <a:solidFill>
                              <a:prstClr val="black"/>
                            </a:solidFill>
                            <a:latin typeface="Cambria Math"/>
                          </a:rPr>
                        </m:ctrlPr>
                      </m:sSubPr>
                      <m:e>
                        <m:r>
                          <a:rPr lang="en-US" sz="3600" i="1">
                            <a:solidFill>
                              <a:prstClr val="black"/>
                            </a:solidFill>
                            <a:latin typeface="Cambria Math"/>
                          </a:rPr>
                          <m:t>𝑦</m:t>
                        </m:r>
                      </m:e>
                      <m:sub>
                        <m:r>
                          <a:rPr lang="en-US" sz="3600" i="1">
                            <a:solidFill>
                              <a:prstClr val="black"/>
                            </a:solidFill>
                            <a:latin typeface="Cambria Math"/>
                          </a:rPr>
                          <m:t>0</m:t>
                        </m:r>
                      </m:sub>
                    </m:sSub>
                    <m:r>
                      <a:rPr lang="en-US" sz="3600" smtClean="0">
                        <a:solidFill>
                          <a:prstClr val="black"/>
                        </a:solidFill>
                        <a:latin typeface="Cambria Math"/>
                      </a:rPr>
                      <m:t> </m:t>
                    </m:r>
                  </m:oMath>
                </a14:m>
                <a:r>
                  <a:rPr lang="en-US" sz="3600" dirty="0" smtClean="0">
                    <a:solidFill>
                      <a:prstClr val="black"/>
                    </a:solidFill>
                    <a:ea typeface="Cambria Math"/>
                  </a:rPr>
                  <a:t>= 10sin</a:t>
                </a:r>
                <a:r>
                  <a:rPr lang="el-GR" sz="3600" dirty="0">
                    <a:solidFill>
                      <a:prstClr val="black"/>
                    </a:solidFill>
                    <a:ea typeface="Cambria Math"/>
                  </a:rPr>
                  <a:t>δ</a:t>
                </a:r>
              </a:p>
              <a:p>
                <a:r>
                  <a:rPr lang="en-US" sz="3600" dirty="0" smtClean="0">
                    <a:solidFill>
                      <a:prstClr val="black"/>
                    </a:solidFill>
                    <a:ea typeface="Cambria Math"/>
                  </a:rPr>
                  <a:t>                     </a:t>
                </a:r>
                <a:r>
                  <a:rPr lang="en-US" sz="3600" dirty="0">
                    <a:solidFill>
                      <a:prstClr val="black"/>
                    </a:solidFill>
                    <a:ea typeface="Cambria Math"/>
                  </a:rPr>
                  <a:t>or </a:t>
                </a:r>
                <a:r>
                  <a:rPr lang="en-US" sz="3600" dirty="0" smtClean="0">
                    <a:solidFill>
                      <a:prstClr val="black"/>
                    </a:solidFill>
                    <a:ea typeface="Cambria Math"/>
                  </a:rPr>
                  <a:t>sin</a:t>
                </a:r>
                <a:r>
                  <a:rPr lang="el-GR" sz="3600" dirty="0" smtClean="0">
                    <a:solidFill>
                      <a:prstClr val="black"/>
                    </a:solidFill>
                    <a:ea typeface="Cambria Math"/>
                  </a:rPr>
                  <a:t>δ</a:t>
                </a:r>
                <a:r>
                  <a:rPr lang="en-US" sz="3600" dirty="0" smtClean="0">
                    <a:solidFill>
                      <a:prstClr val="black"/>
                    </a:solidFill>
                    <a:ea typeface="Cambria Math"/>
                  </a:rPr>
                  <a:t> =</a:t>
                </a:r>
                <a14:m>
                  <m:oMath xmlns:m="http://schemas.openxmlformats.org/officeDocument/2006/math">
                    <m:f>
                      <m:fPr>
                        <m:ctrlPr>
                          <a:rPr lang="en-US" sz="3600" i="1" smtClean="0">
                            <a:solidFill>
                              <a:prstClr val="black"/>
                            </a:solidFill>
                            <a:latin typeface="Cambria Math"/>
                            <a:ea typeface="Cambria Math"/>
                          </a:rPr>
                        </m:ctrlPr>
                      </m:fPr>
                      <m:num>
                        <m:sSub>
                          <m:sSubPr>
                            <m:ctrlPr>
                              <a:rPr lang="en-US" sz="3600" i="1" smtClean="0">
                                <a:solidFill>
                                  <a:prstClr val="black"/>
                                </a:solidFill>
                                <a:latin typeface="Cambria Math"/>
                                <a:ea typeface="Cambria Math"/>
                              </a:rPr>
                            </m:ctrlPr>
                          </m:sSubPr>
                          <m:e>
                            <m:r>
                              <a:rPr lang="en-US" sz="3600" i="1" smtClean="0">
                                <a:solidFill>
                                  <a:prstClr val="black"/>
                                </a:solidFill>
                                <a:latin typeface="Cambria Math"/>
                                <a:ea typeface="Cambria Math"/>
                              </a:rPr>
                              <m:t>𝑦</m:t>
                            </m:r>
                          </m:e>
                          <m:sub>
                            <m:r>
                              <a:rPr lang="en-US" sz="3600" i="1" smtClean="0">
                                <a:solidFill>
                                  <a:prstClr val="black"/>
                                </a:solidFill>
                                <a:latin typeface="Cambria Math"/>
                                <a:ea typeface="Cambria Math"/>
                              </a:rPr>
                              <m:t>0</m:t>
                            </m:r>
                          </m:sub>
                        </m:sSub>
                      </m:num>
                      <m:den>
                        <m:r>
                          <a:rPr lang="en-US" sz="3600" i="1" smtClean="0">
                            <a:solidFill>
                              <a:prstClr val="black"/>
                            </a:solidFill>
                            <a:latin typeface="Cambria Math"/>
                            <a:ea typeface="Cambria Math"/>
                          </a:rPr>
                          <m:t>10</m:t>
                        </m:r>
                      </m:den>
                    </m:f>
                  </m:oMath>
                </a14:m>
                <a:endParaRPr lang="el-GR" sz="3600" dirty="0">
                  <a:solidFill>
                    <a:prstClr val="black"/>
                  </a:solidFill>
                  <a:ea typeface="Cambria Math"/>
                </a:endParaRPr>
              </a:p>
              <a:p>
                <a:r>
                  <a:rPr lang="en-US" sz="3600" dirty="0" smtClean="0">
                    <a:solidFill>
                      <a:prstClr val="black"/>
                    </a:solidFill>
                    <a:ea typeface="Cambria Math"/>
                  </a:rPr>
                  <a:t>                     or   </a:t>
                </a:r>
                <a:r>
                  <a:rPr lang="el-GR" sz="3600" dirty="0" smtClean="0">
                    <a:solidFill>
                      <a:prstClr val="black"/>
                    </a:solidFill>
                    <a:ea typeface="Cambria Math"/>
                  </a:rPr>
                  <a:t>δ</a:t>
                </a:r>
                <a:r>
                  <a:rPr lang="en-US" sz="3600" dirty="0" smtClean="0">
                    <a:solidFill>
                      <a:prstClr val="black"/>
                    </a:solidFill>
                    <a:ea typeface="Cambria Math"/>
                  </a:rPr>
                  <a:t> = </a:t>
                </a:r>
                <a14:m>
                  <m:oMath xmlns:m="http://schemas.openxmlformats.org/officeDocument/2006/math">
                    <m:sSup>
                      <m:sSupPr>
                        <m:ctrlPr>
                          <a:rPr lang="en-US" sz="3600" i="1" smtClean="0">
                            <a:solidFill>
                              <a:prstClr val="black"/>
                            </a:solidFill>
                            <a:latin typeface="Cambria Math"/>
                            <a:ea typeface="Cambria Math"/>
                          </a:rPr>
                        </m:ctrlPr>
                      </m:sSupPr>
                      <m:e>
                        <m:r>
                          <a:rPr lang="en-US" sz="3600" i="1" smtClean="0">
                            <a:solidFill>
                              <a:prstClr val="black"/>
                            </a:solidFill>
                            <a:latin typeface="Cambria Math"/>
                            <a:ea typeface="Cambria Math"/>
                          </a:rPr>
                          <m:t>𝑠𝑖𝑛</m:t>
                        </m:r>
                      </m:e>
                      <m:sup>
                        <m:r>
                          <a:rPr lang="en-US" sz="3600" i="1" smtClean="0">
                            <a:solidFill>
                              <a:prstClr val="black"/>
                            </a:solidFill>
                            <a:latin typeface="Cambria Math"/>
                            <a:ea typeface="Cambria Math"/>
                          </a:rPr>
                          <m:t>−</m:t>
                        </m:r>
                        <m:r>
                          <a:rPr lang="en-US" sz="3600" i="1" smtClean="0">
                            <a:solidFill>
                              <a:prstClr val="black"/>
                            </a:solidFill>
                            <a:latin typeface="Cambria Math"/>
                            <a:ea typeface="Cambria Math"/>
                          </a:rPr>
                          <m:t>1</m:t>
                        </m:r>
                      </m:sup>
                    </m:sSup>
                    <m:d>
                      <m:dPr>
                        <m:ctrlPr>
                          <a:rPr lang="en-US" sz="3600" i="1" smtClean="0">
                            <a:solidFill>
                              <a:prstClr val="black"/>
                            </a:solidFill>
                            <a:latin typeface="Cambria Math"/>
                            <a:ea typeface="Cambria Math"/>
                          </a:rPr>
                        </m:ctrlPr>
                      </m:dPr>
                      <m:e>
                        <m:f>
                          <m:fPr>
                            <m:ctrlPr>
                              <a:rPr lang="en-US" sz="3600" i="1" smtClean="0">
                                <a:solidFill>
                                  <a:prstClr val="black"/>
                                </a:solidFill>
                                <a:latin typeface="Cambria Math"/>
                                <a:ea typeface="Cambria Math"/>
                              </a:rPr>
                            </m:ctrlPr>
                          </m:fPr>
                          <m:num>
                            <m:r>
                              <a:rPr lang="en-US" sz="3600" i="1" smtClean="0">
                                <a:solidFill>
                                  <a:prstClr val="black"/>
                                </a:solidFill>
                                <a:latin typeface="Cambria Math"/>
                                <a:ea typeface="Cambria Math"/>
                              </a:rPr>
                              <m:t>0</m:t>
                            </m:r>
                            <m:r>
                              <a:rPr lang="en-US" sz="3600" i="1" smtClean="0">
                                <a:solidFill>
                                  <a:prstClr val="black"/>
                                </a:solidFill>
                                <a:latin typeface="Cambria Math"/>
                                <a:ea typeface="Cambria Math"/>
                              </a:rPr>
                              <m:t>.</m:t>
                            </m:r>
                            <m:r>
                              <a:rPr lang="en-US" sz="3600" i="1" smtClean="0">
                                <a:solidFill>
                                  <a:prstClr val="black"/>
                                </a:solidFill>
                                <a:latin typeface="Cambria Math"/>
                                <a:ea typeface="Cambria Math"/>
                              </a:rPr>
                              <m:t>05</m:t>
                            </m:r>
                          </m:num>
                          <m:den>
                            <m:r>
                              <a:rPr lang="en-US" sz="3600" i="1" smtClean="0">
                                <a:solidFill>
                                  <a:prstClr val="black"/>
                                </a:solidFill>
                                <a:latin typeface="Cambria Math"/>
                                <a:ea typeface="Cambria Math"/>
                              </a:rPr>
                              <m:t>10</m:t>
                            </m:r>
                          </m:den>
                        </m:f>
                        <m:r>
                          <a:rPr lang="en-US" sz="3600" i="1" smtClean="0">
                            <a:solidFill>
                              <a:prstClr val="black"/>
                            </a:solidFill>
                            <a:latin typeface="Cambria Math"/>
                            <a:ea typeface="Cambria Math"/>
                          </a:rPr>
                          <m:t> </m:t>
                        </m:r>
                      </m:e>
                    </m:d>
                  </m:oMath>
                </a14:m>
                <a:endParaRPr lang="en-US" sz="3600" dirty="0" smtClean="0">
                  <a:solidFill>
                    <a:prstClr val="black"/>
                  </a:solidFill>
                  <a:ea typeface="Cambria Math"/>
                </a:endParaRPr>
              </a:p>
              <a:p>
                <a:r>
                  <a:rPr lang="en-US" sz="3600" dirty="0" smtClean="0">
                    <a:solidFill>
                      <a:prstClr val="black"/>
                    </a:solidFill>
                    <a:ea typeface="Cambria Math"/>
                  </a:rPr>
                  <a:t>                      or  </a:t>
                </a:r>
                <a:r>
                  <a:rPr lang="el-GR" sz="3600" dirty="0" smtClean="0">
                    <a:solidFill>
                      <a:prstClr val="black"/>
                    </a:solidFill>
                    <a:ea typeface="Cambria Math"/>
                  </a:rPr>
                  <a:t>δ</a:t>
                </a:r>
                <a:r>
                  <a:rPr lang="en-US" sz="3600" dirty="0" smtClean="0">
                    <a:solidFill>
                      <a:prstClr val="black"/>
                    </a:solidFill>
                    <a:ea typeface="Cambria Math"/>
                  </a:rPr>
                  <a:t> = 0.29 </a:t>
                </a:r>
              </a:p>
              <a:p>
                <a:r>
                  <a:rPr lang="en-US" sz="3600" dirty="0" smtClean="0">
                    <a:solidFill>
                      <a:prstClr val="black"/>
                    </a:solidFill>
                  </a:rPr>
                  <a:t>                        </a:t>
                </a:r>
              </a:p>
            </p:txBody>
          </p:sp>
        </mc:Choice>
        <mc:Fallback xmlns="">
          <p:sp>
            <p:nvSpPr>
              <p:cNvPr id="3" name="TextBox 2"/>
              <p:cNvSpPr txBox="1">
                <a:spLocks noRot="1" noChangeAspect="1" noMove="1" noResize="1" noEditPoints="1" noAdjustHandles="1" noChangeArrowheads="1" noChangeShapeType="1" noTextEdit="1"/>
              </p:cNvSpPr>
              <p:nvPr/>
            </p:nvSpPr>
            <p:spPr>
              <a:xfrm>
                <a:off x="0" y="764008"/>
                <a:ext cx="9144000" cy="6649256"/>
              </a:xfrm>
              <a:prstGeom prst="rect">
                <a:avLst/>
              </a:prstGeom>
              <a:blipFill rotWithShape="1">
                <a:blip r:embed="rId2"/>
                <a:stretch>
                  <a:fillRect l="-2000" t="-1558" b="-2475"/>
                </a:stretch>
              </a:blipFill>
            </p:spPr>
            <p:txBody>
              <a:bodyPr/>
              <a:lstStyle/>
              <a:p>
                <a:r>
                  <a:rPr lang="en-SG">
                    <a:noFill/>
                  </a:rPr>
                  <a:t> </a:t>
                </a:r>
              </a:p>
            </p:txBody>
          </p:sp>
        </mc:Fallback>
      </mc:AlternateContent>
    </p:spTree>
    <p:extLst>
      <p:ext uri="{BB962C8B-B14F-4D97-AF65-F5344CB8AC3E}">
        <p14:creationId xmlns:p14="http://schemas.microsoft.com/office/powerpoint/2010/main" val="3809911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12"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9"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additive="base">
                                        <p:cTn id="32"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3" fill="hold"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additive="base">
                                        <p:cTn id="38"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9" dur="500" fill="hold"/>
                                        <p:tgtEl>
                                          <p:spTgt spid="3">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3" fill="hold"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 calcmode="lin" valueType="num">
                                      <p:cBhvr additive="base">
                                        <p:cTn id="44"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45" dur="500" fill="hold"/>
                                        <p:tgtEl>
                                          <p:spTgt spid="3">
                                            <p:txEl>
                                              <p:pRg st="5" end="5"/>
                                            </p:txEl>
                                          </p:spTgt>
                                        </p:tgtEl>
                                        <p:attrNameLst>
                                          <p:attrName>ppt_y</p:attrName>
                                        </p:attrNameLst>
                                      </p:cBhvr>
                                      <p:tavLst>
                                        <p:tav tm="0">
                                          <p:val>
                                            <p:strVal val="0-#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2" fill="hold" nodeType="clickEffect">
                                  <p:stCondLst>
                                    <p:cond delay="0"/>
                                  </p:stCondLst>
                                  <p:childTnLst>
                                    <p:set>
                                      <p:cBhvr>
                                        <p:cTn id="49" dur="1" fill="hold">
                                          <p:stCondLst>
                                            <p:cond delay="0"/>
                                          </p:stCondLst>
                                        </p:cTn>
                                        <p:tgtEl>
                                          <p:spTgt spid="3">
                                            <p:txEl>
                                              <p:pRg st="6" end="6"/>
                                            </p:txEl>
                                          </p:spTgt>
                                        </p:tgtEl>
                                        <p:attrNameLst>
                                          <p:attrName>style.visibility</p:attrName>
                                        </p:attrNameLst>
                                      </p:cBhvr>
                                      <p:to>
                                        <p:strVal val="visible"/>
                                      </p:to>
                                    </p:set>
                                    <p:anim calcmode="lin" valueType="num">
                                      <p:cBhvr additive="base">
                                        <p:cTn id="50" dur="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51"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6" presetClass="entr" presetSubtype="37"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barn(outVertical)">
                                      <p:cBhvr>
                                        <p:cTn id="56" dur="500"/>
                                        <p:tgtEl>
                                          <p:spTgt spid="3">
                                            <p:txEl>
                                              <p:pRg st="7" end="7"/>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nodeType="click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animEffect transition="in" filter="barn(inVertical)">
                                      <p:cBhvr>
                                        <p:cTn id="61" dur="500"/>
                                        <p:tgtEl>
                                          <p:spTgt spid="3">
                                            <p:txEl>
                                              <p:pRg st="8" end="8"/>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nodeType="clickEffect">
                                  <p:stCondLst>
                                    <p:cond delay="0"/>
                                  </p:stCondLst>
                                  <p:childTnLst>
                                    <p:set>
                                      <p:cBhvr>
                                        <p:cTn id="65" dur="1" fill="hold">
                                          <p:stCondLst>
                                            <p:cond delay="0"/>
                                          </p:stCondLst>
                                        </p:cTn>
                                        <p:tgtEl>
                                          <p:spTgt spid="3">
                                            <p:txEl>
                                              <p:pRg st="9" end="9"/>
                                            </p:txEl>
                                          </p:spTgt>
                                        </p:tgtEl>
                                        <p:attrNameLst>
                                          <p:attrName>style.visibility</p:attrName>
                                        </p:attrNameLst>
                                      </p:cBhvr>
                                      <p:to>
                                        <p:strVal val="visible"/>
                                      </p:to>
                                    </p:set>
                                    <p:anim calcmode="lin" valueType="num">
                                      <p:cBhvr>
                                        <p:cTn id="66"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67"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68"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000" dirty="0" err="1" smtClean="0">
                <a:solidFill>
                  <a:srgbClr val="FF0000"/>
                </a:solidFill>
              </a:rPr>
              <a:t>ধন্যবাদ</a:t>
            </a:r>
            <a:r>
              <a:rPr lang="en-US" sz="6000" dirty="0" smtClean="0">
                <a:solidFill>
                  <a:srgbClr val="FF0000"/>
                </a:solidFill>
              </a:rPr>
              <a:t> </a:t>
            </a:r>
            <a:endParaRPr lang="en-SG" sz="6000" dirty="0">
              <a:solidFill>
                <a:srgbClr val="FF0000"/>
              </a:solidFill>
            </a:endParaRPr>
          </a:p>
        </p:txBody>
      </p:sp>
    </p:spTree>
    <p:extLst>
      <p:ext uri="{BB962C8B-B14F-4D97-AF65-F5344CB8AC3E}">
        <p14:creationId xmlns:p14="http://schemas.microsoft.com/office/powerpoint/2010/main" val="1173292663"/>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উপস্থাপনায়</a:t>
            </a:r>
            <a:r>
              <a:rPr lang="en-US" dirty="0" smtClean="0"/>
              <a:t>  </a:t>
            </a:r>
            <a:endParaRPr lang="en-SG" dirty="0"/>
          </a:p>
        </p:txBody>
      </p:sp>
      <p:sp>
        <p:nvSpPr>
          <p:cNvPr id="3" name="Content Placeholder 2"/>
          <p:cNvSpPr>
            <a:spLocks noGrp="1"/>
          </p:cNvSpPr>
          <p:nvPr>
            <p:ph idx="1"/>
          </p:nvPr>
        </p:nvSpPr>
        <p:spPr/>
        <p:txBody>
          <a:bodyPr/>
          <a:lstStyle/>
          <a:p>
            <a:r>
              <a:rPr lang="en-US" dirty="0" err="1" smtClean="0"/>
              <a:t>মোঃআসলাম</a:t>
            </a:r>
            <a:r>
              <a:rPr lang="en-US" dirty="0" smtClean="0"/>
              <a:t> </a:t>
            </a:r>
            <a:r>
              <a:rPr lang="en-US" dirty="0" err="1" smtClean="0"/>
              <a:t>আলী</a:t>
            </a:r>
            <a:r>
              <a:rPr lang="en-US" dirty="0" smtClean="0"/>
              <a:t> </a:t>
            </a:r>
          </a:p>
          <a:p>
            <a:r>
              <a:rPr lang="en-US" dirty="0" err="1" smtClean="0"/>
              <a:t>প্রভাষক</a:t>
            </a:r>
            <a:r>
              <a:rPr lang="en-US" dirty="0" smtClean="0"/>
              <a:t> ,</a:t>
            </a:r>
            <a:r>
              <a:rPr lang="en-US" dirty="0" err="1" smtClean="0"/>
              <a:t>পদার্থবিজ্ঞান</a:t>
            </a:r>
            <a:r>
              <a:rPr lang="en-US" dirty="0" smtClean="0"/>
              <a:t> </a:t>
            </a:r>
            <a:r>
              <a:rPr lang="en-US" dirty="0" err="1" smtClean="0"/>
              <a:t>বিভাগ</a:t>
            </a:r>
            <a:r>
              <a:rPr lang="en-US" dirty="0" smtClean="0"/>
              <a:t> </a:t>
            </a:r>
          </a:p>
          <a:p>
            <a:r>
              <a:rPr lang="en-US" dirty="0" err="1" smtClean="0"/>
              <a:t>নন্দনগাছি</a:t>
            </a:r>
            <a:r>
              <a:rPr lang="en-US" dirty="0" smtClean="0"/>
              <a:t> </a:t>
            </a:r>
            <a:r>
              <a:rPr lang="en-US" dirty="0" err="1" smtClean="0"/>
              <a:t>ডিগ্রী</a:t>
            </a:r>
            <a:r>
              <a:rPr lang="en-US" dirty="0" smtClean="0"/>
              <a:t> </a:t>
            </a:r>
            <a:r>
              <a:rPr lang="en-US" dirty="0" err="1" smtClean="0"/>
              <a:t>কলেজ</a:t>
            </a:r>
            <a:r>
              <a:rPr lang="en-US" dirty="0" smtClean="0"/>
              <a:t> </a:t>
            </a:r>
          </a:p>
          <a:p>
            <a:r>
              <a:rPr lang="en-US" dirty="0" err="1" smtClean="0"/>
              <a:t>চারঘাট</a:t>
            </a:r>
            <a:r>
              <a:rPr lang="en-US" dirty="0" smtClean="0"/>
              <a:t> ,</a:t>
            </a:r>
            <a:r>
              <a:rPr lang="en-US" dirty="0" err="1" smtClean="0"/>
              <a:t>রাজশাহি</a:t>
            </a:r>
            <a:r>
              <a:rPr lang="en-US" dirty="0" smtClean="0"/>
              <a:t>। </a:t>
            </a:r>
            <a:endParaRPr lang="en-SG"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1772816"/>
            <a:ext cx="3362742"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5827316"/>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nodeType="clickEffect">
                                  <p:stCondLst>
                                    <p:cond delay="0"/>
                                  </p:stCondLst>
                                  <p:childTnLst>
                                    <p:set>
                                      <p:cBhvr>
                                        <p:cTn id="19" dur="1" fill="hold">
                                          <p:stCondLst>
                                            <p:cond delay="0"/>
                                          </p:stCondLst>
                                        </p:cTn>
                                        <p:tgtEl>
                                          <p:spTgt spid="1026"/>
                                        </p:tgtEl>
                                        <p:attrNameLst>
                                          <p:attrName>style.visibility</p:attrName>
                                        </p:attrNameLst>
                                      </p:cBhvr>
                                      <p:to>
                                        <p:strVal val="visible"/>
                                      </p:to>
                                    </p:set>
                                    <p:animEffect transition="in" filter="wipe(down)">
                                      <p:cBhvr>
                                        <p:cTn id="20" dur="580">
                                          <p:stCondLst>
                                            <p:cond delay="0"/>
                                          </p:stCondLst>
                                        </p:cTn>
                                        <p:tgtEl>
                                          <p:spTgt spid="1026"/>
                                        </p:tgtEl>
                                      </p:cBhvr>
                                    </p:animEffect>
                                    <p:anim calcmode="lin" valueType="num">
                                      <p:cBhvr>
                                        <p:cTn id="21"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26" dur="26">
                                          <p:stCondLst>
                                            <p:cond delay="650"/>
                                          </p:stCondLst>
                                        </p:cTn>
                                        <p:tgtEl>
                                          <p:spTgt spid="1026"/>
                                        </p:tgtEl>
                                      </p:cBhvr>
                                      <p:to x="100000" y="60000"/>
                                    </p:animScale>
                                    <p:animScale>
                                      <p:cBhvr>
                                        <p:cTn id="27" dur="166" decel="50000">
                                          <p:stCondLst>
                                            <p:cond delay="676"/>
                                          </p:stCondLst>
                                        </p:cTn>
                                        <p:tgtEl>
                                          <p:spTgt spid="1026"/>
                                        </p:tgtEl>
                                      </p:cBhvr>
                                      <p:to x="100000" y="100000"/>
                                    </p:animScale>
                                    <p:animScale>
                                      <p:cBhvr>
                                        <p:cTn id="28" dur="26">
                                          <p:stCondLst>
                                            <p:cond delay="1312"/>
                                          </p:stCondLst>
                                        </p:cTn>
                                        <p:tgtEl>
                                          <p:spTgt spid="1026"/>
                                        </p:tgtEl>
                                      </p:cBhvr>
                                      <p:to x="100000" y="80000"/>
                                    </p:animScale>
                                    <p:animScale>
                                      <p:cBhvr>
                                        <p:cTn id="29" dur="166" decel="50000">
                                          <p:stCondLst>
                                            <p:cond delay="1338"/>
                                          </p:stCondLst>
                                        </p:cTn>
                                        <p:tgtEl>
                                          <p:spTgt spid="1026"/>
                                        </p:tgtEl>
                                      </p:cBhvr>
                                      <p:to x="100000" y="100000"/>
                                    </p:animScale>
                                    <p:animScale>
                                      <p:cBhvr>
                                        <p:cTn id="30" dur="26">
                                          <p:stCondLst>
                                            <p:cond delay="1642"/>
                                          </p:stCondLst>
                                        </p:cTn>
                                        <p:tgtEl>
                                          <p:spTgt spid="1026"/>
                                        </p:tgtEl>
                                      </p:cBhvr>
                                      <p:to x="100000" y="90000"/>
                                    </p:animScale>
                                    <p:animScale>
                                      <p:cBhvr>
                                        <p:cTn id="31" dur="166" decel="50000">
                                          <p:stCondLst>
                                            <p:cond delay="1668"/>
                                          </p:stCondLst>
                                        </p:cTn>
                                        <p:tgtEl>
                                          <p:spTgt spid="1026"/>
                                        </p:tgtEl>
                                      </p:cBhvr>
                                      <p:to x="100000" y="100000"/>
                                    </p:animScale>
                                    <p:animScale>
                                      <p:cBhvr>
                                        <p:cTn id="32" dur="26">
                                          <p:stCondLst>
                                            <p:cond delay="1808"/>
                                          </p:stCondLst>
                                        </p:cTn>
                                        <p:tgtEl>
                                          <p:spTgt spid="1026"/>
                                        </p:tgtEl>
                                      </p:cBhvr>
                                      <p:to x="100000" y="95000"/>
                                    </p:animScale>
                                    <p:animScale>
                                      <p:cBhvr>
                                        <p:cTn id="33" dur="166" decel="50000">
                                          <p:stCondLst>
                                            <p:cond delay="1834"/>
                                          </p:stCondLst>
                                        </p:cTn>
                                        <p:tgtEl>
                                          <p:spTgt spid="1026"/>
                                        </p:tgtEl>
                                      </p:cBhvr>
                                      <p:to x="100000" y="100000"/>
                                    </p:animScale>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
                                            <p:txEl>
                                              <p:pRg st="1" end="1"/>
                                            </p:txEl>
                                          </p:spTgt>
                                        </p:tgtEl>
                                        <p:attrNameLst>
                                          <p:attrName>style.visibility</p:attrName>
                                        </p:attrNameLst>
                                      </p:cBhvr>
                                      <p:to>
                                        <p:strVal val="visible"/>
                                      </p:to>
                                    </p:set>
                                    <p:anim calcmode="lin" valueType="num">
                                      <p:cBhvr additive="base">
                                        <p:cTn id="3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3">
                                            <p:txEl>
                                              <p:pRg st="2" end="2"/>
                                            </p:txEl>
                                          </p:spTgt>
                                        </p:tgtEl>
                                        <p:attrNameLst>
                                          <p:attrName>style.visibility</p:attrName>
                                        </p:attrNameLst>
                                      </p:cBhvr>
                                      <p:to>
                                        <p:strVal val="visible"/>
                                      </p:to>
                                    </p:set>
                                    <p:anim calcmode="lin" valueType="num">
                                      <p:cBhvr additive="base">
                                        <p:cTn id="4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3">
                                            <p:txEl>
                                              <p:pRg st="3" end="3"/>
                                            </p:txEl>
                                          </p:spTgt>
                                        </p:tgtEl>
                                        <p:attrNameLst>
                                          <p:attrName>style.visibility</p:attrName>
                                        </p:attrNameLst>
                                      </p:cBhvr>
                                      <p:to>
                                        <p:strVal val="visible"/>
                                      </p:to>
                                    </p:set>
                                    <p:anim calcmode="lin" valueType="num">
                                      <p:cBhvr additive="base">
                                        <p:cTn id="5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6632"/>
            <a:ext cx="8373616" cy="792088"/>
          </a:xfrm>
        </p:spPr>
        <p:txBody>
          <a:bodyPr/>
          <a:lstStyle/>
          <a:p>
            <a:r>
              <a:rPr lang="en-US" dirty="0" err="1" smtClean="0">
                <a:solidFill>
                  <a:srgbClr val="FF0000"/>
                </a:solidFill>
              </a:rPr>
              <a:t>পাঠ</a:t>
            </a:r>
            <a:r>
              <a:rPr lang="en-US" dirty="0" smtClean="0">
                <a:solidFill>
                  <a:srgbClr val="FF0000"/>
                </a:solidFill>
              </a:rPr>
              <a:t> </a:t>
            </a:r>
            <a:r>
              <a:rPr lang="en-US" dirty="0" err="1" smtClean="0">
                <a:solidFill>
                  <a:srgbClr val="FF0000"/>
                </a:solidFill>
              </a:rPr>
              <a:t>পরিচিতি</a:t>
            </a:r>
            <a:endParaRPr lang="en-SG" dirty="0">
              <a:solidFill>
                <a:srgbClr val="FF0000"/>
              </a:solidFill>
            </a:endParaRPr>
          </a:p>
        </p:txBody>
      </p:sp>
      <p:sp>
        <p:nvSpPr>
          <p:cNvPr id="3" name="Content Placeholder 2"/>
          <p:cNvSpPr>
            <a:spLocks noGrp="1"/>
          </p:cNvSpPr>
          <p:nvPr>
            <p:ph idx="1"/>
          </p:nvPr>
        </p:nvSpPr>
        <p:spPr>
          <a:xfrm>
            <a:off x="457200" y="1600200"/>
            <a:ext cx="8435280" cy="4525963"/>
          </a:xfrm>
        </p:spPr>
        <p:txBody>
          <a:bodyPr>
            <a:normAutofit/>
          </a:bodyPr>
          <a:lstStyle/>
          <a:p>
            <a:r>
              <a:rPr lang="en-US" sz="3600" dirty="0" err="1" smtClean="0">
                <a:solidFill>
                  <a:srgbClr val="002060"/>
                </a:solidFill>
              </a:rPr>
              <a:t>বিষয়ঃ</a:t>
            </a:r>
            <a:r>
              <a:rPr lang="en-US" sz="3600" dirty="0" smtClean="0">
                <a:solidFill>
                  <a:srgbClr val="002060"/>
                </a:solidFill>
              </a:rPr>
              <a:t> </a:t>
            </a:r>
            <a:r>
              <a:rPr lang="en-US" sz="3600" dirty="0" err="1" smtClean="0">
                <a:solidFill>
                  <a:srgbClr val="002060"/>
                </a:solidFill>
              </a:rPr>
              <a:t>উচ্চমাধ্যমিক</a:t>
            </a:r>
            <a:r>
              <a:rPr lang="en-US" sz="3600" dirty="0" smtClean="0">
                <a:solidFill>
                  <a:srgbClr val="002060"/>
                </a:solidFill>
              </a:rPr>
              <a:t> </a:t>
            </a:r>
            <a:r>
              <a:rPr lang="en-US" sz="3600" dirty="0" err="1" smtClean="0">
                <a:solidFill>
                  <a:srgbClr val="002060"/>
                </a:solidFill>
              </a:rPr>
              <a:t>পদার্থবিজ্ঞান</a:t>
            </a:r>
            <a:r>
              <a:rPr lang="en-US" sz="3600" dirty="0" smtClean="0">
                <a:solidFill>
                  <a:srgbClr val="002060"/>
                </a:solidFill>
              </a:rPr>
              <a:t> ১ম </a:t>
            </a:r>
            <a:r>
              <a:rPr lang="en-US" sz="3600" dirty="0" err="1" smtClean="0">
                <a:solidFill>
                  <a:srgbClr val="002060"/>
                </a:solidFill>
              </a:rPr>
              <a:t>পত্র</a:t>
            </a:r>
            <a:r>
              <a:rPr lang="en-US" sz="3600" dirty="0" smtClean="0">
                <a:solidFill>
                  <a:srgbClr val="002060"/>
                </a:solidFill>
              </a:rPr>
              <a:t> </a:t>
            </a:r>
          </a:p>
          <a:p>
            <a:pPr marL="0" indent="0" algn="ctr">
              <a:buNone/>
            </a:pPr>
            <a:r>
              <a:rPr lang="bn-IN" sz="3600" dirty="0" smtClean="0">
                <a:solidFill>
                  <a:srgbClr val="002060"/>
                </a:solidFill>
              </a:rPr>
              <a:t>*</a:t>
            </a:r>
            <a:r>
              <a:rPr lang="en-US" sz="3600" dirty="0" err="1" smtClean="0">
                <a:solidFill>
                  <a:srgbClr val="002060"/>
                </a:solidFill>
              </a:rPr>
              <a:t>অধ্যায়ঃ</a:t>
            </a:r>
            <a:r>
              <a:rPr lang="en-US" sz="3600" dirty="0" smtClean="0">
                <a:solidFill>
                  <a:srgbClr val="002060"/>
                </a:solidFill>
              </a:rPr>
              <a:t> ৮ম</a:t>
            </a:r>
            <a:r>
              <a:rPr lang="bn-IN" sz="3600" dirty="0" smtClean="0">
                <a:solidFill>
                  <a:srgbClr val="002060"/>
                </a:solidFill>
              </a:rPr>
              <a:t> </a:t>
            </a:r>
            <a:endParaRPr lang="en-US" sz="3600" dirty="0" smtClean="0">
              <a:solidFill>
                <a:srgbClr val="002060"/>
              </a:solidFill>
            </a:endParaRPr>
          </a:p>
          <a:p>
            <a:pPr marL="0" indent="0" algn="ctr">
              <a:buNone/>
            </a:pPr>
            <a:r>
              <a:rPr lang="bn-IN" sz="3600" dirty="0">
                <a:solidFill>
                  <a:srgbClr val="002060"/>
                </a:solidFill>
              </a:rPr>
              <a:t> </a:t>
            </a:r>
            <a:r>
              <a:rPr lang="bn-IN" sz="3600" dirty="0" smtClean="0">
                <a:solidFill>
                  <a:srgbClr val="002060"/>
                </a:solidFill>
              </a:rPr>
              <a:t>   *</a:t>
            </a:r>
            <a:r>
              <a:rPr lang="en-US" sz="3600" dirty="0" err="1" smtClean="0">
                <a:solidFill>
                  <a:srgbClr val="002060"/>
                </a:solidFill>
              </a:rPr>
              <a:t>পর্যাবৃত্তিক</a:t>
            </a:r>
            <a:r>
              <a:rPr lang="en-US" sz="3600" dirty="0" smtClean="0">
                <a:solidFill>
                  <a:srgbClr val="002060"/>
                </a:solidFill>
              </a:rPr>
              <a:t> </a:t>
            </a:r>
            <a:r>
              <a:rPr lang="en-US" sz="3600" dirty="0" err="1" smtClean="0">
                <a:solidFill>
                  <a:srgbClr val="002060"/>
                </a:solidFill>
              </a:rPr>
              <a:t>গতি</a:t>
            </a:r>
            <a:r>
              <a:rPr lang="en-US" sz="3600" dirty="0" smtClean="0">
                <a:solidFill>
                  <a:srgbClr val="002060"/>
                </a:solidFill>
              </a:rPr>
              <a:t> </a:t>
            </a:r>
            <a:endParaRPr lang="en-SG" sz="3600" dirty="0">
              <a:solidFill>
                <a:srgbClr val="002060"/>
              </a:solidFill>
            </a:endParaRPr>
          </a:p>
        </p:txBody>
      </p:sp>
    </p:spTree>
    <p:extLst>
      <p:ext uri="{BB962C8B-B14F-4D97-AF65-F5344CB8AC3E}">
        <p14:creationId xmlns:p14="http://schemas.microsoft.com/office/powerpoint/2010/main" val="268489314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E:\Picture\picture 10\Archimedes_Trammel.gif"/>
          <p:cNvPicPr>
            <a:picLocks noChangeAspect="1" noChangeArrowheads="1" noCrop="1"/>
          </p:cNvPicPr>
          <p:nvPr/>
        </p:nvPicPr>
        <p:blipFill>
          <a:blip r:embed="rId3"/>
          <a:srcRect/>
          <a:stretch>
            <a:fillRect/>
          </a:stretch>
        </p:blipFill>
        <p:spPr bwMode="auto">
          <a:xfrm>
            <a:off x="6096000" y="0"/>
            <a:ext cx="2857500" cy="2857500"/>
          </a:xfrm>
          <a:prstGeom prst="rect">
            <a:avLst/>
          </a:prstGeom>
          <a:noFill/>
        </p:spPr>
      </p:pic>
      <p:pic>
        <p:nvPicPr>
          <p:cNvPr id="4" name="Picture 2" descr="E:\Picture\picture 10\SHM.gif"/>
          <p:cNvPicPr>
            <a:picLocks noChangeAspect="1" noChangeArrowheads="1" noCrop="1"/>
          </p:cNvPicPr>
          <p:nvPr/>
        </p:nvPicPr>
        <p:blipFill>
          <a:blip r:embed="rId4"/>
          <a:srcRect/>
          <a:stretch>
            <a:fillRect/>
          </a:stretch>
        </p:blipFill>
        <p:spPr bwMode="auto">
          <a:xfrm>
            <a:off x="0" y="3200400"/>
            <a:ext cx="9144000" cy="3657600"/>
          </a:xfrm>
          <a:prstGeom prst="rect">
            <a:avLst/>
          </a:prstGeom>
          <a:noFill/>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5616" y="73191"/>
            <a:ext cx="2088232" cy="2784309"/>
          </a:xfrm>
          <a:prstGeom prst="rect">
            <a:avLst/>
          </a:prstGeom>
        </p:spPr>
      </p:pic>
    </p:spTree>
    <p:extLst>
      <p:ext uri="{BB962C8B-B14F-4D97-AF65-F5344CB8AC3E}">
        <p14:creationId xmlns:p14="http://schemas.microsoft.com/office/powerpoint/2010/main" val="1299190326"/>
      </p:ext>
    </p:extLst>
  </p:cSld>
  <p:clrMapOvr>
    <a:masterClrMapping/>
  </p:clrMapOvr>
  <mc:AlternateContent xmlns:mc="http://schemas.openxmlformats.org/markup-compatibility/2006">
    <mc:Choice xmlns:p14="http://schemas.microsoft.com/office/powerpoint/2010/main" Requires="p14">
      <p:transition spd="slow" p14:dur="1400">
        <p14:ripple/>
        <p:sndAc>
          <p:stSnd>
            <p:snd r:embed="rId2" name="chimes.wav"/>
          </p:stSnd>
        </p:sndAc>
      </p:transition>
    </mc:Choice>
    <mc:Fallback>
      <p:transition spd="slow">
        <p:fade/>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051"/>
                                        </p:tgtEl>
                                        <p:attrNameLst>
                                          <p:attrName>style.visibility</p:attrName>
                                        </p:attrNameLst>
                                      </p:cBhvr>
                                      <p:to>
                                        <p:strVal val="visible"/>
                                      </p:to>
                                    </p:set>
                                    <p:anim calcmode="lin" valueType="num">
                                      <p:cBhvr>
                                        <p:cTn id="14" dur="500" fill="hold"/>
                                        <p:tgtEl>
                                          <p:spTgt spid="2051"/>
                                        </p:tgtEl>
                                        <p:attrNameLst>
                                          <p:attrName>ppt_w</p:attrName>
                                        </p:attrNameLst>
                                      </p:cBhvr>
                                      <p:tavLst>
                                        <p:tav tm="0">
                                          <p:val>
                                            <p:fltVal val="0"/>
                                          </p:val>
                                        </p:tav>
                                        <p:tav tm="100000">
                                          <p:val>
                                            <p:strVal val="#ppt_w"/>
                                          </p:val>
                                        </p:tav>
                                      </p:tavLst>
                                    </p:anim>
                                    <p:anim calcmode="lin" valueType="num">
                                      <p:cBhvr>
                                        <p:cTn id="15" dur="500" fill="hold"/>
                                        <p:tgtEl>
                                          <p:spTgt spid="2051"/>
                                        </p:tgtEl>
                                        <p:attrNameLst>
                                          <p:attrName>ppt_h</p:attrName>
                                        </p:attrNameLst>
                                      </p:cBhvr>
                                      <p:tavLst>
                                        <p:tav tm="0">
                                          <p:val>
                                            <p:fltVal val="0"/>
                                          </p:val>
                                        </p:tav>
                                        <p:tav tm="100000">
                                          <p:val>
                                            <p:strVal val="#ppt_h"/>
                                          </p:val>
                                        </p:tav>
                                      </p:tavLst>
                                    </p:anim>
                                    <p:animEffect transition="in" filter="fade">
                                      <p:cBhvr>
                                        <p:cTn id="16" dur="500"/>
                                        <p:tgtEl>
                                          <p:spTgt spid="205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088"/>
            <a:ext cx="8280920" cy="969640"/>
          </a:xfrm>
        </p:spPr>
        <p:txBody>
          <a:bodyPr/>
          <a:lstStyle/>
          <a:p>
            <a:r>
              <a:rPr lang="bn-IN" dirty="0" smtClean="0">
                <a:solidFill>
                  <a:srgbClr val="FF0000"/>
                </a:solidFill>
              </a:rPr>
              <a:t>আজকের পাঠ</a:t>
            </a:r>
            <a:endParaRPr lang="en-SG" dirty="0">
              <a:solidFill>
                <a:srgbClr val="FF0000"/>
              </a:solidFill>
            </a:endParaRPr>
          </a:p>
        </p:txBody>
      </p:sp>
      <p:sp>
        <p:nvSpPr>
          <p:cNvPr id="3" name="Content Placeholder 2"/>
          <p:cNvSpPr>
            <a:spLocks noGrp="1"/>
          </p:cNvSpPr>
          <p:nvPr>
            <p:ph idx="1"/>
          </p:nvPr>
        </p:nvSpPr>
        <p:spPr>
          <a:xfrm>
            <a:off x="0" y="1412776"/>
            <a:ext cx="9144000" cy="4896544"/>
          </a:xfrm>
        </p:spPr>
        <p:txBody>
          <a:bodyPr/>
          <a:lstStyle/>
          <a:p>
            <a:r>
              <a:rPr lang="bn-IN" dirty="0" smtClean="0"/>
              <a:t>পর্যাবৃত্ত গতি কি?</a:t>
            </a:r>
          </a:p>
          <a:p>
            <a:r>
              <a:rPr lang="bn-IN" dirty="0" smtClean="0"/>
              <a:t>পর্যাবৃত্ত গতির প্রকারভেদ।</a:t>
            </a:r>
          </a:p>
          <a:p>
            <a:r>
              <a:rPr lang="bn-IN" dirty="0" smtClean="0"/>
              <a:t>সরলদোলন গতির ব্যবকলনীয় সমীকরণ ও সমাধান</a:t>
            </a:r>
          </a:p>
          <a:p>
            <a:r>
              <a:rPr lang="bn-IN" dirty="0"/>
              <a:t>সরলছন্দিত গতির </a:t>
            </a:r>
            <a:r>
              <a:rPr lang="bn-IN" dirty="0" smtClean="0"/>
              <a:t>বেগের  রাশিমালা । </a:t>
            </a:r>
          </a:p>
          <a:p>
            <a:r>
              <a:rPr lang="bn-IN" dirty="0" smtClean="0"/>
              <a:t>সরলছন্দিত গতির ত্বরণের রাশিমালা।</a:t>
            </a:r>
          </a:p>
          <a:p>
            <a:r>
              <a:rPr lang="bn-IN" dirty="0" smtClean="0"/>
              <a:t>সর্বোচ্চ ও সর্বনিম্ন বেগ ও ত্বরণ নির্ণয় ।  </a:t>
            </a:r>
            <a:endParaRPr lang="en-SG" dirty="0"/>
          </a:p>
        </p:txBody>
      </p:sp>
    </p:spTree>
    <p:extLst>
      <p:ext uri="{BB962C8B-B14F-4D97-AF65-F5344CB8AC3E}">
        <p14:creationId xmlns:p14="http://schemas.microsoft.com/office/powerpoint/2010/main" val="1924601508"/>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additive="base">
                                        <p:cTn id="3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additive="base">
                                        <p:cTn id="3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 calcmode="lin" valueType="num">
                                      <p:cBhvr additive="base">
                                        <p:cTn id="44"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n-IN" dirty="0" smtClean="0">
                <a:solidFill>
                  <a:srgbClr val="FF0000"/>
                </a:solidFill>
              </a:rPr>
              <a:t>শিখনফল</a:t>
            </a:r>
            <a:endParaRPr lang="en-SG" dirty="0">
              <a:solidFill>
                <a:srgbClr val="FF0000"/>
              </a:solidFill>
            </a:endParaRPr>
          </a:p>
        </p:txBody>
      </p:sp>
      <p:sp>
        <p:nvSpPr>
          <p:cNvPr id="3" name="Content Placeholder 2"/>
          <p:cNvSpPr>
            <a:spLocks noGrp="1"/>
          </p:cNvSpPr>
          <p:nvPr>
            <p:ph idx="1"/>
          </p:nvPr>
        </p:nvSpPr>
        <p:spPr/>
        <p:txBody>
          <a:bodyPr/>
          <a:lstStyle/>
          <a:p>
            <a:pPr>
              <a:buFont typeface="Arial" charset="0"/>
              <a:buChar char="•"/>
            </a:pPr>
            <a:r>
              <a:rPr lang="bn-IN" dirty="0" smtClean="0"/>
              <a:t>পর্যাবৃত্ত গতি ব্যাখ্যা করতে পারবে।</a:t>
            </a:r>
          </a:p>
          <a:p>
            <a:pPr>
              <a:buFont typeface="Arial" charset="0"/>
              <a:buChar char="•"/>
            </a:pPr>
            <a:r>
              <a:rPr lang="bn-IN" dirty="0" smtClean="0"/>
              <a:t>পর্যাবৃত্ত গতির প্রকারভেদ করতে পারবে।</a:t>
            </a:r>
          </a:p>
          <a:p>
            <a:pPr>
              <a:buFont typeface="Arial" charset="0"/>
              <a:buChar char="•"/>
            </a:pPr>
            <a:r>
              <a:rPr lang="bn-IN" dirty="0" smtClean="0"/>
              <a:t>সরলদোলন গতির প্রতিষ্ঠা করতে পারবে।</a:t>
            </a:r>
          </a:p>
          <a:p>
            <a:pPr>
              <a:buFont typeface="Arial" charset="0"/>
              <a:buChar char="•"/>
            </a:pPr>
            <a:r>
              <a:rPr lang="bn-IN" dirty="0"/>
              <a:t>সর্বোচ্চ ও সর্বনিম্ন বেগ ও ত্বরণ </a:t>
            </a:r>
            <a:r>
              <a:rPr lang="bn-IN" dirty="0" smtClean="0"/>
              <a:t>ব্যাখ্যা করতে পারবে । </a:t>
            </a:r>
            <a:endParaRPr lang="en-SG" dirty="0"/>
          </a:p>
        </p:txBody>
      </p:sp>
    </p:spTree>
    <p:extLst>
      <p:ext uri="{BB962C8B-B14F-4D97-AF65-F5344CB8AC3E}">
        <p14:creationId xmlns:p14="http://schemas.microsoft.com/office/powerpoint/2010/main" val="1762976925"/>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additive="base">
                                        <p:cTn id="3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1600" y="-99392"/>
            <a:ext cx="7772400" cy="1470025"/>
          </a:xfrm>
        </p:spPr>
        <p:txBody>
          <a:bodyPr/>
          <a:lstStyle/>
          <a:p>
            <a:r>
              <a:rPr lang="en-SG" dirty="0" smtClean="0">
                <a:solidFill>
                  <a:srgbClr val="FF0000"/>
                </a:solidFill>
              </a:rPr>
              <a:t>PERIODIC MOTION</a:t>
            </a:r>
            <a:br>
              <a:rPr lang="en-SG" dirty="0" smtClean="0">
                <a:solidFill>
                  <a:srgbClr val="FF0000"/>
                </a:solidFill>
              </a:rPr>
            </a:br>
            <a:r>
              <a:rPr lang="en-SG" dirty="0" smtClean="0"/>
              <a:t> </a:t>
            </a:r>
            <a:r>
              <a:rPr lang="en-US" dirty="0" err="1" smtClean="0"/>
              <a:t>পর্যাব</a:t>
            </a:r>
            <a:r>
              <a:rPr lang="bn-IN" dirty="0" smtClean="0"/>
              <a:t>ৃত্তিক গতি</a:t>
            </a:r>
            <a:endParaRPr lang="en-SG" dirty="0"/>
          </a:p>
        </p:txBody>
      </p:sp>
      <p:sp>
        <p:nvSpPr>
          <p:cNvPr id="3" name="Subtitle 2"/>
          <p:cNvSpPr>
            <a:spLocks noGrp="1"/>
          </p:cNvSpPr>
          <p:nvPr>
            <p:ph type="subTitle" idx="1"/>
          </p:nvPr>
        </p:nvSpPr>
        <p:spPr>
          <a:xfrm>
            <a:off x="0" y="1412776"/>
            <a:ext cx="8964488" cy="5445224"/>
          </a:xfrm>
        </p:spPr>
        <p:txBody>
          <a:bodyPr>
            <a:normAutofit fontScale="25000" lnSpcReduction="20000"/>
          </a:bodyPr>
          <a:lstStyle/>
          <a:p>
            <a:r>
              <a:rPr lang="as-IN" sz="9600" dirty="0" smtClean="0">
                <a:solidFill>
                  <a:schemeClr val="tx1"/>
                </a:solidFill>
              </a:rPr>
              <a:t>পর্যাবৃত্ত গতি</a:t>
            </a:r>
            <a:r>
              <a:rPr lang="bn-IN" sz="9600" dirty="0" smtClean="0">
                <a:solidFill>
                  <a:schemeClr val="tx1"/>
                </a:solidFill>
              </a:rPr>
              <a:t> কি ? </a:t>
            </a:r>
          </a:p>
          <a:p>
            <a:pPr algn="just"/>
            <a:r>
              <a:rPr lang="bn-IN" sz="9600" dirty="0" smtClean="0">
                <a:solidFill>
                  <a:schemeClr val="tx1"/>
                </a:solidFill>
              </a:rPr>
              <a:t>যখন কোন বস্তু একটি নিদির্ষ্ট সময় অন্তর একই পথে পরিভ্রমন করে বার  বার একি দিকে চলতে থাকে তখন তার গতিকে পর্যায় গতি বা পর্যাবৃত্ত গতি বলে। ইহা বৃত্তাকার ,উপবৃত্তাকার বা সরল রৈখিক হতে পারে।যেমন-ঘড়ির কা</a:t>
            </a:r>
            <a:r>
              <a:rPr lang="en-US" sz="9600" dirty="0" err="1" smtClean="0">
                <a:solidFill>
                  <a:schemeClr val="tx1"/>
                </a:solidFill>
              </a:rPr>
              <a:t>টা</a:t>
            </a:r>
            <a:r>
              <a:rPr lang="bn-IN" sz="9600" dirty="0" smtClean="0">
                <a:solidFill>
                  <a:schemeClr val="tx1"/>
                </a:solidFill>
              </a:rPr>
              <a:t>র গতি, পৃথিবীর আহ্নিক বা বার্ষিক গতি ,সরল দোলকের গতি ইত্যাদি ।</a:t>
            </a:r>
          </a:p>
          <a:p>
            <a:r>
              <a:rPr lang="bn-IN" sz="9600" dirty="0" smtClean="0">
                <a:solidFill>
                  <a:schemeClr val="tx1"/>
                </a:solidFill>
              </a:rPr>
              <a:t>পর্যাবৃত্ত দুই ধরণের-</a:t>
            </a:r>
          </a:p>
          <a:p>
            <a:r>
              <a:rPr lang="bn-IN" sz="9600" dirty="0" smtClean="0">
                <a:solidFill>
                  <a:schemeClr val="tx1"/>
                </a:solidFill>
              </a:rPr>
              <a:t>১।স্থানিক পর্যাক্রম </a:t>
            </a:r>
            <a:r>
              <a:rPr lang="en-US" sz="9600" smtClean="0">
                <a:solidFill>
                  <a:schemeClr val="tx1"/>
                </a:solidFill>
              </a:rPr>
              <a:t> </a:t>
            </a:r>
            <a:endParaRPr lang="bn-IN" sz="9600" dirty="0" smtClean="0">
              <a:solidFill>
                <a:schemeClr val="tx1"/>
              </a:solidFill>
            </a:endParaRPr>
          </a:p>
          <a:p>
            <a:r>
              <a:rPr lang="bn-IN" sz="9600" dirty="0" smtClean="0">
                <a:solidFill>
                  <a:schemeClr val="tx1"/>
                </a:solidFill>
              </a:rPr>
              <a:t>২।কালিক পর্যাক্রম</a:t>
            </a:r>
          </a:p>
          <a:p>
            <a:endParaRPr lang="bn-IN" sz="9600" dirty="0" smtClean="0">
              <a:solidFill>
                <a:schemeClr val="tx1"/>
              </a:solidFill>
            </a:endParaRPr>
          </a:p>
          <a:p>
            <a:pPr algn="just"/>
            <a:r>
              <a:rPr lang="bn-IN" sz="9600" dirty="0" smtClean="0">
                <a:solidFill>
                  <a:schemeClr val="tx1"/>
                </a:solidFill>
              </a:rPr>
              <a:t>১। স্থানিক পর্যাক্রমঃ স্থানিক  পর্যাক্রম সেই সকল ঘটনা যা একটি  নিদির্ষ্ট দূরত্বে পর পর পুনারাবৃত্তি ঘটে ।যেমন –টিনের ঢেউ,   </a:t>
            </a:r>
          </a:p>
          <a:p>
            <a:pPr algn="just"/>
            <a:r>
              <a:rPr lang="bn-IN" sz="9600" dirty="0" smtClean="0">
                <a:solidFill>
                  <a:schemeClr val="tx1"/>
                </a:solidFill>
              </a:rPr>
              <a:t>স্ফটিকাকার  পদার্থের পরমাণুর অবস্থান ।</a:t>
            </a:r>
            <a:endParaRPr lang="bn-IN" sz="9600" dirty="0">
              <a:solidFill>
                <a:schemeClr val="tx1"/>
              </a:solidFill>
            </a:endParaRPr>
          </a:p>
          <a:p>
            <a:pPr algn="just"/>
            <a:endParaRPr lang="bn-IN" sz="9600" dirty="0" smtClean="0">
              <a:solidFill>
                <a:schemeClr val="tx1"/>
              </a:solidFill>
            </a:endParaRPr>
          </a:p>
          <a:p>
            <a:pPr algn="just"/>
            <a:r>
              <a:rPr lang="bn-IN" sz="9600" dirty="0" smtClean="0">
                <a:solidFill>
                  <a:schemeClr val="tx1"/>
                </a:solidFill>
              </a:rPr>
              <a:t>২। কালিক পর্যাক্রমঃ ইহা  নিয়মিত ভাবে একটি নিদির্ষ্ট  সময়  পর পর ফিরে  আসে । যেমন- ঘড়ির  কাটার গতি । </a:t>
            </a:r>
          </a:p>
          <a:p>
            <a:pPr algn="just"/>
            <a:r>
              <a:rPr lang="bn-IN" sz="7000" dirty="0" smtClean="0">
                <a:solidFill>
                  <a:schemeClr val="tx1"/>
                </a:solidFill>
              </a:rPr>
              <a:t> </a:t>
            </a:r>
          </a:p>
          <a:p>
            <a:pPr algn="just"/>
            <a:endParaRPr lang="bn-IN" dirty="0" smtClean="0"/>
          </a:p>
          <a:p>
            <a:pPr algn="just"/>
            <a:r>
              <a:rPr lang="bn-IN" dirty="0" smtClean="0"/>
              <a:t> </a:t>
            </a:r>
          </a:p>
          <a:p>
            <a:pPr algn="just"/>
            <a:endParaRPr lang="bn-IN" dirty="0" smtClean="0"/>
          </a:p>
          <a:p>
            <a:pPr algn="l"/>
            <a:endParaRPr lang="en-SG" dirty="0"/>
          </a:p>
        </p:txBody>
      </p:sp>
    </p:spTree>
    <p:extLst>
      <p:ext uri="{BB962C8B-B14F-4D97-AF65-F5344CB8AC3E}">
        <p14:creationId xmlns:p14="http://schemas.microsoft.com/office/powerpoint/2010/main" val="31678429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9"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additive="base">
                                        <p:cTn id="25"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Effect transition="in" filter="wipe(up)">
                                      <p:cBhvr>
                                        <p:cTn id="31" dur="500"/>
                                        <p:tgtEl>
                                          <p:spTgt spid="3">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3" fill="hold" nodeType="clickEffect">
                                  <p:stCondLst>
                                    <p:cond delay="0"/>
                                  </p:stCondLst>
                                  <p:childTnLst>
                                    <p:set>
                                      <p:cBhvr>
                                        <p:cTn id="35" dur="1" fill="hold">
                                          <p:stCondLst>
                                            <p:cond delay="0"/>
                                          </p:stCondLst>
                                        </p:cTn>
                                        <p:tgtEl>
                                          <p:spTgt spid="3">
                                            <p:txEl>
                                              <p:pRg st="2" end="2"/>
                                            </p:txEl>
                                          </p:spTgt>
                                        </p:tgtEl>
                                        <p:attrNameLst>
                                          <p:attrName>style.visibility</p:attrName>
                                        </p:attrNameLst>
                                      </p:cBhvr>
                                      <p:to>
                                        <p:strVal val="visible"/>
                                      </p:to>
                                    </p:set>
                                    <p:anim calcmode="lin" valueType="num">
                                      <p:cBhvr additive="base">
                                        <p:cTn id="36"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37" dur="5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nodeType="clickEffect">
                                  <p:stCondLst>
                                    <p:cond delay="0"/>
                                  </p:stCondLst>
                                  <p:childTnLst>
                                    <p:set>
                                      <p:cBhvr>
                                        <p:cTn id="41" dur="1" fill="hold">
                                          <p:stCondLst>
                                            <p:cond delay="0"/>
                                          </p:stCondLst>
                                        </p:cTn>
                                        <p:tgtEl>
                                          <p:spTgt spid="3">
                                            <p:txEl>
                                              <p:pRg st="3" end="3"/>
                                            </p:txEl>
                                          </p:spTgt>
                                        </p:tgtEl>
                                        <p:attrNameLst>
                                          <p:attrName>style.visibility</p:attrName>
                                        </p:attrNameLst>
                                      </p:cBhvr>
                                      <p:to>
                                        <p:strVal val="visible"/>
                                      </p:to>
                                    </p:set>
                                    <p:anim calcmode="lin" valueType="num">
                                      <p:cBhvr additive="base">
                                        <p:cTn id="42"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2" fill="hold" nodeType="clickEffect">
                                  <p:stCondLst>
                                    <p:cond delay="0"/>
                                  </p:stCondLst>
                                  <p:childTnLst>
                                    <p:set>
                                      <p:cBhvr>
                                        <p:cTn id="47" dur="1" fill="hold">
                                          <p:stCondLst>
                                            <p:cond delay="0"/>
                                          </p:stCondLst>
                                        </p:cTn>
                                        <p:tgtEl>
                                          <p:spTgt spid="3">
                                            <p:txEl>
                                              <p:pRg st="4" end="4"/>
                                            </p:txEl>
                                          </p:spTgt>
                                        </p:tgtEl>
                                        <p:attrNameLst>
                                          <p:attrName>style.visibility</p:attrName>
                                        </p:attrNameLst>
                                      </p:cBhvr>
                                      <p:to>
                                        <p:strVal val="visible"/>
                                      </p:to>
                                    </p:set>
                                    <p:anim calcmode="lin" valueType="num">
                                      <p:cBhvr additive="base">
                                        <p:cTn id="48"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49"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nodeType="clickEffect">
                                  <p:stCondLst>
                                    <p:cond delay="0"/>
                                  </p:stCondLst>
                                  <p:childTnLst>
                                    <p:set>
                                      <p:cBhvr>
                                        <p:cTn id="53" dur="1" fill="hold">
                                          <p:stCondLst>
                                            <p:cond delay="0"/>
                                          </p:stCondLst>
                                        </p:cTn>
                                        <p:tgtEl>
                                          <p:spTgt spid="3">
                                            <p:txEl>
                                              <p:pRg st="6" end="6"/>
                                            </p:txEl>
                                          </p:spTgt>
                                        </p:tgtEl>
                                        <p:attrNameLst>
                                          <p:attrName>style.visibility</p:attrName>
                                        </p:attrNameLst>
                                      </p:cBhvr>
                                      <p:to>
                                        <p:strVal val="visible"/>
                                      </p:to>
                                    </p:set>
                                    <p:animEffect transition="in" filter="wipe(up)">
                                      <p:cBhvr>
                                        <p:cTn id="54" dur="500"/>
                                        <p:tgtEl>
                                          <p:spTgt spid="3">
                                            <p:txEl>
                                              <p:pRg st="6" end="6"/>
                                            </p:txEl>
                                          </p:spTgt>
                                        </p:tgtEl>
                                      </p:cBhvr>
                                    </p:animEffect>
                                  </p:childTnLst>
                                </p:cTn>
                              </p:par>
                              <p:par>
                                <p:cTn id="55" presetID="22" presetClass="entr" presetSubtype="1" fill="hold" nodeType="withEffect">
                                  <p:stCondLst>
                                    <p:cond delay="0"/>
                                  </p:stCondLst>
                                  <p:childTnLst>
                                    <p:set>
                                      <p:cBhvr>
                                        <p:cTn id="56" dur="1" fill="hold">
                                          <p:stCondLst>
                                            <p:cond delay="0"/>
                                          </p:stCondLst>
                                        </p:cTn>
                                        <p:tgtEl>
                                          <p:spTgt spid="3">
                                            <p:txEl>
                                              <p:pRg st="7" end="7"/>
                                            </p:txEl>
                                          </p:spTgt>
                                        </p:tgtEl>
                                        <p:attrNameLst>
                                          <p:attrName>style.visibility</p:attrName>
                                        </p:attrNameLst>
                                      </p:cBhvr>
                                      <p:to>
                                        <p:strVal val="visible"/>
                                      </p:to>
                                    </p:set>
                                    <p:animEffect transition="in" filter="wipe(up)">
                                      <p:cBhvr>
                                        <p:cTn id="57" dur="500"/>
                                        <p:tgtEl>
                                          <p:spTgt spid="3">
                                            <p:txEl>
                                              <p:pRg st="7" end="7"/>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nodeType="clickEffect">
                                  <p:stCondLst>
                                    <p:cond delay="0"/>
                                  </p:stCondLst>
                                  <p:childTnLst>
                                    <p:set>
                                      <p:cBhvr>
                                        <p:cTn id="61" dur="1" fill="hold">
                                          <p:stCondLst>
                                            <p:cond delay="0"/>
                                          </p:stCondLst>
                                        </p:cTn>
                                        <p:tgtEl>
                                          <p:spTgt spid="3">
                                            <p:txEl>
                                              <p:pRg st="9" end="9"/>
                                            </p:txEl>
                                          </p:spTgt>
                                        </p:tgtEl>
                                        <p:attrNameLst>
                                          <p:attrName>style.visibility</p:attrName>
                                        </p:attrNameLst>
                                      </p:cBhvr>
                                      <p:to>
                                        <p:strVal val="visible"/>
                                      </p:to>
                                    </p:set>
                                    <p:animEffect transition="in" filter="wipe(up)">
                                      <p:cBhvr>
                                        <p:cTn id="62" dur="500"/>
                                        <p:tgtEl>
                                          <p:spTgt spid="3">
                                            <p:txEl>
                                              <p:pRg st="9" end="9"/>
                                            </p:txEl>
                                          </p:spTgt>
                                        </p:tgtEl>
                                      </p:cBhvr>
                                    </p:animEffect>
                                  </p:childTnLst>
                                </p:cTn>
                              </p:par>
                              <p:par>
                                <p:cTn id="63" presetID="22" presetClass="entr" presetSubtype="1" fill="hold" nodeType="withEffect">
                                  <p:stCondLst>
                                    <p:cond delay="0"/>
                                  </p:stCondLst>
                                  <p:childTnLst>
                                    <p:set>
                                      <p:cBhvr>
                                        <p:cTn id="64" dur="1" fill="hold">
                                          <p:stCondLst>
                                            <p:cond delay="0"/>
                                          </p:stCondLst>
                                        </p:cTn>
                                        <p:tgtEl>
                                          <p:spTgt spid="3">
                                            <p:txEl>
                                              <p:pRg st="10" end="10"/>
                                            </p:txEl>
                                          </p:spTgt>
                                        </p:tgtEl>
                                        <p:attrNameLst>
                                          <p:attrName>style.visibility</p:attrName>
                                        </p:attrNameLst>
                                      </p:cBhvr>
                                      <p:to>
                                        <p:strVal val="visible"/>
                                      </p:to>
                                    </p:set>
                                    <p:animEffect transition="in" filter="wipe(up)">
                                      <p:cBhvr>
                                        <p:cTn id="65" dur="500"/>
                                        <p:tgtEl>
                                          <p:spTgt spid="3">
                                            <p:txEl>
                                              <p:pRg st="10" end="10"/>
                                            </p:txEl>
                                          </p:spTgt>
                                        </p:tgtEl>
                                      </p:cBhvr>
                                    </p:animEffect>
                                  </p:childTnLst>
                                </p:cTn>
                              </p:par>
                              <p:par>
                                <p:cTn id="66" presetID="22" presetClass="entr" presetSubtype="1" fill="hold" nodeType="withEffect">
                                  <p:stCondLst>
                                    <p:cond delay="0"/>
                                  </p:stCondLst>
                                  <p:childTnLst>
                                    <p:set>
                                      <p:cBhvr>
                                        <p:cTn id="67" dur="1" fill="hold">
                                          <p:stCondLst>
                                            <p:cond delay="0"/>
                                          </p:stCondLst>
                                        </p:cTn>
                                        <p:tgtEl>
                                          <p:spTgt spid="3">
                                            <p:txEl>
                                              <p:pRg st="12" end="12"/>
                                            </p:txEl>
                                          </p:spTgt>
                                        </p:tgtEl>
                                        <p:attrNameLst>
                                          <p:attrName>style.visibility</p:attrName>
                                        </p:attrNameLst>
                                      </p:cBhvr>
                                      <p:to>
                                        <p:strVal val="visible"/>
                                      </p:to>
                                    </p:set>
                                    <p:animEffect transition="in" filter="wipe(up)">
                                      <p:cBhvr>
                                        <p:cTn id="68"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461665"/>
          </a:xfrm>
          <a:prstGeom prst="rect">
            <a:avLst/>
          </a:prstGeom>
          <a:noFill/>
        </p:spPr>
        <p:txBody>
          <a:bodyPr wrap="square" rtlCol="0">
            <a:spAutoFit/>
          </a:bodyPr>
          <a:lstStyle/>
          <a:p>
            <a:pPr algn="ctr"/>
            <a:r>
              <a:rPr lang="en-US" sz="2400" dirty="0" err="1" smtClean="0"/>
              <a:t>সরল</a:t>
            </a:r>
            <a:r>
              <a:rPr lang="en-US" sz="2400" dirty="0" smtClean="0"/>
              <a:t> </a:t>
            </a:r>
            <a:r>
              <a:rPr lang="en-US" sz="2400" dirty="0" err="1" smtClean="0"/>
              <a:t>দোলন</a:t>
            </a:r>
            <a:r>
              <a:rPr lang="en-US" sz="2400" dirty="0" smtClean="0"/>
              <a:t> </a:t>
            </a:r>
            <a:r>
              <a:rPr lang="en-US" sz="2400" dirty="0" err="1" smtClean="0"/>
              <a:t>গতি</a:t>
            </a:r>
            <a:r>
              <a:rPr lang="en-US" sz="2400" dirty="0" smtClean="0"/>
              <a:t> </a:t>
            </a:r>
            <a:r>
              <a:rPr lang="en-US" sz="2400" dirty="0" err="1" smtClean="0"/>
              <a:t>সম্পন্ন</a:t>
            </a:r>
            <a:r>
              <a:rPr lang="en-US" sz="2400" dirty="0" smtClean="0"/>
              <a:t> </a:t>
            </a:r>
            <a:r>
              <a:rPr lang="en-US" sz="2400" dirty="0" err="1" smtClean="0"/>
              <a:t>বস্তুর</a:t>
            </a:r>
            <a:r>
              <a:rPr lang="en-US" sz="2400" dirty="0" smtClean="0"/>
              <a:t> </a:t>
            </a:r>
            <a:r>
              <a:rPr lang="en-US" sz="2400" dirty="0" err="1" smtClean="0"/>
              <a:t>অন্তরক</a:t>
            </a:r>
            <a:r>
              <a:rPr lang="en-US" sz="2400" dirty="0" smtClean="0"/>
              <a:t> </a:t>
            </a:r>
            <a:r>
              <a:rPr lang="en-US" sz="2400" dirty="0" err="1" smtClean="0"/>
              <a:t>সমীকরণ</a:t>
            </a:r>
            <a:r>
              <a:rPr lang="en-US" sz="2400" dirty="0" smtClean="0"/>
              <a:t> ও </a:t>
            </a:r>
            <a:r>
              <a:rPr lang="en-US" sz="2400" dirty="0" err="1" smtClean="0"/>
              <a:t>তার</a:t>
            </a:r>
            <a:r>
              <a:rPr lang="en-US" sz="2400" dirty="0" smtClean="0"/>
              <a:t> </a:t>
            </a:r>
            <a:r>
              <a:rPr lang="en-US" sz="2400" dirty="0" err="1" smtClean="0"/>
              <a:t>সমাধান</a:t>
            </a:r>
            <a:r>
              <a:rPr lang="en-US" sz="2400" dirty="0" smtClean="0"/>
              <a:t> </a:t>
            </a:r>
            <a:endParaRPr lang="en-SG" sz="2400" dirty="0"/>
          </a:p>
        </p:txBody>
      </p:sp>
      <mc:AlternateContent xmlns:mc="http://schemas.openxmlformats.org/markup-compatibility/2006" xmlns:a14="http://schemas.microsoft.com/office/drawing/2010/main">
        <mc:Choice Requires="a14">
          <p:sp>
            <p:nvSpPr>
              <p:cNvPr id="3" name="TextBox 2"/>
              <p:cNvSpPr txBox="1"/>
              <p:nvPr/>
            </p:nvSpPr>
            <p:spPr>
              <a:xfrm>
                <a:off x="107504" y="495945"/>
                <a:ext cx="8928992" cy="7373365"/>
              </a:xfrm>
              <a:prstGeom prst="rect">
                <a:avLst/>
              </a:prstGeom>
              <a:noFill/>
            </p:spPr>
            <p:txBody>
              <a:bodyPr wrap="square" rtlCol="0">
                <a:spAutoFit/>
              </a:bodyPr>
              <a:lstStyle/>
              <a:p>
                <a:pPr algn="just"/>
                <a:r>
                  <a:rPr lang="en-US" sz="2400" dirty="0" err="1" smtClean="0"/>
                  <a:t>আমরা</a:t>
                </a:r>
                <a:r>
                  <a:rPr lang="en-US" sz="2400" dirty="0" smtClean="0"/>
                  <a:t>  </a:t>
                </a:r>
                <a:r>
                  <a:rPr lang="en-US" sz="2400" dirty="0" err="1" smtClean="0"/>
                  <a:t>জানি</a:t>
                </a:r>
                <a:r>
                  <a:rPr lang="en-US" sz="2400" dirty="0" smtClean="0"/>
                  <a:t>, </a:t>
                </a:r>
                <a:r>
                  <a:rPr lang="en-US" sz="2400" dirty="0" err="1" smtClean="0"/>
                  <a:t>সরল</a:t>
                </a:r>
                <a:r>
                  <a:rPr lang="en-US" sz="2400" dirty="0" smtClean="0"/>
                  <a:t> </a:t>
                </a:r>
                <a:r>
                  <a:rPr lang="en-US" sz="2400" dirty="0" err="1" smtClean="0"/>
                  <a:t>ছন্দিত</a:t>
                </a:r>
                <a:r>
                  <a:rPr lang="en-US" sz="2400" dirty="0" smtClean="0"/>
                  <a:t> </a:t>
                </a:r>
                <a:r>
                  <a:rPr lang="en-US" sz="2400" dirty="0" err="1" smtClean="0"/>
                  <a:t>গতির</a:t>
                </a:r>
                <a:r>
                  <a:rPr lang="en-US" sz="2400" dirty="0" smtClean="0"/>
                  <a:t> </a:t>
                </a:r>
                <a:r>
                  <a:rPr lang="en-US" sz="2400" dirty="0" err="1" smtClean="0"/>
                  <a:t>ক্ষেত্রে</a:t>
                </a:r>
                <a:r>
                  <a:rPr lang="en-US" sz="2400" dirty="0" smtClean="0"/>
                  <a:t> </a:t>
                </a:r>
                <a:r>
                  <a:rPr lang="en-US" sz="2400" dirty="0" err="1" smtClean="0"/>
                  <a:t>কণার</a:t>
                </a:r>
                <a:r>
                  <a:rPr lang="en-US" sz="2400" dirty="0" smtClean="0"/>
                  <a:t> </a:t>
                </a:r>
                <a:r>
                  <a:rPr lang="en-US" sz="2400" dirty="0" err="1" smtClean="0"/>
                  <a:t>ত্বরণ</a:t>
                </a:r>
                <a:r>
                  <a:rPr lang="en-US" sz="2400" dirty="0" smtClean="0"/>
                  <a:t> </a:t>
                </a:r>
                <a:r>
                  <a:rPr lang="en-US" sz="2400" dirty="0" err="1" smtClean="0"/>
                  <a:t>সম্যাবস্থান</a:t>
                </a:r>
                <a:r>
                  <a:rPr lang="en-US" sz="2400" dirty="0" smtClean="0"/>
                  <a:t> </a:t>
                </a:r>
                <a:r>
                  <a:rPr lang="en-US" sz="2400" dirty="0" err="1" smtClean="0"/>
                  <a:t>হতে</a:t>
                </a:r>
                <a:r>
                  <a:rPr lang="en-US" sz="2400" dirty="0" smtClean="0"/>
                  <a:t> </a:t>
                </a:r>
                <a:r>
                  <a:rPr lang="en-US" sz="2400" dirty="0" err="1" smtClean="0"/>
                  <a:t>তার</a:t>
                </a:r>
                <a:r>
                  <a:rPr lang="en-US" sz="2400" dirty="0" smtClean="0"/>
                  <a:t> </a:t>
                </a:r>
                <a:r>
                  <a:rPr lang="en-US" sz="2400" dirty="0" err="1" smtClean="0"/>
                  <a:t>সরণের</a:t>
                </a:r>
                <a:r>
                  <a:rPr lang="en-US" sz="2400" dirty="0" smtClean="0"/>
                  <a:t> </a:t>
                </a:r>
                <a:r>
                  <a:rPr lang="en-US" sz="2400" dirty="0" err="1" smtClean="0"/>
                  <a:t>সমানুপাতিক</a:t>
                </a:r>
                <a:r>
                  <a:rPr lang="en-US" sz="2400" dirty="0" smtClean="0"/>
                  <a:t> ও </a:t>
                </a:r>
                <a:r>
                  <a:rPr lang="en-US" sz="2400" dirty="0" err="1" smtClean="0"/>
                  <a:t>বিপরীতমুখী</a:t>
                </a:r>
                <a:r>
                  <a:rPr lang="en-US" sz="2400" dirty="0" smtClean="0"/>
                  <a:t> ।</a:t>
                </a:r>
                <a:r>
                  <a:rPr lang="en-US" sz="2400" dirty="0" err="1" smtClean="0"/>
                  <a:t>সুতরাং</a:t>
                </a:r>
                <a:r>
                  <a:rPr lang="en-US" sz="2400" dirty="0" smtClean="0"/>
                  <a:t> </a:t>
                </a:r>
                <a:r>
                  <a:rPr lang="en-US" sz="2400" dirty="0" err="1" smtClean="0"/>
                  <a:t>কণার</a:t>
                </a:r>
                <a:r>
                  <a:rPr lang="en-US" sz="2400" dirty="0" smtClean="0"/>
                  <a:t> </a:t>
                </a:r>
                <a:r>
                  <a:rPr lang="en-US" sz="2400" dirty="0" err="1" smtClean="0"/>
                  <a:t>উপর</a:t>
                </a:r>
                <a:r>
                  <a:rPr lang="en-US" sz="2400" dirty="0" smtClean="0"/>
                  <a:t> </a:t>
                </a:r>
                <a:r>
                  <a:rPr lang="en-US" sz="2400" dirty="0" err="1" smtClean="0"/>
                  <a:t>ক্রিয়াশীল</a:t>
                </a:r>
                <a:r>
                  <a:rPr lang="en-US" sz="2400" dirty="0" smtClean="0"/>
                  <a:t> </a:t>
                </a:r>
                <a:r>
                  <a:rPr lang="en-US" sz="2400" dirty="0" err="1" smtClean="0"/>
                  <a:t>বলও</a:t>
                </a:r>
                <a:r>
                  <a:rPr lang="en-US" sz="2400" dirty="0" smtClean="0"/>
                  <a:t> </a:t>
                </a:r>
                <a:r>
                  <a:rPr lang="en-US" sz="2400" dirty="0" err="1" smtClean="0"/>
                  <a:t>সরণের</a:t>
                </a:r>
                <a:r>
                  <a:rPr lang="en-US" sz="2400" dirty="0" smtClean="0"/>
                  <a:t> </a:t>
                </a:r>
                <a:r>
                  <a:rPr lang="en-US" sz="2400" dirty="0" err="1" smtClean="0"/>
                  <a:t>সমানুপাতিক</a:t>
                </a:r>
                <a:r>
                  <a:rPr lang="en-US" sz="2400" dirty="0" smtClean="0"/>
                  <a:t>  </a:t>
                </a:r>
                <a:r>
                  <a:rPr lang="en-US" sz="2400" dirty="0" err="1" smtClean="0"/>
                  <a:t>এবং</a:t>
                </a:r>
                <a:r>
                  <a:rPr lang="en-US" sz="2400" dirty="0" smtClean="0"/>
                  <a:t> </a:t>
                </a:r>
                <a:r>
                  <a:rPr lang="en-US" sz="2400" dirty="0" err="1" smtClean="0"/>
                  <a:t>বিপরীতমুখী</a:t>
                </a:r>
                <a:r>
                  <a:rPr lang="en-US" sz="2400" dirty="0" smtClean="0"/>
                  <a:t> </a:t>
                </a:r>
                <a:r>
                  <a:rPr lang="en-US" sz="2400" dirty="0" err="1" smtClean="0"/>
                  <a:t>হবে।ধরি</a:t>
                </a:r>
                <a:r>
                  <a:rPr lang="en-US" sz="2400" dirty="0" smtClean="0"/>
                  <a:t> ,</a:t>
                </a:r>
                <a:r>
                  <a:rPr lang="en-US" sz="2400" dirty="0" err="1" smtClean="0"/>
                  <a:t>কোন</a:t>
                </a:r>
                <a:r>
                  <a:rPr lang="en-US" sz="2400" dirty="0" smtClean="0"/>
                  <a:t> </a:t>
                </a:r>
                <a:r>
                  <a:rPr lang="en-US" sz="2400" dirty="0" err="1" smtClean="0"/>
                  <a:t>বস্তুর</a:t>
                </a:r>
                <a:r>
                  <a:rPr lang="en-US" sz="2400" dirty="0" smtClean="0"/>
                  <a:t> </a:t>
                </a:r>
                <a:r>
                  <a:rPr lang="en-US" sz="2400" dirty="0" err="1" smtClean="0"/>
                  <a:t>উপর</a:t>
                </a:r>
                <a:r>
                  <a:rPr lang="en-US" sz="2400" dirty="0" smtClean="0"/>
                  <a:t> F </a:t>
                </a:r>
                <a:r>
                  <a:rPr lang="en-US" sz="2400" dirty="0" err="1" smtClean="0"/>
                  <a:t>বল</a:t>
                </a:r>
                <a:r>
                  <a:rPr lang="en-US" sz="2400" dirty="0" smtClean="0"/>
                  <a:t> </a:t>
                </a:r>
                <a:r>
                  <a:rPr lang="en-US" sz="2400" dirty="0" err="1" smtClean="0"/>
                  <a:t>ক্রিয়া</a:t>
                </a:r>
                <a:r>
                  <a:rPr lang="en-US" sz="2400" dirty="0" smtClean="0"/>
                  <a:t> </a:t>
                </a:r>
                <a:r>
                  <a:rPr lang="en-US" sz="2400" dirty="0" err="1" smtClean="0"/>
                  <a:t>করায়</a:t>
                </a:r>
                <a:r>
                  <a:rPr lang="en-US" sz="2400" dirty="0" smtClean="0"/>
                  <a:t> </a:t>
                </a:r>
                <a:r>
                  <a:rPr lang="en-US" sz="2400" dirty="0" err="1" smtClean="0"/>
                  <a:t>সরণ</a:t>
                </a:r>
                <a:r>
                  <a:rPr lang="en-US" sz="2400" dirty="0" smtClean="0"/>
                  <a:t> X </a:t>
                </a:r>
                <a:r>
                  <a:rPr lang="en-US" sz="2400" dirty="0" err="1" smtClean="0"/>
                  <a:t>হল</a:t>
                </a:r>
                <a:r>
                  <a:rPr lang="en-US" sz="2400" dirty="0" smtClean="0"/>
                  <a:t> ,</a:t>
                </a:r>
              </a:p>
              <a:p>
                <a:r>
                  <a:rPr lang="en-US" sz="2400" dirty="0"/>
                  <a:t> </a:t>
                </a:r>
                <a:r>
                  <a:rPr lang="en-US" sz="2400" dirty="0" smtClean="0"/>
                  <a:t> F   </a:t>
                </a:r>
                <a:r>
                  <a:rPr lang="el-GR" sz="2400" dirty="0" smtClean="0"/>
                  <a:t>α</a:t>
                </a:r>
                <a:r>
                  <a:rPr lang="en-US" sz="2400" dirty="0" smtClean="0"/>
                  <a:t> – X     or F = -</a:t>
                </a:r>
                <a:r>
                  <a:rPr lang="en-US" sz="2400" dirty="0" err="1" smtClean="0"/>
                  <a:t>kX</a:t>
                </a:r>
                <a:r>
                  <a:rPr lang="en-US" sz="2400" dirty="0" smtClean="0"/>
                  <a:t> ,  k </a:t>
                </a:r>
                <a:r>
                  <a:rPr lang="en-US" sz="2400" dirty="0" err="1" smtClean="0"/>
                  <a:t>সমানুপাতিক</a:t>
                </a:r>
                <a:r>
                  <a:rPr lang="bn-IN" sz="2400" dirty="0" smtClean="0"/>
                  <a:t> </a:t>
                </a:r>
                <a:r>
                  <a:rPr lang="en-US" sz="2400" dirty="0" smtClean="0"/>
                  <a:t> </a:t>
                </a:r>
                <a:r>
                  <a:rPr lang="as-IN" sz="2400" dirty="0" smtClean="0"/>
                  <a:t>ধ্রূবক</a:t>
                </a:r>
                <a:r>
                  <a:rPr lang="bn-IN" sz="2400" dirty="0" smtClean="0"/>
                  <a:t> </a:t>
                </a:r>
                <a:r>
                  <a:rPr lang="en-US" sz="2400" dirty="0" smtClean="0"/>
                  <a:t>।</a:t>
                </a:r>
                <a:r>
                  <a:rPr lang="en-US" sz="2400" dirty="0" err="1" smtClean="0"/>
                  <a:t>একে</a:t>
                </a:r>
                <a:r>
                  <a:rPr lang="en-US" sz="2400" dirty="0" smtClean="0"/>
                  <a:t> </a:t>
                </a:r>
                <a:r>
                  <a:rPr lang="en-US" sz="2400" dirty="0" err="1" smtClean="0"/>
                  <a:t>বল</a:t>
                </a:r>
                <a:r>
                  <a:rPr lang="en-US" sz="2400" dirty="0" smtClean="0"/>
                  <a:t> </a:t>
                </a:r>
                <a:r>
                  <a:rPr lang="en-US" sz="2400" dirty="0" err="1" smtClean="0"/>
                  <a:t>ধ্রূবক</a:t>
                </a:r>
                <a:r>
                  <a:rPr lang="en-US" sz="2400" dirty="0" smtClean="0"/>
                  <a:t> </a:t>
                </a:r>
                <a:r>
                  <a:rPr lang="en-US" sz="2400" dirty="0" err="1" smtClean="0"/>
                  <a:t>বলে</a:t>
                </a:r>
                <a:r>
                  <a:rPr lang="en-US" sz="2400" dirty="0" smtClean="0"/>
                  <a:t> । </a:t>
                </a:r>
              </a:p>
              <a:p>
                <a:r>
                  <a:rPr lang="en-US" sz="2400" dirty="0" err="1" smtClean="0"/>
                  <a:t>ধরি</a:t>
                </a:r>
                <a:r>
                  <a:rPr lang="en-US" sz="2400" dirty="0" smtClean="0"/>
                  <a:t> </a:t>
                </a:r>
                <a:r>
                  <a:rPr lang="en-US" sz="2400" dirty="0" err="1" smtClean="0"/>
                  <a:t>কণাটির</a:t>
                </a:r>
                <a:r>
                  <a:rPr lang="en-US" sz="2400" dirty="0" smtClean="0"/>
                  <a:t> </a:t>
                </a:r>
                <a:r>
                  <a:rPr lang="en-US" sz="2400" dirty="0" err="1" smtClean="0"/>
                  <a:t>ভর</a:t>
                </a:r>
                <a:r>
                  <a:rPr lang="en-US" sz="2400" dirty="0" smtClean="0"/>
                  <a:t>  m  </a:t>
                </a:r>
                <a:r>
                  <a:rPr lang="en-US" sz="2400" dirty="0" err="1" smtClean="0"/>
                  <a:t>হলে</a:t>
                </a:r>
                <a:r>
                  <a:rPr lang="en-US" sz="2400" dirty="0" smtClean="0"/>
                  <a:t> ,  F  =  ma     </a:t>
                </a:r>
              </a:p>
              <a:p>
                <a:r>
                  <a:rPr lang="en-US" sz="2400" dirty="0" err="1" smtClean="0"/>
                  <a:t>অতএব</a:t>
                </a:r>
                <a:r>
                  <a:rPr lang="en-US" sz="2400" dirty="0" smtClean="0"/>
                  <a:t>,   ma   =  - </a:t>
                </a:r>
                <a:r>
                  <a:rPr lang="en-US" sz="2400" dirty="0" err="1" smtClean="0"/>
                  <a:t>kX</a:t>
                </a:r>
                <a:endParaRPr lang="en-US" sz="2400" dirty="0" smtClean="0"/>
              </a:p>
              <a:p>
                <a:r>
                  <a:rPr lang="en-US" sz="2400" dirty="0"/>
                  <a:t> </a:t>
                </a:r>
                <a:r>
                  <a:rPr lang="en-US" sz="2400" dirty="0" smtClean="0"/>
                  <a:t>              or   m</a:t>
                </a:r>
                <a14:m>
                  <m:oMath xmlns:m="http://schemas.openxmlformats.org/officeDocument/2006/math">
                    <m:f>
                      <m:fPr>
                        <m:ctrlPr>
                          <a:rPr lang="en-US" sz="2400" i="1" smtClean="0">
                            <a:latin typeface="Cambria Math"/>
                          </a:rPr>
                        </m:ctrlPr>
                      </m:fPr>
                      <m:num>
                        <m:sSup>
                          <m:sSupPr>
                            <m:ctrlPr>
                              <a:rPr lang="en-US" sz="2400" i="1" smtClean="0">
                                <a:latin typeface="Cambria Math"/>
                              </a:rPr>
                            </m:ctrlPr>
                          </m:sSupPr>
                          <m:e>
                            <m:r>
                              <a:rPr lang="en-US" sz="2400" b="0" i="1" smtClean="0">
                                <a:latin typeface="Cambria Math"/>
                              </a:rPr>
                              <m:t>𝑑</m:t>
                            </m:r>
                          </m:e>
                          <m:sup>
                            <m:r>
                              <a:rPr lang="en-US" sz="2400" b="0" i="1" smtClean="0">
                                <a:latin typeface="Cambria Math"/>
                              </a:rPr>
                              <m:t>2</m:t>
                            </m:r>
                          </m:sup>
                        </m:sSup>
                        <m:r>
                          <a:rPr lang="en-US" sz="2400" b="0" i="1" smtClean="0">
                            <a:latin typeface="Cambria Math"/>
                          </a:rPr>
                          <m:t>𝑋</m:t>
                        </m:r>
                      </m:num>
                      <m:den>
                        <m:sSup>
                          <m:sSupPr>
                            <m:ctrlPr>
                              <a:rPr lang="en-US" sz="2400" i="1" smtClean="0">
                                <a:latin typeface="Cambria Math"/>
                              </a:rPr>
                            </m:ctrlPr>
                          </m:sSupPr>
                          <m:e>
                            <m:r>
                              <a:rPr lang="en-US" sz="2400" b="0" i="1" smtClean="0">
                                <a:latin typeface="Cambria Math"/>
                              </a:rPr>
                              <m:t>𝑑𝑡</m:t>
                            </m:r>
                          </m:e>
                          <m:sup>
                            <m:r>
                              <a:rPr lang="en-US" sz="2400" b="0" i="1" smtClean="0">
                                <a:latin typeface="Cambria Math"/>
                              </a:rPr>
                              <m:t>2</m:t>
                            </m:r>
                          </m:sup>
                        </m:sSup>
                      </m:den>
                    </m:f>
                    <m:r>
                      <a:rPr lang="en-US" sz="2400" b="0" i="1" smtClean="0">
                        <a:latin typeface="Cambria Math"/>
                      </a:rPr>
                      <m:t> =−</m:t>
                    </m:r>
                    <m:r>
                      <a:rPr lang="en-US" sz="2400" b="0" i="1" smtClean="0">
                        <a:latin typeface="Cambria Math"/>
                      </a:rPr>
                      <m:t>𝑘𝑋</m:t>
                    </m:r>
                    <m:r>
                      <a:rPr lang="en-US" sz="2400" b="0" i="1" smtClean="0">
                        <a:latin typeface="Cambria Math"/>
                      </a:rPr>
                      <m:t>            </m:t>
                    </m:r>
                  </m:oMath>
                </a14:m>
                <a:r>
                  <a:rPr lang="en-SG" sz="2400" dirty="0" smtClean="0"/>
                  <a:t>  (  a   =  </a:t>
                </a:r>
                <a:r>
                  <a:rPr lang="en-US" sz="2400" dirty="0" smtClean="0">
                    <a:solidFill>
                      <a:prstClr val="black"/>
                    </a:solidFill>
                  </a:rPr>
                  <a:t> </a:t>
                </a:r>
                <a14:m>
                  <m:oMath xmlns:m="http://schemas.openxmlformats.org/officeDocument/2006/math">
                    <m:f>
                      <m:fPr>
                        <m:ctrlPr>
                          <a:rPr lang="en-US" sz="2400" i="1">
                            <a:solidFill>
                              <a:prstClr val="black"/>
                            </a:solidFill>
                            <a:latin typeface="Cambria Math"/>
                          </a:rPr>
                        </m:ctrlPr>
                      </m:fPr>
                      <m:num>
                        <m:sSup>
                          <m:sSupPr>
                            <m:ctrlPr>
                              <a:rPr lang="en-US" sz="2400" i="1">
                                <a:solidFill>
                                  <a:prstClr val="black"/>
                                </a:solidFill>
                                <a:latin typeface="Cambria Math"/>
                              </a:rPr>
                            </m:ctrlPr>
                          </m:sSupPr>
                          <m:e>
                            <m:r>
                              <a:rPr lang="en-US" sz="2400" i="1">
                                <a:solidFill>
                                  <a:prstClr val="black"/>
                                </a:solidFill>
                                <a:latin typeface="Cambria Math"/>
                              </a:rPr>
                              <m:t>𝑑</m:t>
                            </m:r>
                          </m:e>
                          <m:sup>
                            <m:r>
                              <a:rPr lang="en-US" sz="2400" i="1">
                                <a:solidFill>
                                  <a:prstClr val="black"/>
                                </a:solidFill>
                                <a:latin typeface="Cambria Math"/>
                              </a:rPr>
                              <m:t>2</m:t>
                            </m:r>
                          </m:sup>
                        </m:sSup>
                        <m:r>
                          <a:rPr lang="en-US" sz="2400" i="1">
                            <a:solidFill>
                              <a:prstClr val="black"/>
                            </a:solidFill>
                            <a:latin typeface="Cambria Math"/>
                          </a:rPr>
                          <m:t>𝑋</m:t>
                        </m:r>
                      </m:num>
                      <m:den>
                        <m:sSup>
                          <m:sSupPr>
                            <m:ctrlPr>
                              <a:rPr lang="en-US" sz="2400" i="1">
                                <a:solidFill>
                                  <a:prstClr val="black"/>
                                </a:solidFill>
                                <a:latin typeface="Cambria Math"/>
                              </a:rPr>
                            </m:ctrlPr>
                          </m:sSupPr>
                          <m:e>
                            <m:r>
                              <a:rPr lang="en-US" sz="2400" i="1">
                                <a:solidFill>
                                  <a:prstClr val="black"/>
                                </a:solidFill>
                                <a:latin typeface="Cambria Math"/>
                              </a:rPr>
                              <m:t>𝑑𝑡</m:t>
                            </m:r>
                          </m:e>
                          <m:sup>
                            <m:r>
                              <a:rPr lang="en-US" sz="2400" i="1">
                                <a:solidFill>
                                  <a:prstClr val="black"/>
                                </a:solidFill>
                                <a:latin typeface="Cambria Math"/>
                              </a:rPr>
                              <m:t>2</m:t>
                            </m:r>
                          </m:sup>
                        </m:sSup>
                      </m:den>
                    </m:f>
                    <m:r>
                      <a:rPr lang="en-US" sz="2400" i="1">
                        <a:solidFill>
                          <a:prstClr val="black"/>
                        </a:solidFill>
                        <a:latin typeface="Cambria Math"/>
                      </a:rPr>
                      <m:t> </m:t>
                    </m:r>
                  </m:oMath>
                </a14:m>
                <a:r>
                  <a:rPr lang="en-SG" sz="2400" dirty="0" smtClean="0"/>
                  <a:t> )</a:t>
                </a:r>
              </a:p>
              <a:p>
                <a:endParaRPr lang="en-US" sz="2400" dirty="0"/>
              </a:p>
              <a:p>
                <a:r>
                  <a:rPr lang="en-US" sz="2400" dirty="0" smtClean="0"/>
                  <a:t>               or  </a:t>
                </a:r>
                <a14:m>
                  <m:oMath xmlns:m="http://schemas.openxmlformats.org/officeDocument/2006/math">
                    <m:f>
                      <m:fPr>
                        <m:ctrlPr>
                          <a:rPr lang="en-US" sz="2400" i="1">
                            <a:solidFill>
                              <a:prstClr val="black"/>
                            </a:solidFill>
                            <a:latin typeface="Cambria Math"/>
                          </a:rPr>
                        </m:ctrlPr>
                      </m:fPr>
                      <m:num>
                        <m:sSup>
                          <m:sSupPr>
                            <m:ctrlPr>
                              <a:rPr lang="en-US" sz="2400" i="1">
                                <a:solidFill>
                                  <a:prstClr val="black"/>
                                </a:solidFill>
                                <a:latin typeface="Cambria Math"/>
                              </a:rPr>
                            </m:ctrlPr>
                          </m:sSupPr>
                          <m:e>
                            <m:r>
                              <a:rPr lang="en-US" sz="2400" i="1">
                                <a:solidFill>
                                  <a:prstClr val="black"/>
                                </a:solidFill>
                                <a:latin typeface="Cambria Math"/>
                              </a:rPr>
                              <m:t>𝑑</m:t>
                            </m:r>
                          </m:e>
                          <m:sup>
                            <m:r>
                              <a:rPr lang="en-US" sz="2400" i="1">
                                <a:solidFill>
                                  <a:prstClr val="black"/>
                                </a:solidFill>
                                <a:latin typeface="Cambria Math"/>
                              </a:rPr>
                              <m:t>2</m:t>
                            </m:r>
                          </m:sup>
                        </m:sSup>
                        <m:r>
                          <a:rPr lang="en-US" sz="2400" i="1">
                            <a:solidFill>
                              <a:prstClr val="black"/>
                            </a:solidFill>
                            <a:latin typeface="Cambria Math"/>
                          </a:rPr>
                          <m:t>𝑋</m:t>
                        </m:r>
                      </m:num>
                      <m:den>
                        <m:sSup>
                          <m:sSupPr>
                            <m:ctrlPr>
                              <a:rPr lang="en-US" sz="2400" i="1">
                                <a:solidFill>
                                  <a:prstClr val="black"/>
                                </a:solidFill>
                                <a:latin typeface="Cambria Math"/>
                              </a:rPr>
                            </m:ctrlPr>
                          </m:sSupPr>
                          <m:e>
                            <m:r>
                              <a:rPr lang="en-US" sz="2400" i="1">
                                <a:solidFill>
                                  <a:prstClr val="black"/>
                                </a:solidFill>
                                <a:latin typeface="Cambria Math"/>
                              </a:rPr>
                              <m:t>𝑑𝑡</m:t>
                            </m:r>
                          </m:e>
                          <m:sup>
                            <m:r>
                              <a:rPr lang="en-US" sz="2400" i="1">
                                <a:solidFill>
                                  <a:prstClr val="black"/>
                                </a:solidFill>
                                <a:latin typeface="Cambria Math"/>
                              </a:rPr>
                              <m:t>2</m:t>
                            </m:r>
                          </m:sup>
                        </m:sSup>
                      </m:den>
                    </m:f>
                    <m:r>
                      <a:rPr lang="en-US" sz="2400" b="0" i="1" smtClean="0">
                        <a:solidFill>
                          <a:prstClr val="black"/>
                        </a:solidFill>
                        <a:latin typeface="Cambria Math"/>
                      </a:rPr>
                      <m:t> =− </m:t>
                    </m:r>
                    <m:f>
                      <m:fPr>
                        <m:ctrlPr>
                          <a:rPr lang="en-US" sz="2400" b="0" i="1" smtClean="0">
                            <a:solidFill>
                              <a:prstClr val="black"/>
                            </a:solidFill>
                            <a:latin typeface="Cambria Math"/>
                          </a:rPr>
                        </m:ctrlPr>
                      </m:fPr>
                      <m:num>
                        <m:r>
                          <a:rPr lang="en-US" sz="2400" b="0" i="1" smtClean="0">
                            <a:solidFill>
                              <a:prstClr val="black"/>
                            </a:solidFill>
                            <a:latin typeface="Cambria Math"/>
                          </a:rPr>
                          <m:t>𝑘</m:t>
                        </m:r>
                      </m:num>
                      <m:den>
                        <m:r>
                          <a:rPr lang="en-US" sz="2400" b="0" i="1" smtClean="0">
                            <a:solidFill>
                              <a:prstClr val="black"/>
                            </a:solidFill>
                            <a:latin typeface="Cambria Math"/>
                          </a:rPr>
                          <m:t>𝑚</m:t>
                        </m:r>
                      </m:den>
                    </m:f>
                    <m:r>
                      <a:rPr lang="en-US" sz="2400" b="0" i="1" smtClean="0">
                        <a:solidFill>
                          <a:prstClr val="black"/>
                        </a:solidFill>
                        <a:latin typeface="Cambria Math"/>
                      </a:rPr>
                      <m:t> </m:t>
                    </m:r>
                    <m:r>
                      <a:rPr lang="en-US" sz="2400" b="0" i="1" smtClean="0">
                        <a:solidFill>
                          <a:prstClr val="black"/>
                        </a:solidFill>
                        <a:latin typeface="Cambria Math"/>
                      </a:rPr>
                      <m:t>𝑋</m:t>
                    </m:r>
                    <m:r>
                      <a:rPr lang="en-US" sz="2400" b="0" i="1" smtClean="0">
                        <a:solidFill>
                          <a:prstClr val="black"/>
                        </a:solidFill>
                        <a:latin typeface="Cambria Math"/>
                      </a:rPr>
                      <m:t>  </m:t>
                    </m:r>
                  </m:oMath>
                </a14:m>
                <a:endParaRPr lang="en-SG" sz="2400" dirty="0" smtClean="0"/>
              </a:p>
              <a:p>
                <a:endParaRPr lang="en-SG" sz="2400" dirty="0"/>
              </a:p>
              <a:p>
                <a:pPr lvl="0"/>
                <a:r>
                  <a:rPr lang="en-SG" sz="2400" dirty="0" smtClean="0"/>
                  <a:t>                or   </a:t>
                </a:r>
                <a14:m>
                  <m:oMath xmlns:m="http://schemas.openxmlformats.org/officeDocument/2006/math">
                    <m:f>
                      <m:fPr>
                        <m:ctrlPr>
                          <a:rPr lang="en-US" sz="2400" i="1">
                            <a:solidFill>
                              <a:prstClr val="black"/>
                            </a:solidFill>
                            <a:latin typeface="Cambria Math"/>
                          </a:rPr>
                        </m:ctrlPr>
                      </m:fPr>
                      <m:num>
                        <m:sSup>
                          <m:sSupPr>
                            <m:ctrlPr>
                              <a:rPr lang="en-US" sz="2400" i="1">
                                <a:solidFill>
                                  <a:prstClr val="black"/>
                                </a:solidFill>
                                <a:latin typeface="Cambria Math"/>
                              </a:rPr>
                            </m:ctrlPr>
                          </m:sSupPr>
                          <m:e>
                            <m:r>
                              <a:rPr lang="en-US" sz="2400" i="1">
                                <a:solidFill>
                                  <a:prstClr val="black"/>
                                </a:solidFill>
                                <a:latin typeface="Cambria Math"/>
                              </a:rPr>
                              <m:t>𝑑</m:t>
                            </m:r>
                          </m:e>
                          <m:sup>
                            <m:r>
                              <a:rPr lang="en-US" sz="2400" i="1">
                                <a:solidFill>
                                  <a:prstClr val="black"/>
                                </a:solidFill>
                                <a:latin typeface="Cambria Math"/>
                              </a:rPr>
                              <m:t>2</m:t>
                            </m:r>
                          </m:sup>
                        </m:sSup>
                        <m:r>
                          <a:rPr lang="en-US" sz="2400" i="1">
                            <a:solidFill>
                              <a:prstClr val="black"/>
                            </a:solidFill>
                            <a:latin typeface="Cambria Math"/>
                          </a:rPr>
                          <m:t>𝑋</m:t>
                        </m:r>
                      </m:num>
                      <m:den>
                        <m:sSup>
                          <m:sSupPr>
                            <m:ctrlPr>
                              <a:rPr lang="en-US" sz="2400" i="1">
                                <a:solidFill>
                                  <a:prstClr val="black"/>
                                </a:solidFill>
                                <a:latin typeface="Cambria Math"/>
                              </a:rPr>
                            </m:ctrlPr>
                          </m:sSupPr>
                          <m:e>
                            <m:r>
                              <a:rPr lang="en-US" sz="2400" i="1">
                                <a:solidFill>
                                  <a:prstClr val="black"/>
                                </a:solidFill>
                                <a:latin typeface="Cambria Math"/>
                              </a:rPr>
                              <m:t>𝑑𝑡</m:t>
                            </m:r>
                          </m:e>
                          <m:sup>
                            <m:r>
                              <a:rPr lang="en-US" sz="2400" i="1">
                                <a:solidFill>
                                  <a:prstClr val="black"/>
                                </a:solidFill>
                                <a:latin typeface="Cambria Math"/>
                              </a:rPr>
                              <m:t>2</m:t>
                            </m:r>
                          </m:sup>
                        </m:sSup>
                      </m:den>
                    </m:f>
                    <m:r>
                      <a:rPr lang="en-US" sz="2400" b="0" i="1" smtClean="0">
                        <a:solidFill>
                          <a:prstClr val="black"/>
                        </a:solidFill>
                        <a:latin typeface="Cambria Math"/>
                      </a:rPr>
                      <m:t>+ </m:t>
                    </m:r>
                    <m:r>
                      <a:rPr lang="en-US" sz="2400" i="1">
                        <a:solidFill>
                          <a:prstClr val="black"/>
                        </a:solidFill>
                        <a:latin typeface="Cambria Math"/>
                      </a:rPr>
                      <m:t> </m:t>
                    </m:r>
                    <m:f>
                      <m:fPr>
                        <m:ctrlPr>
                          <a:rPr lang="en-US" sz="2400" i="1">
                            <a:solidFill>
                              <a:prstClr val="black"/>
                            </a:solidFill>
                            <a:latin typeface="Cambria Math"/>
                          </a:rPr>
                        </m:ctrlPr>
                      </m:fPr>
                      <m:num>
                        <m:r>
                          <a:rPr lang="en-US" sz="2400" i="1">
                            <a:solidFill>
                              <a:prstClr val="black"/>
                            </a:solidFill>
                            <a:latin typeface="Cambria Math"/>
                          </a:rPr>
                          <m:t>𝑘</m:t>
                        </m:r>
                      </m:num>
                      <m:den>
                        <m:r>
                          <a:rPr lang="en-US" sz="2400" i="1">
                            <a:solidFill>
                              <a:prstClr val="black"/>
                            </a:solidFill>
                            <a:latin typeface="Cambria Math"/>
                          </a:rPr>
                          <m:t>𝑚</m:t>
                        </m:r>
                      </m:den>
                    </m:f>
                    <m:r>
                      <a:rPr lang="en-US" sz="2400" i="1">
                        <a:solidFill>
                          <a:prstClr val="black"/>
                        </a:solidFill>
                        <a:latin typeface="Cambria Math"/>
                      </a:rPr>
                      <m:t> </m:t>
                    </m:r>
                    <m:r>
                      <a:rPr lang="en-US" sz="2400" i="1">
                        <a:solidFill>
                          <a:prstClr val="black"/>
                        </a:solidFill>
                        <a:latin typeface="Cambria Math"/>
                      </a:rPr>
                      <m:t>𝑋</m:t>
                    </m:r>
                    <m:r>
                      <a:rPr lang="en-US" sz="2400" i="1">
                        <a:solidFill>
                          <a:prstClr val="black"/>
                        </a:solidFill>
                        <a:latin typeface="Cambria Math"/>
                      </a:rPr>
                      <m:t> =</m:t>
                    </m:r>
                  </m:oMath>
                </a14:m>
                <a:r>
                  <a:rPr lang="bn-IN" sz="2400" b="0" dirty="0" smtClean="0">
                    <a:solidFill>
                      <a:prstClr val="black"/>
                    </a:solidFill>
                  </a:rPr>
                  <a:t> 0</a:t>
                </a:r>
              </a:p>
              <a:p>
                <a:pPr lvl="0" algn="ctr"/>
                <a:r>
                  <a:rPr lang="bn-IN" sz="2400" dirty="0">
                    <a:solidFill>
                      <a:prstClr val="black"/>
                    </a:solidFill>
                  </a:rPr>
                  <a:t> </a:t>
                </a:r>
                <a:r>
                  <a:rPr lang="bn-IN" sz="2400" dirty="0" smtClean="0">
                    <a:solidFill>
                      <a:prstClr val="black"/>
                    </a:solidFill>
                  </a:rPr>
                  <a:t>   </a:t>
                </a:r>
                <a:r>
                  <a:rPr lang="en-US" sz="2400" dirty="0" smtClean="0">
                    <a:solidFill>
                      <a:prstClr val="black"/>
                    </a:solidFill>
                  </a:rPr>
                  <a:t>or </a:t>
                </a:r>
                <a:r>
                  <a:rPr lang="en-SG" sz="2400" dirty="0" smtClean="0">
                    <a:solidFill>
                      <a:prstClr val="black"/>
                    </a:solidFill>
                  </a:rPr>
                  <a:t>   </a:t>
                </a:r>
                <a14:m>
                  <m:oMath xmlns:m="http://schemas.openxmlformats.org/officeDocument/2006/math">
                    <m:f>
                      <m:fPr>
                        <m:ctrlPr>
                          <a:rPr lang="en-US" sz="2400" i="1">
                            <a:solidFill>
                              <a:prstClr val="black"/>
                            </a:solidFill>
                            <a:latin typeface="Cambria Math"/>
                          </a:rPr>
                        </m:ctrlPr>
                      </m:fPr>
                      <m:num>
                        <m:sSup>
                          <m:sSupPr>
                            <m:ctrlPr>
                              <a:rPr lang="en-US" sz="2400" i="1">
                                <a:solidFill>
                                  <a:prstClr val="black"/>
                                </a:solidFill>
                                <a:latin typeface="Cambria Math"/>
                              </a:rPr>
                            </m:ctrlPr>
                          </m:sSupPr>
                          <m:e>
                            <m:r>
                              <a:rPr lang="en-US" sz="2400" i="1">
                                <a:solidFill>
                                  <a:prstClr val="black"/>
                                </a:solidFill>
                                <a:latin typeface="Cambria Math"/>
                              </a:rPr>
                              <m:t>𝑑</m:t>
                            </m:r>
                          </m:e>
                          <m:sup>
                            <m:r>
                              <a:rPr lang="en-US" sz="2400" i="1">
                                <a:solidFill>
                                  <a:prstClr val="black"/>
                                </a:solidFill>
                                <a:latin typeface="Cambria Math"/>
                              </a:rPr>
                              <m:t>2</m:t>
                            </m:r>
                          </m:sup>
                        </m:sSup>
                        <m:r>
                          <a:rPr lang="en-US" sz="2400" i="1">
                            <a:solidFill>
                              <a:prstClr val="black"/>
                            </a:solidFill>
                            <a:latin typeface="Cambria Math"/>
                          </a:rPr>
                          <m:t>𝑋</m:t>
                        </m:r>
                      </m:num>
                      <m:den>
                        <m:sSup>
                          <m:sSupPr>
                            <m:ctrlPr>
                              <a:rPr lang="en-US" sz="2400" i="1">
                                <a:solidFill>
                                  <a:prstClr val="black"/>
                                </a:solidFill>
                                <a:latin typeface="Cambria Math"/>
                              </a:rPr>
                            </m:ctrlPr>
                          </m:sSupPr>
                          <m:e>
                            <m:r>
                              <a:rPr lang="en-US" sz="2400" i="1">
                                <a:solidFill>
                                  <a:prstClr val="black"/>
                                </a:solidFill>
                                <a:latin typeface="Cambria Math"/>
                              </a:rPr>
                              <m:t>𝑑𝑡</m:t>
                            </m:r>
                          </m:e>
                          <m:sup>
                            <m:r>
                              <a:rPr lang="en-US" sz="2400" i="1">
                                <a:solidFill>
                                  <a:prstClr val="black"/>
                                </a:solidFill>
                                <a:latin typeface="Cambria Math"/>
                              </a:rPr>
                              <m:t>2</m:t>
                            </m:r>
                          </m:sup>
                        </m:sSup>
                      </m:den>
                    </m:f>
                    <m:r>
                      <a:rPr lang="en-US" sz="2400" i="1">
                        <a:solidFill>
                          <a:prstClr val="black"/>
                        </a:solidFill>
                        <a:latin typeface="Cambria Math"/>
                      </a:rPr>
                      <m:t>+ </m:t>
                    </m:r>
                    <m:sSup>
                      <m:sSupPr>
                        <m:ctrlPr>
                          <a:rPr lang="en-US" sz="2400" i="1" smtClean="0">
                            <a:solidFill>
                              <a:prstClr val="black"/>
                            </a:solidFill>
                            <a:latin typeface="Cambria Math"/>
                          </a:rPr>
                        </m:ctrlPr>
                      </m:sSupPr>
                      <m:e>
                        <m:r>
                          <a:rPr lang="en-US" sz="2400" i="1" smtClean="0">
                            <a:solidFill>
                              <a:prstClr val="black"/>
                            </a:solidFill>
                            <a:latin typeface="Cambria Math"/>
                            <a:ea typeface="Cambria Math"/>
                          </a:rPr>
                          <m:t>𝜔</m:t>
                        </m:r>
                      </m:e>
                      <m:sup>
                        <m:r>
                          <a:rPr lang="en-US" sz="2400" b="0" i="1" smtClean="0">
                            <a:solidFill>
                              <a:prstClr val="black"/>
                            </a:solidFill>
                            <a:latin typeface="Cambria Math"/>
                          </a:rPr>
                          <m:t>2</m:t>
                        </m:r>
                      </m:sup>
                    </m:sSup>
                    <m:r>
                      <a:rPr lang="en-US" sz="2400" i="1">
                        <a:solidFill>
                          <a:prstClr val="black"/>
                        </a:solidFill>
                        <a:latin typeface="Cambria Math"/>
                      </a:rPr>
                      <m:t>𝑋</m:t>
                    </m:r>
                    <m:r>
                      <a:rPr lang="en-US" sz="2400" i="1">
                        <a:solidFill>
                          <a:prstClr val="black"/>
                        </a:solidFill>
                        <a:latin typeface="Cambria Math"/>
                      </a:rPr>
                      <m:t> =</m:t>
                    </m:r>
                    <m:r>
                      <a:rPr lang="en-US" sz="2400" i="1">
                        <a:solidFill>
                          <a:prstClr val="black"/>
                        </a:solidFill>
                        <a:latin typeface="Cambria Math"/>
                      </a:rPr>
                      <m:t>0</m:t>
                    </m:r>
                  </m:oMath>
                </a14:m>
                <a:r>
                  <a:rPr lang="en-SG" sz="2400" dirty="0" smtClean="0">
                    <a:solidFill>
                      <a:prstClr val="black"/>
                    </a:solidFill>
                  </a:rPr>
                  <a:t>   -------------1 ( </a:t>
                </a:r>
                <a:r>
                  <a:rPr lang="en-US" sz="2400" dirty="0" err="1" smtClean="0">
                    <a:solidFill>
                      <a:prstClr val="black"/>
                    </a:solidFill>
                  </a:rPr>
                  <a:t>এখানে</a:t>
                </a:r>
                <a:r>
                  <a:rPr lang="en-US" sz="2400" dirty="0" smtClean="0">
                    <a:solidFill>
                      <a:prstClr val="black"/>
                    </a:solidFill>
                  </a:rPr>
                  <a:t>  , </a:t>
                </a:r>
                <a:r>
                  <a:rPr lang="el-GR" sz="2400" dirty="0" smtClean="0">
                    <a:solidFill>
                      <a:prstClr val="black"/>
                    </a:solidFill>
                  </a:rPr>
                  <a:t>ω</a:t>
                </a:r>
                <a:r>
                  <a:rPr lang="en-US" sz="2400" dirty="0" smtClean="0">
                    <a:solidFill>
                      <a:prstClr val="black"/>
                    </a:solidFill>
                  </a:rPr>
                  <a:t>  =</a:t>
                </a:r>
                <a14:m>
                  <m:oMath xmlns:m="http://schemas.openxmlformats.org/officeDocument/2006/math">
                    <m:rad>
                      <m:radPr>
                        <m:degHide m:val="on"/>
                        <m:ctrlPr>
                          <a:rPr lang="en-US" sz="2400" i="1" smtClean="0">
                            <a:solidFill>
                              <a:prstClr val="black"/>
                            </a:solidFill>
                            <a:latin typeface="Cambria Math"/>
                          </a:rPr>
                        </m:ctrlPr>
                      </m:radPr>
                      <m:deg/>
                      <m:e>
                        <m:f>
                          <m:fPr>
                            <m:ctrlPr>
                              <a:rPr lang="en-US" sz="2400" i="1" smtClean="0">
                                <a:solidFill>
                                  <a:prstClr val="black"/>
                                </a:solidFill>
                                <a:latin typeface="Cambria Math"/>
                              </a:rPr>
                            </m:ctrlPr>
                          </m:fPr>
                          <m:num>
                            <m:r>
                              <a:rPr lang="en-US" sz="2400" b="0" i="1" smtClean="0">
                                <a:solidFill>
                                  <a:prstClr val="black"/>
                                </a:solidFill>
                                <a:latin typeface="Cambria Math"/>
                              </a:rPr>
                              <m:t>𝑘</m:t>
                            </m:r>
                          </m:num>
                          <m:den>
                            <m:r>
                              <a:rPr lang="en-US" sz="2400" b="0" i="1" smtClean="0">
                                <a:solidFill>
                                  <a:prstClr val="black"/>
                                </a:solidFill>
                                <a:latin typeface="Cambria Math"/>
                              </a:rPr>
                              <m:t>𝑚</m:t>
                            </m:r>
                          </m:den>
                        </m:f>
                      </m:e>
                    </m:rad>
                  </m:oMath>
                </a14:m>
                <a:r>
                  <a:rPr lang="en-US" sz="2400" dirty="0" smtClean="0">
                    <a:solidFill>
                      <a:prstClr val="black"/>
                    </a:solidFill>
                  </a:rPr>
                  <a:t>      ) </a:t>
                </a:r>
                <a:r>
                  <a:rPr lang="bn-IN" sz="2400" dirty="0" smtClean="0">
                    <a:solidFill>
                      <a:prstClr val="black"/>
                    </a:solidFill>
                  </a:rPr>
                  <a:t>                            </a:t>
                </a:r>
                <a:r>
                  <a:rPr lang="en-US" sz="2400" dirty="0" err="1" smtClean="0">
                    <a:solidFill>
                      <a:prstClr val="black"/>
                    </a:solidFill>
                  </a:rPr>
                  <a:t>এটাই</a:t>
                </a:r>
                <a:r>
                  <a:rPr lang="en-US" sz="2400" dirty="0" smtClean="0">
                    <a:solidFill>
                      <a:prstClr val="black"/>
                    </a:solidFill>
                  </a:rPr>
                  <a:t>  </a:t>
                </a:r>
                <a:r>
                  <a:rPr lang="en-US" sz="2400" dirty="0" err="1" smtClean="0">
                    <a:solidFill>
                      <a:prstClr val="black"/>
                    </a:solidFill>
                  </a:rPr>
                  <a:t>অন্তরক</a:t>
                </a:r>
                <a:r>
                  <a:rPr lang="en-US" sz="2400" dirty="0" smtClean="0">
                    <a:solidFill>
                      <a:prstClr val="black"/>
                    </a:solidFill>
                  </a:rPr>
                  <a:t>  </a:t>
                </a:r>
                <a:r>
                  <a:rPr lang="en-US" sz="2400" dirty="0" err="1" smtClean="0">
                    <a:solidFill>
                      <a:prstClr val="black"/>
                    </a:solidFill>
                  </a:rPr>
                  <a:t>সমীকরণ</a:t>
                </a:r>
                <a:r>
                  <a:rPr lang="en-US" sz="2400" dirty="0" smtClean="0">
                    <a:solidFill>
                      <a:prstClr val="black"/>
                    </a:solidFill>
                  </a:rPr>
                  <a:t> ।</a:t>
                </a:r>
                <a:endParaRPr lang="en-US" sz="2400" dirty="0">
                  <a:solidFill>
                    <a:prstClr val="black"/>
                  </a:solidFill>
                </a:endParaRPr>
              </a:p>
              <a:p>
                <a:pPr lvl="0"/>
                <a:endParaRPr lang="en-US" sz="2400" dirty="0" smtClean="0">
                  <a:solidFill>
                    <a:prstClr val="black"/>
                  </a:solidFill>
                </a:endParaRPr>
              </a:p>
              <a:p>
                <a:pPr lvl="0"/>
                <a:endParaRPr lang="en-SG" sz="2400" dirty="0">
                  <a:solidFill>
                    <a:prstClr val="black"/>
                  </a:solidFill>
                </a:endParaRPr>
              </a:p>
              <a:p>
                <a:endParaRPr lang="en-SG" sz="2400" dirty="0"/>
              </a:p>
            </p:txBody>
          </p:sp>
        </mc:Choice>
        <mc:Fallback xmlns="">
          <p:sp>
            <p:nvSpPr>
              <p:cNvPr id="3" name="TextBox 2"/>
              <p:cNvSpPr txBox="1">
                <a:spLocks noRot="1" noChangeAspect="1" noMove="1" noResize="1" noEditPoints="1" noAdjustHandles="1" noChangeArrowheads="1" noChangeShapeType="1" noTextEdit="1"/>
              </p:cNvSpPr>
              <p:nvPr/>
            </p:nvSpPr>
            <p:spPr>
              <a:xfrm>
                <a:off x="107504" y="495945"/>
                <a:ext cx="8928992" cy="7373365"/>
              </a:xfrm>
              <a:prstGeom prst="rect">
                <a:avLst/>
              </a:prstGeom>
              <a:blipFill rotWithShape="1">
                <a:blip r:embed="rId2"/>
                <a:stretch>
                  <a:fillRect l="-1093" t="-744" r="-20219" b="-909"/>
                </a:stretch>
              </a:blipFill>
            </p:spPr>
            <p:txBody>
              <a:bodyPr/>
              <a:lstStyle/>
              <a:p>
                <a:r>
                  <a:rPr lang="en-SG">
                    <a:noFill/>
                  </a:rPr>
                  <a:t> </a:t>
                </a:r>
              </a:p>
            </p:txBody>
          </p:sp>
        </mc:Fallback>
      </mc:AlternateContent>
    </p:spTree>
    <p:extLst>
      <p:ext uri="{BB962C8B-B14F-4D97-AF65-F5344CB8AC3E}">
        <p14:creationId xmlns:p14="http://schemas.microsoft.com/office/powerpoint/2010/main" val="191667923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up)">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3"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0-#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additive="base">
                                        <p:cTn id="5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07904" y="116632"/>
            <a:ext cx="2376264" cy="707886"/>
          </a:xfrm>
          <a:prstGeom prst="rect">
            <a:avLst/>
          </a:prstGeom>
          <a:noFill/>
        </p:spPr>
        <p:txBody>
          <a:bodyPr wrap="square" rtlCol="0">
            <a:spAutoFit/>
          </a:bodyPr>
          <a:lstStyle/>
          <a:p>
            <a:pPr algn="ctr"/>
            <a:r>
              <a:rPr lang="bn-IN" sz="4000" dirty="0" smtClean="0">
                <a:solidFill>
                  <a:srgbClr val="FF0000"/>
                </a:solidFill>
              </a:rPr>
              <a:t>সমাধান</a:t>
            </a:r>
            <a:r>
              <a:rPr lang="bn-IN" dirty="0" smtClean="0"/>
              <a:t> </a:t>
            </a:r>
            <a:endParaRPr lang="en-SG" dirty="0"/>
          </a:p>
        </p:txBody>
      </p:sp>
      <mc:AlternateContent xmlns:mc="http://schemas.openxmlformats.org/markup-compatibility/2006" xmlns:a14="http://schemas.microsoft.com/office/drawing/2010/main">
        <mc:Choice Requires="a14">
          <p:sp>
            <p:nvSpPr>
              <p:cNvPr id="3" name="TextBox 2"/>
              <p:cNvSpPr txBox="1"/>
              <p:nvPr/>
            </p:nvSpPr>
            <p:spPr>
              <a:xfrm>
                <a:off x="0" y="1113059"/>
                <a:ext cx="9144000" cy="6543201"/>
              </a:xfrm>
              <a:prstGeom prst="rect">
                <a:avLst/>
              </a:prstGeom>
              <a:noFill/>
            </p:spPr>
            <p:txBody>
              <a:bodyPr wrap="square" rtlCol="0">
                <a:spAutoFit/>
              </a:bodyPr>
              <a:lstStyle/>
              <a:p>
                <a:r>
                  <a:rPr lang="bn-IN" sz="2800" dirty="0" smtClean="0"/>
                  <a:t>ধরি</a:t>
                </a:r>
                <a:r>
                  <a:rPr lang="en-US" sz="2800" dirty="0" smtClean="0"/>
                  <a:t>, x = A sin(</a:t>
                </a:r>
                <a:r>
                  <a:rPr lang="el-GR" sz="2800" dirty="0" smtClean="0"/>
                  <a:t>ω</a:t>
                </a:r>
                <a:r>
                  <a:rPr lang="en-US" sz="2800" dirty="0" smtClean="0"/>
                  <a:t>t+</a:t>
                </a:r>
                <a:r>
                  <a:rPr lang="el-GR" sz="2800" dirty="0" smtClean="0"/>
                  <a:t>δ</a:t>
                </a:r>
                <a:r>
                  <a:rPr lang="en-US" sz="2800" dirty="0" smtClean="0"/>
                  <a:t>)  </a:t>
                </a:r>
                <a:r>
                  <a:rPr lang="en-US" sz="2800" dirty="0" err="1" smtClean="0"/>
                  <a:t>হলো</a:t>
                </a:r>
                <a:r>
                  <a:rPr lang="en-US" sz="2800" dirty="0" smtClean="0"/>
                  <a:t>  </a:t>
                </a:r>
                <a:r>
                  <a:rPr lang="en-US" sz="2800" dirty="0" err="1" smtClean="0"/>
                  <a:t>সমীকরণ</a:t>
                </a:r>
                <a:r>
                  <a:rPr lang="en-US" sz="2800" dirty="0" smtClean="0"/>
                  <a:t>  ( 1)  </a:t>
                </a:r>
                <a:r>
                  <a:rPr lang="en-US" sz="2800" dirty="0" err="1" smtClean="0"/>
                  <a:t>এর</a:t>
                </a:r>
                <a:r>
                  <a:rPr lang="en-US" sz="2800" dirty="0" smtClean="0"/>
                  <a:t> </a:t>
                </a:r>
                <a:r>
                  <a:rPr lang="en-US" sz="2800" dirty="0" err="1" smtClean="0"/>
                  <a:t>একটি</a:t>
                </a:r>
                <a:r>
                  <a:rPr lang="en-US" sz="2800" dirty="0" smtClean="0"/>
                  <a:t> </a:t>
                </a:r>
                <a:r>
                  <a:rPr lang="en-US" sz="2800" dirty="0" err="1" smtClean="0"/>
                  <a:t>সমাধান</a:t>
                </a:r>
                <a:r>
                  <a:rPr lang="en-US" sz="2800" dirty="0" smtClean="0"/>
                  <a:t> ।</a:t>
                </a:r>
              </a:p>
              <a:p>
                <a:r>
                  <a:rPr lang="en-US" sz="2800" dirty="0"/>
                  <a:t> </a:t>
                </a:r>
                <a:r>
                  <a:rPr lang="en-US" sz="2800" dirty="0" smtClean="0"/>
                  <a:t>  </a:t>
                </a:r>
                <a:r>
                  <a:rPr lang="en-US" sz="2800" dirty="0" err="1" smtClean="0"/>
                  <a:t>অতএব</a:t>
                </a:r>
                <a:r>
                  <a:rPr lang="en-US" sz="2800" dirty="0"/>
                  <a:t>, x = A sin(</a:t>
                </a:r>
                <a:r>
                  <a:rPr lang="el-GR" sz="2800" dirty="0"/>
                  <a:t>ω</a:t>
                </a:r>
                <a:r>
                  <a:rPr lang="en-US" sz="2800" dirty="0"/>
                  <a:t>t+</a:t>
                </a:r>
                <a:r>
                  <a:rPr lang="el-GR" sz="2800" dirty="0"/>
                  <a:t>δ) </a:t>
                </a:r>
                <a:r>
                  <a:rPr lang="bn-IN" sz="2800" dirty="0" smtClean="0"/>
                  <a:t>কে সময়ের সাপেক্ষে অন্তরকলন করে পাই, </a:t>
                </a:r>
                <a14:m>
                  <m:oMath xmlns:m="http://schemas.openxmlformats.org/officeDocument/2006/math">
                    <m:f>
                      <m:fPr>
                        <m:ctrlPr>
                          <a:rPr lang="bn-IN" sz="2800" i="1" smtClean="0">
                            <a:latin typeface="Cambria Math"/>
                          </a:rPr>
                        </m:ctrlPr>
                      </m:fPr>
                      <m:num>
                        <m:r>
                          <a:rPr lang="en-US" sz="2800" b="0" i="1" smtClean="0">
                            <a:latin typeface="Cambria Math"/>
                          </a:rPr>
                          <m:t>𝑑𝑥</m:t>
                        </m:r>
                      </m:num>
                      <m:den>
                        <m:r>
                          <a:rPr lang="en-US" sz="2800" b="0" i="1" smtClean="0">
                            <a:latin typeface="Cambria Math"/>
                          </a:rPr>
                          <m:t>𝑑𝑡</m:t>
                        </m:r>
                      </m:den>
                    </m:f>
                    <m:r>
                      <a:rPr lang="en-US" sz="2800" b="0" i="1" smtClean="0">
                        <a:latin typeface="Cambria Math"/>
                      </a:rPr>
                      <m:t>= </m:t>
                    </m:r>
                    <m:r>
                      <a:rPr lang="en-US" sz="2800" b="0" i="1" smtClean="0">
                        <a:latin typeface="Cambria Math"/>
                        <a:ea typeface="Cambria Math"/>
                      </a:rPr>
                      <m:t>𝜔</m:t>
                    </m:r>
                    <m:r>
                      <a:rPr lang="en-US" sz="2800" b="0" i="1" smtClean="0">
                        <a:latin typeface="Cambria Math"/>
                        <a:ea typeface="Cambria Math"/>
                      </a:rPr>
                      <m:t>𝐴</m:t>
                    </m:r>
                    <m:r>
                      <m:rPr>
                        <m:sty m:val="p"/>
                      </m:rPr>
                      <a:rPr lang="en-US" sz="2800" b="0" i="0" smtClean="0">
                        <a:latin typeface="Cambria Math"/>
                        <a:ea typeface="Cambria Math"/>
                      </a:rPr>
                      <m:t>cos</m:t>
                    </m:r>
                  </m:oMath>
                </a14:m>
                <a:r>
                  <a:rPr lang="en-SG" sz="2800" dirty="0" smtClean="0"/>
                  <a:t>(</a:t>
                </a:r>
                <a:r>
                  <a:rPr lang="el-GR" sz="2800" dirty="0"/>
                  <a:t>ω</a:t>
                </a:r>
                <a:r>
                  <a:rPr lang="en-SG" sz="2800" dirty="0"/>
                  <a:t>t+</a:t>
                </a:r>
                <a:r>
                  <a:rPr lang="el-GR" sz="2800" dirty="0"/>
                  <a:t>δ) </a:t>
                </a:r>
                <a:endParaRPr lang="en-US" sz="2800" dirty="0" smtClean="0"/>
              </a:p>
              <a:p>
                <a:endParaRPr lang="en-US" sz="2800" dirty="0"/>
              </a:p>
              <a:p>
                <a:r>
                  <a:rPr lang="en-US" sz="2800" dirty="0" err="1" smtClean="0"/>
                  <a:t>পুনরায়</a:t>
                </a:r>
                <a:r>
                  <a:rPr lang="en-US" sz="2800" dirty="0" smtClean="0"/>
                  <a:t> </a:t>
                </a:r>
                <a:r>
                  <a:rPr lang="en-US" sz="2800" dirty="0" err="1" smtClean="0"/>
                  <a:t>সময়ের</a:t>
                </a:r>
                <a:r>
                  <a:rPr lang="en-US" sz="2800" dirty="0" smtClean="0"/>
                  <a:t> </a:t>
                </a:r>
                <a:r>
                  <a:rPr lang="en-US" sz="2800" dirty="0" err="1" smtClean="0"/>
                  <a:t>সাপেক্ষে</a:t>
                </a:r>
                <a:r>
                  <a:rPr lang="en-US" sz="2800" dirty="0" smtClean="0"/>
                  <a:t> </a:t>
                </a:r>
                <a:r>
                  <a:rPr lang="en-US" sz="2800" dirty="0" err="1" smtClean="0"/>
                  <a:t>অন্তরকলন</a:t>
                </a:r>
                <a:r>
                  <a:rPr lang="en-US" sz="2800" dirty="0" smtClean="0"/>
                  <a:t> </a:t>
                </a:r>
                <a:r>
                  <a:rPr lang="en-US" sz="2800" dirty="0" err="1" smtClean="0"/>
                  <a:t>করলে</a:t>
                </a:r>
                <a:r>
                  <a:rPr lang="en-US" sz="2800" dirty="0" smtClean="0"/>
                  <a:t> ,</a:t>
                </a:r>
              </a:p>
              <a:p>
                <a:endParaRPr lang="en-US" sz="2800" dirty="0"/>
              </a:p>
              <a:p>
                <a:r>
                  <a:rPr lang="en-US" sz="2400" dirty="0">
                    <a:solidFill>
                      <a:prstClr val="black"/>
                    </a:solidFill>
                  </a:rPr>
                  <a:t> </a:t>
                </a:r>
                <a14:m>
                  <m:oMath xmlns:m="http://schemas.openxmlformats.org/officeDocument/2006/math">
                    <m:f>
                      <m:fPr>
                        <m:ctrlPr>
                          <a:rPr lang="en-US" sz="2400" i="1">
                            <a:solidFill>
                              <a:prstClr val="black"/>
                            </a:solidFill>
                            <a:latin typeface="Cambria Math"/>
                          </a:rPr>
                        </m:ctrlPr>
                      </m:fPr>
                      <m:num>
                        <m:sSup>
                          <m:sSupPr>
                            <m:ctrlPr>
                              <a:rPr lang="en-US" sz="2400" i="1">
                                <a:solidFill>
                                  <a:prstClr val="black"/>
                                </a:solidFill>
                                <a:latin typeface="Cambria Math"/>
                              </a:rPr>
                            </m:ctrlPr>
                          </m:sSupPr>
                          <m:e>
                            <m:r>
                              <a:rPr lang="en-US" sz="2400" i="1">
                                <a:solidFill>
                                  <a:prstClr val="black"/>
                                </a:solidFill>
                                <a:latin typeface="Cambria Math"/>
                              </a:rPr>
                              <m:t>𝑑</m:t>
                            </m:r>
                          </m:e>
                          <m:sup>
                            <m:r>
                              <a:rPr lang="en-US" sz="2400" i="1">
                                <a:solidFill>
                                  <a:prstClr val="black"/>
                                </a:solidFill>
                                <a:latin typeface="Cambria Math"/>
                              </a:rPr>
                              <m:t>2</m:t>
                            </m:r>
                          </m:sup>
                        </m:sSup>
                        <m:r>
                          <a:rPr lang="en-US" sz="2400" i="1">
                            <a:solidFill>
                              <a:prstClr val="black"/>
                            </a:solidFill>
                            <a:latin typeface="Cambria Math"/>
                          </a:rPr>
                          <m:t>𝑋</m:t>
                        </m:r>
                      </m:num>
                      <m:den>
                        <m:sSup>
                          <m:sSupPr>
                            <m:ctrlPr>
                              <a:rPr lang="en-US" sz="2400" i="1">
                                <a:solidFill>
                                  <a:prstClr val="black"/>
                                </a:solidFill>
                                <a:latin typeface="Cambria Math"/>
                              </a:rPr>
                            </m:ctrlPr>
                          </m:sSupPr>
                          <m:e>
                            <m:r>
                              <a:rPr lang="en-US" sz="2400" i="1">
                                <a:solidFill>
                                  <a:prstClr val="black"/>
                                </a:solidFill>
                                <a:latin typeface="Cambria Math"/>
                              </a:rPr>
                              <m:t>𝑑𝑡</m:t>
                            </m:r>
                          </m:e>
                          <m:sup>
                            <m:r>
                              <a:rPr lang="en-US" sz="2400" i="1">
                                <a:solidFill>
                                  <a:prstClr val="black"/>
                                </a:solidFill>
                                <a:latin typeface="Cambria Math"/>
                              </a:rPr>
                              <m:t>2</m:t>
                            </m:r>
                          </m:sup>
                        </m:sSup>
                      </m:den>
                    </m:f>
                  </m:oMath>
                </a14:m>
                <a:r>
                  <a:rPr lang="bn-IN" sz="2800" dirty="0" smtClean="0"/>
                  <a:t> = - </a:t>
                </a:r>
                <a14:m>
                  <m:oMath xmlns:m="http://schemas.openxmlformats.org/officeDocument/2006/math">
                    <m:sSup>
                      <m:sSupPr>
                        <m:ctrlPr>
                          <a:rPr lang="bn-IN" sz="2800" i="1" smtClean="0">
                            <a:latin typeface="Cambria Math"/>
                          </a:rPr>
                        </m:ctrlPr>
                      </m:sSupPr>
                      <m:e>
                        <m:r>
                          <a:rPr lang="bn-IN" sz="2800" i="1" smtClean="0">
                            <a:latin typeface="Cambria Math"/>
                            <a:ea typeface="Cambria Math"/>
                          </a:rPr>
                          <m:t>𝜔</m:t>
                        </m:r>
                      </m:e>
                      <m:sup>
                        <m:r>
                          <a:rPr lang="bn-IN" sz="2800" b="0" i="1" smtClean="0">
                            <a:latin typeface="Cambria Math"/>
                          </a:rPr>
                          <m:t>2</m:t>
                        </m:r>
                      </m:sup>
                    </m:sSup>
                  </m:oMath>
                </a14:m>
                <a:r>
                  <a:rPr lang="en-US" sz="2800" dirty="0">
                    <a:solidFill>
                      <a:prstClr val="black"/>
                    </a:solidFill>
                  </a:rPr>
                  <a:t> A sin(</a:t>
                </a:r>
                <a:r>
                  <a:rPr lang="el-GR" sz="2800" dirty="0">
                    <a:solidFill>
                      <a:prstClr val="black"/>
                    </a:solidFill>
                  </a:rPr>
                  <a:t>ω</a:t>
                </a:r>
                <a:r>
                  <a:rPr lang="en-US" sz="2800" dirty="0">
                    <a:solidFill>
                      <a:prstClr val="black"/>
                    </a:solidFill>
                  </a:rPr>
                  <a:t>t+</a:t>
                </a:r>
                <a:r>
                  <a:rPr lang="el-GR" sz="2800" dirty="0">
                    <a:solidFill>
                      <a:prstClr val="black"/>
                    </a:solidFill>
                  </a:rPr>
                  <a:t>δ) </a:t>
                </a:r>
                <a:r>
                  <a:rPr lang="bn-IN" sz="2800" dirty="0" smtClean="0">
                    <a:solidFill>
                      <a:prstClr val="black"/>
                    </a:solidFill>
                  </a:rPr>
                  <a:t> </a:t>
                </a:r>
                <a:r>
                  <a:rPr lang="en-US" sz="2800" dirty="0" smtClean="0">
                    <a:solidFill>
                      <a:prstClr val="black"/>
                    </a:solidFill>
                  </a:rPr>
                  <a:t>= </a:t>
                </a:r>
                <a:r>
                  <a:rPr lang="bn-IN" sz="2800" dirty="0">
                    <a:solidFill>
                      <a:prstClr val="black"/>
                    </a:solidFill>
                  </a:rPr>
                  <a:t>- </a:t>
                </a:r>
                <a14:m>
                  <m:oMath xmlns:m="http://schemas.openxmlformats.org/officeDocument/2006/math">
                    <m:sSup>
                      <m:sSupPr>
                        <m:ctrlPr>
                          <a:rPr lang="bn-IN" sz="2800" i="1">
                            <a:solidFill>
                              <a:prstClr val="black"/>
                            </a:solidFill>
                            <a:latin typeface="Cambria Math"/>
                          </a:rPr>
                        </m:ctrlPr>
                      </m:sSupPr>
                      <m:e>
                        <m:r>
                          <a:rPr lang="bn-IN" sz="2800" i="1">
                            <a:solidFill>
                              <a:prstClr val="black"/>
                            </a:solidFill>
                            <a:latin typeface="Cambria Math"/>
                            <a:ea typeface="Cambria Math"/>
                          </a:rPr>
                          <m:t>𝜔</m:t>
                        </m:r>
                      </m:e>
                      <m:sup>
                        <m:r>
                          <a:rPr lang="bn-IN" sz="2800" i="1">
                            <a:solidFill>
                              <a:prstClr val="black"/>
                            </a:solidFill>
                            <a:latin typeface="Cambria Math"/>
                          </a:rPr>
                          <m:t>2</m:t>
                        </m:r>
                      </m:sup>
                    </m:sSup>
                    <m:r>
                      <m:rPr>
                        <m:sty m:val="p"/>
                      </m:rPr>
                      <a:rPr lang="en-US" sz="2800" b="0" i="0" smtClean="0">
                        <a:solidFill>
                          <a:prstClr val="black"/>
                        </a:solidFill>
                        <a:latin typeface="Cambria Math"/>
                      </a:rPr>
                      <m:t>X</m:t>
                    </m:r>
                  </m:oMath>
                </a14:m>
                <a:endParaRPr lang="en-US" sz="2800" b="0" dirty="0" smtClean="0">
                  <a:solidFill>
                    <a:prstClr val="black"/>
                  </a:solidFill>
                </a:endParaRPr>
              </a:p>
              <a:p>
                <a:pPr lvl="0"/>
                <a:r>
                  <a:rPr lang="en-US" sz="2400" dirty="0">
                    <a:solidFill>
                      <a:prstClr val="black"/>
                    </a:solidFill>
                  </a:rPr>
                  <a:t> </a:t>
                </a:r>
                <a:endParaRPr lang="en-US" sz="2400" dirty="0" smtClean="0">
                  <a:solidFill>
                    <a:prstClr val="black"/>
                  </a:solidFill>
                </a:endParaRPr>
              </a:p>
              <a:p>
                <a:pPr lvl="0"/>
                <a14:m>
                  <m:oMath xmlns:m="http://schemas.openxmlformats.org/officeDocument/2006/math">
                    <m:f>
                      <m:fPr>
                        <m:ctrlPr>
                          <a:rPr lang="en-US" sz="2400" i="1">
                            <a:solidFill>
                              <a:prstClr val="black"/>
                            </a:solidFill>
                            <a:latin typeface="Cambria Math"/>
                          </a:rPr>
                        </m:ctrlPr>
                      </m:fPr>
                      <m:num>
                        <m:sSup>
                          <m:sSupPr>
                            <m:ctrlPr>
                              <a:rPr lang="en-US" sz="2400" i="1">
                                <a:solidFill>
                                  <a:prstClr val="black"/>
                                </a:solidFill>
                                <a:latin typeface="Cambria Math"/>
                              </a:rPr>
                            </m:ctrlPr>
                          </m:sSupPr>
                          <m:e>
                            <m:r>
                              <a:rPr lang="en-US" sz="2400" i="1">
                                <a:solidFill>
                                  <a:prstClr val="black"/>
                                </a:solidFill>
                                <a:latin typeface="Cambria Math"/>
                              </a:rPr>
                              <m:t>𝑑</m:t>
                            </m:r>
                          </m:e>
                          <m:sup>
                            <m:r>
                              <a:rPr lang="en-US" sz="2400" i="1">
                                <a:solidFill>
                                  <a:prstClr val="black"/>
                                </a:solidFill>
                                <a:latin typeface="Cambria Math"/>
                              </a:rPr>
                              <m:t>2</m:t>
                            </m:r>
                          </m:sup>
                        </m:sSup>
                        <m:r>
                          <a:rPr lang="en-US" sz="2400" i="1">
                            <a:solidFill>
                              <a:prstClr val="black"/>
                            </a:solidFill>
                            <a:latin typeface="Cambria Math"/>
                          </a:rPr>
                          <m:t>𝑋</m:t>
                        </m:r>
                      </m:num>
                      <m:den>
                        <m:sSup>
                          <m:sSupPr>
                            <m:ctrlPr>
                              <a:rPr lang="en-US" sz="2400" i="1">
                                <a:solidFill>
                                  <a:prstClr val="black"/>
                                </a:solidFill>
                                <a:latin typeface="Cambria Math"/>
                              </a:rPr>
                            </m:ctrlPr>
                          </m:sSupPr>
                          <m:e>
                            <m:r>
                              <a:rPr lang="en-US" sz="2400" i="1">
                                <a:solidFill>
                                  <a:prstClr val="black"/>
                                </a:solidFill>
                                <a:latin typeface="Cambria Math"/>
                              </a:rPr>
                              <m:t>𝑑𝑡</m:t>
                            </m:r>
                          </m:e>
                          <m:sup>
                            <m:r>
                              <a:rPr lang="en-US" sz="2400" i="1">
                                <a:solidFill>
                                  <a:prstClr val="black"/>
                                </a:solidFill>
                                <a:latin typeface="Cambria Math"/>
                              </a:rPr>
                              <m:t>2</m:t>
                            </m:r>
                          </m:sup>
                        </m:sSup>
                      </m:den>
                    </m:f>
                  </m:oMath>
                </a14:m>
                <a:r>
                  <a:rPr lang="bn-IN" sz="2800" dirty="0">
                    <a:solidFill>
                      <a:prstClr val="black"/>
                    </a:solidFill>
                  </a:rPr>
                  <a:t> </a:t>
                </a:r>
                <a:r>
                  <a:rPr lang="en-US" sz="2800" dirty="0" smtClean="0">
                    <a:solidFill>
                      <a:prstClr val="black"/>
                    </a:solidFill>
                  </a:rPr>
                  <a:t>+</a:t>
                </a:r>
                <a:r>
                  <a:rPr lang="bn-IN" sz="2800" dirty="0" smtClean="0">
                    <a:solidFill>
                      <a:prstClr val="black"/>
                    </a:solidFill>
                  </a:rPr>
                  <a:t> </a:t>
                </a:r>
                <a14:m>
                  <m:oMath xmlns:m="http://schemas.openxmlformats.org/officeDocument/2006/math">
                    <m:sSup>
                      <m:sSupPr>
                        <m:ctrlPr>
                          <a:rPr lang="bn-IN" sz="2800" i="1">
                            <a:solidFill>
                              <a:prstClr val="black"/>
                            </a:solidFill>
                            <a:latin typeface="Cambria Math"/>
                          </a:rPr>
                        </m:ctrlPr>
                      </m:sSupPr>
                      <m:e>
                        <m:r>
                          <a:rPr lang="bn-IN" sz="2800" i="1">
                            <a:solidFill>
                              <a:prstClr val="black"/>
                            </a:solidFill>
                            <a:latin typeface="Cambria Math"/>
                            <a:ea typeface="Cambria Math"/>
                          </a:rPr>
                          <m:t>𝜔</m:t>
                        </m:r>
                      </m:e>
                      <m:sup>
                        <m:r>
                          <a:rPr lang="bn-IN" sz="2800" i="1">
                            <a:solidFill>
                              <a:prstClr val="black"/>
                            </a:solidFill>
                            <a:latin typeface="Cambria Math"/>
                          </a:rPr>
                          <m:t>2</m:t>
                        </m:r>
                      </m:sup>
                    </m:sSup>
                    <m:r>
                      <m:rPr>
                        <m:sty m:val="p"/>
                      </m:rPr>
                      <a:rPr lang="en-US" sz="2800">
                        <a:solidFill>
                          <a:prstClr val="black"/>
                        </a:solidFill>
                        <a:latin typeface="Cambria Math"/>
                      </a:rPr>
                      <m:t>X</m:t>
                    </m:r>
                  </m:oMath>
                </a14:m>
                <a:r>
                  <a:rPr lang="en-US" sz="2800" dirty="0" smtClean="0">
                    <a:solidFill>
                      <a:prstClr val="black"/>
                    </a:solidFill>
                  </a:rPr>
                  <a:t> = 0  </a:t>
                </a:r>
                <a:r>
                  <a:rPr lang="en-US" sz="2800" dirty="0" err="1" smtClean="0">
                    <a:solidFill>
                      <a:prstClr val="black"/>
                    </a:solidFill>
                  </a:rPr>
                  <a:t>যা</a:t>
                </a:r>
                <a:r>
                  <a:rPr lang="en-US" sz="2800" dirty="0" smtClean="0">
                    <a:solidFill>
                      <a:prstClr val="black"/>
                    </a:solidFill>
                  </a:rPr>
                  <a:t>  </a:t>
                </a:r>
                <a:r>
                  <a:rPr lang="en-US" sz="2800" dirty="0" err="1" smtClean="0">
                    <a:solidFill>
                      <a:prstClr val="black"/>
                    </a:solidFill>
                  </a:rPr>
                  <a:t>সমীকরণ</a:t>
                </a:r>
                <a:r>
                  <a:rPr lang="en-US" sz="2800" dirty="0" smtClean="0">
                    <a:solidFill>
                      <a:prstClr val="black"/>
                    </a:solidFill>
                  </a:rPr>
                  <a:t>  ( 1 )  </a:t>
                </a:r>
                <a:r>
                  <a:rPr lang="en-US" sz="2800" dirty="0" err="1" smtClean="0">
                    <a:solidFill>
                      <a:prstClr val="black"/>
                    </a:solidFill>
                  </a:rPr>
                  <a:t>কে</a:t>
                </a:r>
                <a:r>
                  <a:rPr lang="en-US" sz="2800" dirty="0" smtClean="0">
                    <a:solidFill>
                      <a:prstClr val="black"/>
                    </a:solidFill>
                  </a:rPr>
                  <a:t> </a:t>
                </a:r>
                <a:r>
                  <a:rPr lang="en-US" sz="2800" dirty="0" err="1" smtClean="0">
                    <a:solidFill>
                      <a:prstClr val="black"/>
                    </a:solidFill>
                  </a:rPr>
                  <a:t>সিদ্ধ</a:t>
                </a:r>
                <a:r>
                  <a:rPr lang="en-US" sz="2800" dirty="0" smtClean="0">
                    <a:solidFill>
                      <a:prstClr val="black"/>
                    </a:solidFill>
                  </a:rPr>
                  <a:t> </a:t>
                </a:r>
                <a:r>
                  <a:rPr lang="en-US" sz="2800" dirty="0" err="1" smtClean="0">
                    <a:solidFill>
                      <a:prstClr val="black"/>
                    </a:solidFill>
                  </a:rPr>
                  <a:t>করে</a:t>
                </a:r>
                <a:r>
                  <a:rPr lang="en-US" sz="2800" dirty="0" smtClean="0">
                    <a:solidFill>
                      <a:prstClr val="black"/>
                    </a:solidFill>
                  </a:rPr>
                  <a:t> । </a:t>
                </a:r>
                <a:r>
                  <a:rPr lang="en-US" sz="2800" dirty="0" err="1" smtClean="0">
                    <a:solidFill>
                      <a:prstClr val="black"/>
                    </a:solidFill>
                  </a:rPr>
                  <a:t>সুতরাং</a:t>
                </a:r>
                <a:r>
                  <a:rPr lang="en-US" sz="2800" dirty="0" smtClean="0">
                    <a:solidFill>
                      <a:prstClr val="black"/>
                    </a:solidFill>
                  </a:rPr>
                  <a:t>   </a:t>
                </a:r>
              </a:p>
              <a:p>
                <a:pPr lvl="0"/>
                <a:endParaRPr lang="en-US" sz="2800" dirty="0">
                  <a:solidFill>
                    <a:prstClr val="black"/>
                  </a:solidFill>
                </a:endParaRPr>
              </a:p>
              <a:p>
                <a:pPr lvl="0"/>
                <a:r>
                  <a:rPr lang="en-US" sz="2800" dirty="0">
                    <a:solidFill>
                      <a:prstClr val="black"/>
                    </a:solidFill>
                  </a:rPr>
                  <a:t>x = A sin(</a:t>
                </a:r>
                <a:r>
                  <a:rPr lang="el-GR" sz="2800" dirty="0">
                    <a:solidFill>
                      <a:prstClr val="black"/>
                    </a:solidFill>
                  </a:rPr>
                  <a:t>ω</a:t>
                </a:r>
                <a:r>
                  <a:rPr lang="en-US" sz="2800" dirty="0">
                    <a:solidFill>
                      <a:prstClr val="black"/>
                    </a:solidFill>
                  </a:rPr>
                  <a:t>t+</a:t>
                </a:r>
                <a:r>
                  <a:rPr lang="el-GR" sz="2800" dirty="0">
                    <a:solidFill>
                      <a:prstClr val="black"/>
                    </a:solidFill>
                  </a:rPr>
                  <a:t>δ</a:t>
                </a:r>
                <a:r>
                  <a:rPr lang="el-GR" sz="2800" dirty="0" smtClean="0">
                    <a:solidFill>
                      <a:prstClr val="black"/>
                    </a:solidFill>
                  </a:rPr>
                  <a:t>)</a:t>
                </a:r>
                <a:r>
                  <a:rPr lang="bn-IN" sz="2800" dirty="0">
                    <a:solidFill>
                      <a:prstClr val="black"/>
                    </a:solidFill>
                  </a:rPr>
                  <a:t> সমীকরণ  ( 1 ) </a:t>
                </a:r>
                <a:r>
                  <a:rPr lang="bn-IN" sz="2800" dirty="0" smtClean="0">
                    <a:solidFill>
                      <a:prstClr val="black"/>
                    </a:solidFill>
                  </a:rPr>
                  <a:t>এর একটি সমাধান । </a:t>
                </a:r>
                <a:endParaRPr lang="en-US" sz="2800" dirty="0">
                  <a:solidFill>
                    <a:prstClr val="black"/>
                  </a:solidFill>
                </a:endParaRPr>
              </a:p>
              <a:p>
                <a:endParaRPr lang="en-US" sz="2800" dirty="0" smtClean="0"/>
              </a:p>
              <a:p>
                <a:endParaRPr lang="en-US" sz="2800" dirty="0" smtClean="0"/>
              </a:p>
              <a:p>
                <a:endParaRPr lang="en-SG" sz="2800" dirty="0"/>
              </a:p>
            </p:txBody>
          </p:sp>
        </mc:Choice>
        <mc:Fallback xmlns="">
          <p:sp>
            <p:nvSpPr>
              <p:cNvPr id="3" name="TextBox 2"/>
              <p:cNvSpPr txBox="1">
                <a:spLocks noRot="1" noChangeAspect="1" noMove="1" noResize="1" noEditPoints="1" noAdjustHandles="1" noChangeArrowheads="1" noChangeShapeType="1" noTextEdit="1"/>
              </p:cNvSpPr>
              <p:nvPr/>
            </p:nvSpPr>
            <p:spPr>
              <a:xfrm>
                <a:off x="0" y="1113059"/>
                <a:ext cx="9144000" cy="6543201"/>
              </a:xfrm>
              <a:prstGeom prst="rect">
                <a:avLst/>
              </a:prstGeom>
              <a:blipFill rotWithShape="1">
                <a:blip r:embed="rId2"/>
                <a:stretch>
                  <a:fillRect l="-1333" t="-1118" r="-1933" b="-1771"/>
                </a:stretch>
              </a:blipFill>
            </p:spPr>
            <p:txBody>
              <a:bodyPr/>
              <a:lstStyle/>
              <a:p>
                <a:r>
                  <a:rPr lang="en-SG">
                    <a:noFill/>
                  </a:rPr>
                  <a:t> </a:t>
                </a:r>
              </a:p>
            </p:txBody>
          </p:sp>
        </mc:Fallback>
      </mc:AlternateContent>
    </p:spTree>
    <p:extLst>
      <p:ext uri="{BB962C8B-B14F-4D97-AF65-F5344CB8AC3E}">
        <p14:creationId xmlns:p14="http://schemas.microsoft.com/office/powerpoint/2010/main" val="402234860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80">
                                          <p:stCondLst>
                                            <p:cond delay="0"/>
                                          </p:stCondLst>
                                        </p:cTn>
                                        <p:tgtEl>
                                          <p:spTgt spid="2">
                                            <p:txEl>
                                              <p:pRg st="0" end="0"/>
                                            </p:txEl>
                                          </p:spTgt>
                                        </p:tgtEl>
                                      </p:cBhvr>
                                    </p:animEffect>
                                    <p:anim calcmode="lin" valueType="num">
                                      <p:cBhvr>
                                        <p:cTn id="8"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xEl>
                                              <p:pRg st="0" end="0"/>
                                            </p:txEl>
                                          </p:spTgt>
                                        </p:tgtEl>
                                      </p:cBhvr>
                                      <p:to x="100000" y="60000"/>
                                    </p:animScale>
                                    <p:animScale>
                                      <p:cBhvr>
                                        <p:cTn id="14" dur="166" decel="50000">
                                          <p:stCondLst>
                                            <p:cond delay="676"/>
                                          </p:stCondLst>
                                        </p:cTn>
                                        <p:tgtEl>
                                          <p:spTgt spid="2">
                                            <p:txEl>
                                              <p:pRg st="0" end="0"/>
                                            </p:txEl>
                                          </p:spTgt>
                                        </p:tgtEl>
                                      </p:cBhvr>
                                      <p:to x="100000" y="100000"/>
                                    </p:animScale>
                                    <p:animScale>
                                      <p:cBhvr>
                                        <p:cTn id="15" dur="26">
                                          <p:stCondLst>
                                            <p:cond delay="1312"/>
                                          </p:stCondLst>
                                        </p:cTn>
                                        <p:tgtEl>
                                          <p:spTgt spid="2">
                                            <p:txEl>
                                              <p:pRg st="0" end="0"/>
                                            </p:txEl>
                                          </p:spTgt>
                                        </p:tgtEl>
                                      </p:cBhvr>
                                      <p:to x="100000" y="80000"/>
                                    </p:animScale>
                                    <p:animScale>
                                      <p:cBhvr>
                                        <p:cTn id="16" dur="166" decel="50000">
                                          <p:stCondLst>
                                            <p:cond delay="1338"/>
                                          </p:stCondLst>
                                        </p:cTn>
                                        <p:tgtEl>
                                          <p:spTgt spid="2">
                                            <p:txEl>
                                              <p:pRg st="0" end="0"/>
                                            </p:txEl>
                                          </p:spTgt>
                                        </p:tgtEl>
                                      </p:cBhvr>
                                      <p:to x="100000" y="100000"/>
                                    </p:animScale>
                                    <p:animScale>
                                      <p:cBhvr>
                                        <p:cTn id="17" dur="26">
                                          <p:stCondLst>
                                            <p:cond delay="1642"/>
                                          </p:stCondLst>
                                        </p:cTn>
                                        <p:tgtEl>
                                          <p:spTgt spid="2">
                                            <p:txEl>
                                              <p:pRg st="0" end="0"/>
                                            </p:txEl>
                                          </p:spTgt>
                                        </p:tgtEl>
                                      </p:cBhvr>
                                      <p:to x="100000" y="90000"/>
                                    </p:animScale>
                                    <p:animScale>
                                      <p:cBhvr>
                                        <p:cTn id="18" dur="166" decel="50000">
                                          <p:stCondLst>
                                            <p:cond delay="1668"/>
                                          </p:stCondLst>
                                        </p:cTn>
                                        <p:tgtEl>
                                          <p:spTgt spid="2">
                                            <p:txEl>
                                              <p:pRg st="0" end="0"/>
                                            </p:txEl>
                                          </p:spTgt>
                                        </p:tgtEl>
                                      </p:cBhvr>
                                      <p:to x="100000" y="100000"/>
                                    </p:animScale>
                                    <p:animScale>
                                      <p:cBhvr>
                                        <p:cTn id="19" dur="26">
                                          <p:stCondLst>
                                            <p:cond delay="1808"/>
                                          </p:stCondLst>
                                        </p:cTn>
                                        <p:tgtEl>
                                          <p:spTgt spid="2">
                                            <p:txEl>
                                              <p:pRg st="0" end="0"/>
                                            </p:txEl>
                                          </p:spTgt>
                                        </p:tgtEl>
                                      </p:cBhvr>
                                      <p:to x="100000" y="95000"/>
                                    </p:animScale>
                                    <p:animScale>
                                      <p:cBhvr>
                                        <p:cTn id="20" dur="166" decel="50000">
                                          <p:stCondLst>
                                            <p:cond delay="1834"/>
                                          </p:stCondLst>
                                        </p:cTn>
                                        <p:tgtEl>
                                          <p:spTgt spid="2">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additive="base">
                                        <p:cTn id="25"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 calcmode="lin" valueType="num">
                                      <p:cBhvr additive="base">
                                        <p:cTn id="3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additive="base">
                                        <p:cTn id="37"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additive="base">
                                        <p:cTn id="55"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227</TotalTime>
  <Words>1047</Words>
  <Application>Microsoft Office PowerPoint</Application>
  <PresentationFormat>On-screen Show (4:3)</PresentationFormat>
  <Paragraphs>113</Paragraphs>
  <Slides>15</Slides>
  <Notes>0</Notes>
  <HiddenSlides>0</HiddenSlides>
  <MMClips>0</MMClips>
  <ScaleCrop>false</ScaleCrop>
  <HeadingPairs>
    <vt:vector size="4" baseType="variant">
      <vt:variant>
        <vt:lpstr>Theme</vt:lpstr>
      </vt:variant>
      <vt:variant>
        <vt:i4>2</vt:i4>
      </vt:variant>
      <vt:variant>
        <vt:lpstr>Slide Titles</vt:lpstr>
      </vt:variant>
      <vt:variant>
        <vt:i4>15</vt:i4>
      </vt:variant>
    </vt:vector>
  </HeadingPairs>
  <TitlesOfParts>
    <vt:vector size="17" baseType="lpstr">
      <vt:lpstr>Office Theme</vt:lpstr>
      <vt:lpstr>1_Office Theme</vt:lpstr>
      <vt:lpstr>স্বাগতম </vt:lpstr>
      <vt:lpstr>উপস্থাপনায়  </vt:lpstr>
      <vt:lpstr>পাঠ পরিচিতি</vt:lpstr>
      <vt:lpstr>PowerPoint Presentation</vt:lpstr>
      <vt:lpstr>আজকের পাঠ</vt:lpstr>
      <vt:lpstr>শিখনফল</vt:lpstr>
      <vt:lpstr>PERIODIC MOTION  পর্যাবৃত্তিক গতি</vt:lpstr>
      <vt:lpstr>PowerPoint Presentation</vt:lpstr>
      <vt:lpstr>PowerPoint Presentation</vt:lpstr>
      <vt:lpstr>সরল ছন্দিত বস্তুর বেগের রাশিমালা</vt:lpstr>
      <vt:lpstr>সরল ছন্দিত বস্তুর ত্বরণের রাশিমালা।</vt:lpstr>
      <vt:lpstr>PowerPoint Presentation</vt:lpstr>
      <vt:lpstr>গাণিতিক সমস্যাঃ</vt:lpstr>
      <vt:lpstr>PowerPoint Presentation</vt:lpstr>
      <vt:lpstr>ধন্যবাদ </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PERIODIC MOTION  পর্যাবৃত্তিক গতি</dc:title>
  <dc:creator>HP</dc:creator>
  <cp:lastModifiedBy>HP</cp:lastModifiedBy>
  <cp:revision>44</cp:revision>
  <dcterms:created xsi:type="dcterms:W3CDTF">2020-07-13T08:48:12Z</dcterms:created>
  <dcterms:modified xsi:type="dcterms:W3CDTF">2020-08-22T09:48:14Z</dcterms:modified>
</cp:coreProperties>
</file>