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61" r:id="rId4"/>
    <p:sldId id="263" r:id="rId5"/>
    <p:sldId id="262" r:id="rId6"/>
    <p:sldId id="257" r:id="rId7"/>
    <p:sldId id="264" r:id="rId8"/>
    <p:sldId id="265" r:id="rId9"/>
    <p:sldId id="266" r:id="rId10"/>
    <p:sldId id="267" r:id="rId11"/>
    <p:sldId id="268" r:id="rId12"/>
    <p:sldId id="275" r:id="rId13"/>
    <p:sldId id="276" r:id="rId14"/>
    <p:sldId id="277" r:id="rId15"/>
    <p:sldId id="282" r:id="rId16"/>
    <p:sldId id="283" r:id="rId17"/>
    <p:sldId id="281" r:id="rId18"/>
    <p:sldId id="278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bsmhslalpur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mailto:ziaulhaque1985@yahoo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7.jpeg"/><Relationship Id="rId5" Type="http://schemas.openxmlformats.org/officeDocument/2006/relationships/image" Target="../media/image15.jpeg"/><Relationship Id="rId10" Type="http://schemas.openxmlformats.org/officeDocument/2006/relationships/image" Target="../media/image7.jpeg"/><Relationship Id="rId4" Type="http://schemas.openxmlformats.org/officeDocument/2006/relationships/image" Target="../media/image14.jpeg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2675899">
            <a:off x="404360" y="2722643"/>
            <a:ext cx="9115603" cy="1015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BD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1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2057400"/>
            <a:ext cx="4876800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21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4572000" y="0"/>
            <a:ext cx="4876800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81000"/>
            <a:ext cx="18288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3962400"/>
            <a:ext cx="1584960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533400" y="2895600"/>
            <a:ext cx="1828800" cy="457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স্টিভ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জবস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096000"/>
            <a:ext cx="1905000" cy="457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উইলিয়াম</a:t>
            </a:r>
            <a:r>
              <a:rPr lang="en-US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হেনরি‘বিল</a:t>
            </a:r>
            <a:r>
              <a:rPr lang="en-US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1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গেটস</a:t>
            </a:r>
            <a:endParaRPr lang="en-US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2362200" y="381000"/>
            <a:ext cx="6324600" cy="2971800"/>
          </a:xfrm>
          <a:prstGeom prst="foldedCorne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স্টিভ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জবস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[ ১৯৫৫-২০১১]</a:t>
            </a:r>
          </a:p>
          <a:p>
            <a:pPr algn="ctr"/>
            <a:endParaRPr lang="en-US" sz="3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স্টিভ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জবস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মাইক্রোপ্রসেসর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আবির্ভাবের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করে,যুক্তরাষ্ট্র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জুড়ে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সেটি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পার্সোনাল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স্টিভ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জজনিয়াক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ও 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রোনাল্ড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ওয়েনে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১৯৭৬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১লা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্্রপ্রিল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অ্রঅপল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প্রতিষ্ঠানটি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বৃহ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অ্যাপলের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পার্সোনাল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নানান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বিকশিত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2362200" y="3505200"/>
            <a:ext cx="6324600" cy="3048000"/>
          </a:xfrm>
          <a:prstGeom prst="foldedCorner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উইলিয়াম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হেনরি‘বিল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গেটস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[ </a:t>
            </a:r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২৮-১৯৫৫]</a:t>
            </a:r>
          </a:p>
          <a:p>
            <a:pPr algn="ctr"/>
            <a:endParaRPr lang="en-US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উইলিয়াম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হেনরি‘বিল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গেটস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১৯৮১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আইবিএম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কোম্পনী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বানানো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পার্সোনাল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অপারেটিং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উইলিয়াম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হেনরি‘বিল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গেটস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বন্ধুদের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মাইক্রোসফটকে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বিকশিত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এমএস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ডস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উইন্ডোজ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গেটস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মাইক্রোসফট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কোম্পাসিন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অপারেটিং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সফট্ওয়্যার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2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04800"/>
            <a:ext cx="1828800" cy="1371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1" y="3429000"/>
            <a:ext cx="1828800" cy="2743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533401" y="2933700"/>
            <a:ext cx="1828799" cy="4191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বার্নাস-লি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1" y="6134100"/>
            <a:ext cx="1828799" cy="4191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জাকারবার্গ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2362201" y="304800"/>
            <a:ext cx="6248399" cy="3048000"/>
          </a:xfrm>
          <a:prstGeom prst="foldedCorner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টিমোথি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বার্নাস-লি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:[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১৯৮৯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] 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টিমোথি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টিম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বার্নাস-লি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হাইপারটেক্সট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প্রটোকল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প্রস্তাব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ওয়ার্ল্ড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ওয়াইড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ওয়েবের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বিস্তৃত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শক্তিশালী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বিকশিত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অ্যাপ্লিকেশন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2362200" y="3429000"/>
            <a:ext cx="6248399" cy="3124200"/>
          </a:xfrm>
          <a:prstGeom prst="foldedCorner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জাকারবার্গ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[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১৪ ১৯৮৪ ]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জাকারবার্গ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জনপ্রিয়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ফেসবুক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হার্ভার্ড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জাকারবার্গ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ফেসবুকের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শুরুতে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কেবল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মে২০১৪-এর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১১৯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ব্যবহারকারী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ফেসবুক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প্রতিদিনই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অনেকেই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ফেসবুক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1" y="1676401"/>
            <a:ext cx="1828799" cy="12572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15400"/>
            <a:ext cx="4191000" cy="501675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একুশ শতকের সম্পদ হচ্ছে জ্ঞান। কৃষি, খনিজ সম্পদ, শিল্প কিংবা বানিজ্য নয় – এখন পৃথিবীর সম্পদ সাধারন মানুষ। কারন মানুষ জ্ঞান সৃষ্টি করতে পারে, জ্ঞান ধারন করতে পারে এবং জ্ঞান ব্যবহার করতে পারে। তাই মানুষ একুশ শতকের মুখোমুখি হওয়ার প্রস্তুতি নিয়েছে।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287" y="832256"/>
            <a:ext cx="3764313" cy="2063343"/>
          </a:xfrm>
          <a:prstGeom prst="rect">
            <a:avLst/>
          </a:prstGeom>
        </p:spPr>
      </p:pic>
      <p:pic>
        <p:nvPicPr>
          <p:cNvPr id="4" name="Picture 3" descr="koyl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5287" y="3680768"/>
            <a:ext cx="3764313" cy="21866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12567" y="2981980"/>
            <a:ext cx="3164633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প্রকৃতি নির্ভর (গ্যাস)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6367" y="5943600"/>
            <a:ext cx="3164633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প্রকৃতি নির্ভর (কয়লা)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66885"/>
            <a:ext cx="3962400" cy="206210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জ্ঞান ভিত্তিক সমাজ তৈরি করতে হলে পারস্পারিক সহযোগিতার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মনোভাব, সুনাগরিক, সমস্যা সমাধানে পারদর্শিতা, সৃজনশীলতা এবং তার সাথে তথ্য ও যোগাযোগ প্রযুক্তিতে পারদর্শিতা।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536642"/>
            <a:ext cx="3352800" cy="2282757"/>
          </a:xfrm>
          <a:prstGeom prst="rect">
            <a:avLst/>
          </a:prstGeom>
        </p:spPr>
      </p:pic>
      <p:pic>
        <p:nvPicPr>
          <p:cNvPr id="4" name="Picture 3" descr="lab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554896"/>
            <a:ext cx="3429000" cy="22363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7800" y="2895600"/>
            <a:ext cx="2819400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প্রযুক্তির গবেষনা চলছে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5867400"/>
            <a:ext cx="2590800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গবেষনার ফল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81000"/>
            <a:ext cx="777240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গভর্ন্যান্সের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সার্ভিস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ব্যাপারটি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ই-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সার্ভিস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1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গভর্ন্যান্স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প্রযোগই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ই-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গভর্ন্যান্স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1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কমার্স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ই-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কমার্স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পছন্দের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পছন্দ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বেঁচে</a:t>
            </a:r>
            <a:r>
              <a:rPr lang="en-US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থাকায</a:t>
            </a:r>
            <a:r>
              <a:rPr lang="en-US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সুনিদিষ্ট</a:t>
            </a:r>
            <a:r>
              <a:rPr lang="en-US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দক্ষতা</a:t>
            </a:r>
            <a:r>
              <a:rPr lang="en-US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একুশ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বেঁচে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সুনিদিষ্ট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দক্ষতা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নিন্মরুপ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পারস্পরিক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মনোভাব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দক্ষতা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সুনাগরিকত্ব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পারদর্শিতা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সৃজনশীলতা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প্রযুক্তিতে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পারদর্শিতা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বিশ্লেষণী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দক্ষতা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09600"/>
            <a:ext cx="4343400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2860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ই </a:t>
            </a:r>
            <a:r>
              <a:rPr lang="en-US" sz="3600" dirty="0" err="1" smtClean="0">
                <a:solidFill>
                  <a:srgbClr val="FF0000"/>
                </a:solidFill>
              </a:rPr>
              <a:t>গভানেন্সে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আইসিটির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তিনটি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ভূমিকা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লিখ</a:t>
            </a:r>
            <a:r>
              <a:rPr lang="en-US" sz="3600" dirty="0" smtClean="0">
                <a:solidFill>
                  <a:srgbClr val="FF0000"/>
                </a:solidFill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09600"/>
            <a:ext cx="4343400" cy="10156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জোড়ায়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2860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590800"/>
            <a:ext cx="8153400" cy="52322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চালস্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ব্যবজেকে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আধুনিক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কম্পিউটারের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জনক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 </a:t>
            </a:r>
            <a:r>
              <a:rPr lang="en-US" sz="2800" dirty="0" err="1" smtClean="0"/>
              <a:t>কেন</a:t>
            </a:r>
            <a:r>
              <a:rPr lang="en-US" sz="2800" dirty="0" smtClean="0"/>
              <a:t> 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09600"/>
            <a:ext cx="4343400" cy="101566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2362200"/>
            <a:ext cx="4572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WWW </a:t>
            </a:r>
            <a:r>
              <a:rPr lang="en-US" sz="3600" dirty="0" err="1" smtClean="0">
                <a:solidFill>
                  <a:srgbClr val="7030A0"/>
                </a:solidFill>
              </a:rPr>
              <a:t>এর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পূর্ণরুপ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</a:rPr>
              <a:t>?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09600"/>
            <a:ext cx="4343400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বাড়ির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286000"/>
            <a:ext cx="8915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প্রযুক্তি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নির্ভর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বাংলাদেশ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গঠনে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আইসিটির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ভূমিকা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লিখ</a:t>
            </a:r>
            <a:r>
              <a:rPr lang="en-US" sz="3600" dirty="0" smtClean="0">
                <a:solidFill>
                  <a:srgbClr val="00B050"/>
                </a:solidFill>
              </a:rPr>
              <a:t>।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-2126500">
            <a:off x="2692400" y="3429000"/>
            <a:ext cx="6451600" cy="914400"/>
          </a:xfrm>
          <a:prstGeom prst="rect">
            <a:avLst/>
          </a:prstGeom>
          <a:solidFill>
            <a:srgbClr val="F3253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তোমাদের সবাইকে ধন্যবাদ</a:t>
            </a:r>
            <a:r>
              <a:rPr lang="en-US" sz="5400" b="1">
                <a:solidFill>
                  <a:srgbClr val="9BBB59"/>
                </a:solidFill>
                <a:latin typeface="NikoshBAN" pitchFamily="2" charset="0"/>
              </a:rPr>
              <a:t> </a:t>
            </a:r>
          </a:p>
        </p:txBody>
      </p:sp>
      <p:pic>
        <p:nvPicPr>
          <p:cNvPr id="3" name="Picture 2" descr="21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4876800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DAR (5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436" y="1"/>
            <a:ext cx="9312836" cy="70104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28600" y="1371600"/>
            <a:ext cx="8763000" cy="4891445"/>
            <a:chOff x="228600" y="1371600"/>
            <a:chExt cx="8763000" cy="4891445"/>
          </a:xfrm>
        </p:grpSpPr>
        <p:sp>
          <p:nvSpPr>
            <p:cNvPr id="14" name="TextBox 13"/>
            <p:cNvSpPr txBox="1"/>
            <p:nvPr/>
          </p:nvSpPr>
          <p:spPr>
            <a:xfrm>
              <a:off x="2743200" y="2209800"/>
              <a:ext cx="6248400" cy="4053245"/>
            </a:xfrm>
            <a:prstGeom prst="roundRect">
              <a:avLst>
                <a:gd name="adj" fmla="val 18861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numCol="2" rtlCol="0">
              <a:spAutoFit/>
            </a:bodyPr>
            <a:lstStyle/>
            <a:p>
              <a:r>
                <a:rPr lang="bn-BD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নামঃ মোঃ জিয়াউল হক </a:t>
              </a:r>
            </a:p>
            <a:p>
              <a:r>
                <a:rPr lang="bn-BD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 ( কম্পিউটার )</a:t>
              </a:r>
            </a:p>
            <a:p>
              <a:r>
                <a:rPr lang="bn-BD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নর্থ বেঙ্গল সুগার মিলস</a:t>
              </a:r>
              <a:r>
                <a:rPr lang="en-US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bn-BD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হাই স্কুল </a:t>
              </a:r>
            </a:p>
            <a:p>
              <a:r>
                <a:rPr lang="bn-BD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গোপালপুর , লালপুর নাটোর । </a:t>
              </a:r>
              <a:endParaRPr lang="en-US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en-US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নম্বর</a:t>
              </a:r>
              <a:r>
                <a:rPr lang="en-US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০১৭৩৩ ১৬ ৮৯ ৫৮</a:t>
              </a:r>
            </a:p>
            <a:p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Email Address : </a:t>
              </a: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hlinkClick r:id="rId3"/>
                </a:rPr>
                <a:t>nbsmhslalpur@gmail.com</a:t>
              </a:r>
              <a:endPara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hlinkClick r:id="rId4"/>
                </a:rPr>
                <a:t>ziaulhaque1985@yahoo.com</a:t>
              </a:r>
              <a:endPara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endPara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400" dirty="0" err="1" smtClean="0">
                  <a:solidFill>
                    <a:srgbClr val="00B050"/>
                  </a:solidFill>
                  <a:latin typeface="TonnyBanglaMJ" pitchFamily="2" charset="0"/>
                  <a:cs typeface="TonnyBanglaMJ" pitchFamily="2" charset="0"/>
                </a:rPr>
                <a:t>শ্রেণি</a:t>
              </a:r>
              <a:r>
                <a:rPr lang="en-US" sz="2400" dirty="0" smtClean="0">
                  <a:solidFill>
                    <a:srgbClr val="00B050"/>
                  </a:solidFill>
                  <a:latin typeface="TonnyBanglaMJ" pitchFamily="2" charset="0"/>
                  <a:cs typeface="TonnyBanglaMJ" pitchFamily="2" charset="0"/>
                </a:rPr>
                <a:t> : </a:t>
              </a:r>
              <a:r>
                <a:rPr lang="en-US" sz="2400" dirty="0" err="1" smtClean="0">
                  <a:solidFill>
                    <a:srgbClr val="00B050"/>
                  </a:solidFill>
                  <a:latin typeface="TonnyBanglaMJ" pitchFamily="2" charset="0"/>
                  <a:cs typeface="TonnyBanglaMJ" pitchFamily="2" charset="0"/>
                </a:rPr>
                <a:t>নবম</a:t>
              </a:r>
              <a:endParaRPr lang="en-US" sz="2400" dirty="0" smtClean="0">
                <a:solidFill>
                  <a:srgbClr val="00B050"/>
                </a:solidFill>
                <a:latin typeface="TonnyBanglaMJ" pitchFamily="2" charset="0"/>
                <a:cs typeface="TonnyBanglaMJ" pitchFamily="2" charset="0"/>
              </a:endParaRPr>
            </a:p>
            <a:p>
              <a:r>
                <a:rPr lang="en-US" sz="2400" dirty="0" err="1" smtClean="0">
                  <a:solidFill>
                    <a:srgbClr val="00B050"/>
                  </a:solidFill>
                  <a:latin typeface="TonnyBanglaMJ" pitchFamily="2" charset="0"/>
                  <a:cs typeface="TonnyBanglaMJ" pitchFamily="2" charset="0"/>
                </a:rPr>
                <a:t>বিষয়</a:t>
              </a:r>
              <a:r>
                <a:rPr lang="en-US" sz="2400" dirty="0" smtClean="0">
                  <a:solidFill>
                    <a:srgbClr val="00B050"/>
                  </a:solidFill>
                  <a:latin typeface="TonnyBanglaMJ" pitchFamily="2" charset="0"/>
                  <a:cs typeface="TonnyBanglaMJ" pitchFamily="2" charset="0"/>
                </a:rPr>
                <a:t> : </a:t>
              </a:r>
              <a:r>
                <a:rPr lang="en-US" sz="2400" dirty="0" err="1" smtClean="0">
                  <a:solidFill>
                    <a:srgbClr val="00B050"/>
                  </a:solidFill>
                  <a:latin typeface="TonnyBanglaMJ" pitchFamily="2" charset="0"/>
                  <a:cs typeface="TonnyBanglaMJ" pitchFamily="2" charset="0"/>
                </a:rPr>
                <a:t>তথ্য</a:t>
              </a:r>
              <a:r>
                <a:rPr lang="en-US" sz="2400" dirty="0" smtClean="0">
                  <a:solidFill>
                    <a:srgbClr val="00B050"/>
                  </a:solidFill>
                  <a:latin typeface="TonnyBanglaMJ" pitchFamily="2" charset="0"/>
                  <a:cs typeface="TonnyBanglaMJ" pitchFamily="2" charset="0"/>
                </a:rPr>
                <a:t> ও </a:t>
              </a:r>
              <a:r>
                <a:rPr lang="en-US" sz="2400" dirty="0" err="1" smtClean="0">
                  <a:solidFill>
                    <a:srgbClr val="00B050"/>
                  </a:solidFill>
                  <a:latin typeface="TonnyBanglaMJ" pitchFamily="2" charset="0"/>
                  <a:cs typeface="TonnyBanglaMJ" pitchFamily="2" charset="0"/>
                </a:rPr>
                <a:t>যোগাযোগ</a:t>
              </a:r>
              <a:r>
                <a:rPr lang="en-US" sz="2400" dirty="0" smtClean="0">
                  <a:solidFill>
                    <a:srgbClr val="00B050"/>
                  </a:solidFill>
                  <a:latin typeface="TonnyBanglaMJ" pitchFamily="2" charset="0"/>
                  <a:cs typeface="TonnyBanglaMJ" pitchFamily="2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onnyBanglaMJ" pitchFamily="2" charset="0"/>
                  <a:cs typeface="TonnyBanglaMJ" pitchFamily="2" charset="0"/>
                </a:rPr>
                <a:t>প্রযুক্তি</a:t>
              </a:r>
              <a:endParaRPr lang="en-US" sz="2400" dirty="0" smtClean="0">
                <a:solidFill>
                  <a:srgbClr val="00B050"/>
                </a:solidFill>
                <a:latin typeface="TonnyBanglaMJ" pitchFamily="2" charset="0"/>
                <a:cs typeface="TonnyBanglaMJ" pitchFamily="2" charset="0"/>
              </a:endParaRPr>
            </a:p>
            <a:p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অধ্যায়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: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প্রথম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সময়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: ৪০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মিনিট</a:t>
              </a:r>
              <a:endPara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		</a:t>
              </a:r>
              <a:endPara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5" name="Picture 14" descr="5 copy-2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00" y="1371600"/>
              <a:ext cx="2590800" cy="3839744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16" name="TextBox 15"/>
            <p:cNvSpPr txBox="1"/>
            <p:nvPr/>
          </p:nvSpPr>
          <p:spPr>
            <a:xfrm>
              <a:off x="4191000" y="1371600"/>
              <a:ext cx="320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পরিচিতি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914400"/>
            <a:ext cx="2743200" cy="2801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990600"/>
            <a:ext cx="2485235" cy="2438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2286000" cy="2514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447800" y="3810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</a:rPr>
              <a:t>পূর্ব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জ্ঞান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যাচাই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562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বিকাশে</a:t>
            </a:r>
            <a:r>
              <a:rPr lang="en-US" sz="2800" b="1" dirty="0" smtClean="0">
                <a:ln w="1905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ব্যাক্তিগণ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lum bright="-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657600"/>
            <a:ext cx="1857349" cy="18002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0" y="41910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সঠিক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উত্তর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প্রদানের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জন্য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ধন্যবাদ</a:t>
            </a:r>
            <a:r>
              <a:rPr lang="en-US" sz="4400" dirty="0" smtClean="0">
                <a:solidFill>
                  <a:srgbClr val="FF0000"/>
                </a:solidFill>
              </a:rPr>
              <a:t>।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143000"/>
            <a:ext cx="2387245" cy="2436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191000"/>
            <a:ext cx="2157132" cy="2133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2375352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838200" y="-152400"/>
            <a:ext cx="73152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114800"/>
            <a:ext cx="2350630" cy="21698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TextBox 16"/>
          <p:cNvSpPr txBox="1"/>
          <p:nvPr/>
        </p:nvSpPr>
        <p:spPr>
          <a:xfrm>
            <a:off x="533401" y="3500735"/>
            <a:ext cx="8077200" cy="4616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33CC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ব্যক্তিত্বদের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458200" cy="523220"/>
          </a:xfrm>
          <a:prstGeom prst="rect">
            <a:avLst/>
          </a:prstGeom>
          <a:solidFill>
            <a:srgbClr val="FF0000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বিকাশে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ব্যক্তিত্বদের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হই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24075"/>
            <a:ext cx="2002363" cy="2066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35491"/>
            <a:ext cx="1819430" cy="18033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615" y="4876800"/>
            <a:ext cx="1881785" cy="18425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159314"/>
            <a:ext cx="1888101" cy="19267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803062"/>
            <a:ext cx="1741903" cy="17090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348852"/>
            <a:ext cx="1783186" cy="18233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029200"/>
            <a:ext cx="1810134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379827"/>
            <a:ext cx="3013351" cy="28017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866775"/>
            <a:ext cx="1857349" cy="18002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685800"/>
            <a:ext cx="1828800" cy="17982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" name="Rectangle 40"/>
          <p:cNvSpPr/>
          <p:nvPr/>
        </p:nvSpPr>
        <p:spPr>
          <a:xfrm>
            <a:off x="6858000" y="1447800"/>
            <a:ext cx="1752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চার্লস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ব্যাবেজ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58000" y="1828800"/>
            <a:ext cx="17526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অ্যাড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লাভলেস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858000" y="2209800"/>
            <a:ext cx="17526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জেমস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ক্লার্ক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ম্যাক্সওয়েল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858000" y="2590800"/>
            <a:ext cx="17526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জগদীশ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বসু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58000" y="2971800"/>
            <a:ext cx="1752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গুগলিয়েলমো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মার্কনি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58000" y="3352800"/>
            <a:ext cx="17526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রেমন্ড</a:t>
            </a:r>
            <a:r>
              <a:rPr lang="en-US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স্যামুয়েল</a:t>
            </a:r>
            <a:r>
              <a:rPr lang="en-US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টমলিনসন</a:t>
            </a:r>
            <a:endParaRPr lang="en-US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58000" y="3733800"/>
            <a:ext cx="1752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স্টিভ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জবস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858000" y="4114800"/>
            <a:ext cx="17526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উইলিয়াম</a:t>
            </a:r>
            <a:r>
              <a:rPr lang="en-US" sz="1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হেনরি‘বিল’গেমস</a:t>
            </a:r>
            <a:endParaRPr lang="en-US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858000" y="4495800"/>
            <a:ext cx="17526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টিমোথি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জন‘টিম’বার্নাস-লি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58000" y="4876800"/>
            <a:ext cx="17526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জাকারবার্গ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1828800"/>
            <a:ext cx="5029200" cy="70788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743200"/>
            <a:ext cx="8534400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 সংশ্লিষ্ট  ব্যক্তি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গনে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 অবদান বর্ননা করতে পারবে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lvl="1"/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প্রযুক্তির গুরুত্ব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অনুধাবন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করতে পারবে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1066800"/>
            <a:ext cx="14782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428999"/>
            <a:ext cx="1781175" cy="27548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Folded Corner 2"/>
          <p:cNvSpPr/>
          <p:nvPr/>
        </p:nvSpPr>
        <p:spPr>
          <a:xfrm>
            <a:off x="2438400" y="304800"/>
            <a:ext cx="6248400" cy="2971800"/>
          </a:xfrm>
          <a:prstGeom prst="foldedCorner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চার্লস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ব্যাবেজ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:–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[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1791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খ্রিস্টাব্দ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1871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খ্রিস্টাব্দ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]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চার্লস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ব্যাবেজ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আধুনিক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প্রকৌশলী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গণিতবিদ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ডিফারেন্স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ইঞ্জিন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এনালিটিক্যাল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ইঞ্জিন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গণনা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আবিস্কার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1991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লন্ডনের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জাদুঘরে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চার্লস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ব্যাবেজের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ইঞ্জিন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সঠিকভাবে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2000" dirty="0"/>
          </a:p>
        </p:txBody>
      </p:sp>
      <p:sp>
        <p:nvSpPr>
          <p:cNvPr id="4" name="Folded Corner 3"/>
          <p:cNvSpPr/>
          <p:nvPr/>
        </p:nvSpPr>
        <p:spPr>
          <a:xfrm>
            <a:off x="2314575" y="3429000"/>
            <a:ext cx="6372225" cy="3124200"/>
          </a:xfrm>
          <a:prstGeom prst="foldedCorner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অ্যাডা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লাভলেস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:-[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18১৫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খ্রিস্টাব্দ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১৮৫২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খ্রিস্টাব্দ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]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লাভলেস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: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গনণার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ভেবেছিলেন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লর্ড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বায়রনের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অ্যাডা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লাভলেস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আগ্রহী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ওঠেন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১৮৩৩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চার্লস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ব্যাবেজের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ব্যাবেজের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এনালিটিক্যাল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ইঞ্জিলকে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লাগানোর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প্রোগ্রামিং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’-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আসেন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১৮৪২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ব্যাবেজ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তুরিন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ইঞ্জিল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সর্ম্পকে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বক্তব্য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অ্যাডার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মৃত্যুর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১৯৫৩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আবারো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প্রকাশিত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বিজ্ঞানীরা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অ্যাডা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অ্যালগরিদম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প্রোগ্রামিংয়ের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ধারণাটাই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1"/>
            <a:ext cx="2458629" cy="2286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1"/>
            <a:ext cx="1847850" cy="2667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05200"/>
            <a:ext cx="1905000" cy="2590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09600" y="3000375"/>
            <a:ext cx="184785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জেমস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ক্লার্ক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ম্যাক্সওয়েল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2457450" y="381000"/>
            <a:ext cx="6229350" cy="2988707"/>
          </a:xfrm>
          <a:prstGeom prst="foldedCorner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জেমস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ক্লার্ক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ম্যাক্সওয়েল</a:t>
            </a:r>
            <a:r>
              <a:rPr lang="en-US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:[১৮৩১-১৮৭৯]</a:t>
            </a:r>
          </a:p>
          <a:p>
            <a:pPr algn="just"/>
            <a:endParaRPr lang="en-US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জেমস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ক্লার্ক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ম্যাক্সওয়েল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ব্যাবেজ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অ্যাডার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কার্যক্রমের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পদার্থবিজ্ঞানে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অগ্রগতি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সাধিত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ও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চৌম্বক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বলকে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চৌম্বকীয়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বিনা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বার্তা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প্রেরণের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সম্ভাবনাকে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জেমস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ক্লার্ক</a:t>
            </a:r>
            <a:r>
              <a:rPr lang="en-US" sz="2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ম্যাক্সওয়েলের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মৃত্যুর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বিজ্ঞানী</a:t>
            </a:r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আইনস্টাইনের</a:t>
            </a:r>
            <a:endParaRPr lang="en-US" sz="2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[১৮৭৯-১৯৫৫]</a:t>
            </a:r>
            <a:endParaRPr lang="en-US" sz="2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6096000"/>
            <a:ext cx="1905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জগদীশ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বসু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2514600" y="3505200"/>
            <a:ext cx="6172200" cy="2960132"/>
          </a:xfrm>
          <a:prstGeom prst="foldedCorner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জগদীশ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বসু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[১৮৫৮-১৯৩৭] </a:t>
            </a:r>
          </a:p>
          <a:p>
            <a:pPr algn="ctr"/>
            <a:endParaRPr lang="en-US" sz="2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জগদীশ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বসু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১৮৯৫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বিনা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বার্তা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প্রেরণে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বিজ্ঞানী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জগদীশ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বসু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অতিক্ষুদ্র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তরঙ্গ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প্রেরণে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304800"/>
            <a:ext cx="19050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4419600"/>
            <a:ext cx="1905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304800" y="27432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গুগলিয়েলমো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মার্কনি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রেমন্ড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স্যামুয়েল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টমালিনসন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2188029" y="304800"/>
            <a:ext cx="6248400" cy="2895600"/>
          </a:xfrm>
          <a:prstGeom prst="foldedCorne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গুগলিয়েলমো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মার্কনি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[১৮৭৪-১৯৩৭]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গুগলিয়েলমো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মার্কনি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ইতালির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বিজ্ঞানী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বেতার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তরঙ্গ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বেতার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আবিস্কারক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2209800" y="3352800"/>
            <a:ext cx="6248400" cy="3124200"/>
          </a:xfrm>
          <a:prstGeom prst="foldedCorne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রেমন্ড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স্যামুয়েল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টমালিনসন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ইলেকট্রনিক্সের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বিকাশের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আইবিএম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কোম্পানী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মেনইফ্রেম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১৯৭১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মাইক্রোপ্রসেসর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আবিস্কৃত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সাশ্রয়ী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সুগম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ষাট-সত্তরের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প্রটোকল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আরপানেটের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আন্ত:সংযোগ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বিকশিত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বিকাশের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১৯৭১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আরপানেটে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পত্রালাপের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সূচনা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আমেরিকান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প্রোগ্রামার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রেমন্ড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স্যামুয়েল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টমালিনসন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ই-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3352800"/>
            <a:ext cx="1883229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1064</Words>
  <Application>Microsoft Office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PC STAR</cp:lastModifiedBy>
  <cp:revision>52</cp:revision>
  <dcterms:created xsi:type="dcterms:W3CDTF">2006-08-16T00:00:00Z</dcterms:created>
  <dcterms:modified xsi:type="dcterms:W3CDTF">2020-08-23T05:05:54Z</dcterms:modified>
</cp:coreProperties>
</file>