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3" r:id="rId2"/>
    <p:sldId id="271" r:id="rId3"/>
    <p:sldId id="274" r:id="rId4"/>
    <p:sldId id="269" r:id="rId5"/>
    <p:sldId id="258" r:id="rId6"/>
    <p:sldId id="268" r:id="rId7"/>
    <p:sldId id="275" r:id="rId8"/>
    <p:sldId id="259" r:id="rId9"/>
    <p:sldId id="261" r:id="rId10"/>
    <p:sldId id="262" r:id="rId11"/>
    <p:sldId id="26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99"/>
    <a:srgbClr val="FF00FF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66E6F-2DCF-4541-BA17-602D47DB74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43A0-3CF9-412E-95A3-3F5AA57B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DA3F-0487-444E-8B43-ED029800C6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2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7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0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18B8-2A75-4E9D-8C91-A41A3782A54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626E-D743-43DB-B505-28B20B39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6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akariabotany27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828" y="2162628"/>
            <a:ext cx="118581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  <a:endParaRPr lang="en-US" sz="9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90D76365-3489-4421-99DA-2ECB17C63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 t="8588" b="3393"/>
          <a:stretch/>
        </p:blipFill>
        <p:spPr bwMode="auto">
          <a:xfrm>
            <a:off x="0" y="36625"/>
            <a:ext cx="12199360" cy="629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" name="Group 3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5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</a:t>
            </a:r>
            <a:r>
              <a:rPr lang="en-US" sz="2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589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10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no.10</a:t>
            </a:r>
            <a:endParaRPr lang="en-US" sz="2000" b="1" dirty="0"/>
          </a:p>
        </p:txBody>
      </p:sp>
      <p:sp>
        <p:nvSpPr>
          <p:cNvPr id="17" name="Cloud Callout 16"/>
          <p:cNvSpPr/>
          <p:nvPr/>
        </p:nvSpPr>
        <p:spPr>
          <a:xfrm>
            <a:off x="3010959" y="198304"/>
            <a:ext cx="5960125" cy="1762698"/>
          </a:xfrm>
          <a:prstGeom prst="cloud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27279" y="2666083"/>
            <a:ext cx="10409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Gate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সাংকেতিক চিহ্ন,সত্যক সারণী ও লজিক সার্কিট ব্যাখ্যা কর।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50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24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no.11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93" y="1006554"/>
            <a:ext cx="12187707" cy="506718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87832" y="606303"/>
            <a:ext cx="8068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চলক বিশিষ্ট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 কর।</a:t>
            </a:r>
            <a:endParaRPr lang="en-US" sz="4400" dirty="0"/>
          </a:p>
        </p:txBody>
      </p:sp>
      <p:sp>
        <p:nvSpPr>
          <p:cNvPr id="28" name="Down Ribbon 27"/>
          <p:cNvSpPr/>
          <p:nvPr/>
        </p:nvSpPr>
        <p:spPr>
          <a:xfrm>
            <a:off x="927279" y="22428"/>
            <a:ext cx="8989763" cy="4847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92082" y="0"/>
            <a:ext cx="206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025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248" y="2438401"/>
            <a:ext cx="10719411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4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1674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4-Point Star 1">
            <a:extLst>
              <a:ext uri="{FF2B5EF4-FFF2-40B4-BE49-F238E27FC236}">
                <a16:creationId xmlns="" xmlns:a16="http://schemas.microsoft.com/office/drawing/2014/main" id="{1881FF5B-8FAB-4738-9016-1A0D61CADCE5}"/>
              </a:ext>
            </a:extLst>
          </p:cNvPr>
          <p:cNvSpPr/>
          <p:nvPr/>
        </p:nvSpPr>
        <p:spPr>
          <a:xfrm>
            <a:off x="4279900" y="-210885"/>
            <a:ext cx="3276600" cy="750361"/>
          </a:xfrm>
          <a:prstGeom prst="star24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27D835D-AE15-4AAD-B696-745E069A217E}"/>
              </a:ext>
            </a:extLst>
          </p:cNvPr>
          <p:cNvSpPr/>
          <p:nvPr/>
        </p:nvSpPr>
        <p:spPr>
          <a:xfrm>
            <a:off x="5068257" y="-197791"/>
            <a:ext cx="1903085" cy="871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0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06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447800"/>
            <a:ext cx="40386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644" y="934041"/>
            <a:ext cx="5531556" cy="5110826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</a:ln>
          <a:effectLst>
            <a:glow rad="1689100">
              <a:schemeClr val="accent1">
                <a:alpha val="66000"/>
              </a:schemeClr>
            </a:glow>
            <a:outerShdw blurRad="571500" dist="876300" dir="14100000" sx="104000" sy="104000" algn="ctr">
              <a:srgbClr val="000000">
                <a:alpha val="32000"/>
              </a:srgbClr>
            </a:outerShdw>
          </a:effectLst>
        </p:spPr>
        <p:txBody>
          <a:bodyPr anchor="ctr"/>
          <a:lstStyle/>
          <a:p>
            <a:pPr algn="ctr"/>
            <a:r>
              <a:rPr lang="bn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bn-IN" sz="36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জাকারিয়া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 তথ্য ও যোগাযোগ প্রযুক্তি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আলাওল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বাঁশখালী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b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jakariabotany27@gmail.com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kern="0" dirty="0">
              <a:solidFill>
                <a:srgbClr val="FF0000"/>
              </a:solidFill>
              <a:latin typeface="Times New Roman" pitchFamily="18" charset="0"/>
              <a:ea typeface="NikoshBAN" pitchFamily="2" charset="0"/>
              <a:cs typeface="Times New Roman" pitchFamily="18" charset="0"/>
            </a:endParaRPr>
          </a:p>
          <a:p>
            <a:pPr>
              <a:defRPr/>
            </a:pPr>
            <a:endParaRPr lang="en-US" kern="0" dirty="0">
              <a:solidFill>
                <a:srgbClr val="00B050"/>
              </a:solidFill>
              <a:latin typeface="SutonnyMJ" pitchFamily="2" charset="0"/>
              <a:ea typeface="NikoshBAN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934066"/>
            <a:ext cx="4267200" cy="417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48400" y="922752"/>
            <a:ext cx="5677437" cy="512064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NikoshBAN" pitchFamily="2" charset="0"/>
              <a:cs typeface="SutonnyMJ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শ্রেণিঃএকাদশ-দাদশ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kern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0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BD" sz="4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যোগাযোগ প্রযুক্তি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anose="02000000000000000000" pitchFamily="2" charset="0"/>
                <a:cs typeface="NikoshBAN" panose="02000000000000000000" pitchFamily="2" charset="0"/>
              </a:rPr>
              <a:t>অধ্যায়ঃ৩</a:t>
            </a:r>
            <a:endParaRPr lang="en-US" sz="5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 পদ্ধতি </a:t>
            </a:r>
            <a:endParaRPr lang="bn-IN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</a:p>
          <a:p>
            <a:pPr algn="ctr"/>
            <a:r>
              <a:rPr lang="bn-IN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IN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15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no.02</a:t>
            </a:r>
            <a:endParaRPr lang="en-US" sz="2000" b="1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1752600" y="2975534"/>
            <a:ext cx="2377948" cy="2193651"/>
          </a:xfrm>
          <a:prstGeom prst="round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  <a:effectLst>
            <a:glow rad="647700">
              <a:schemeClr val="accent1">
                <a:alpha val="44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43378" y="5317065"/>
            <a:ext cx="37248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NikoshBAN" pitchFamily="2" charset="0"/>
                <a:cs typeface="Times New Roman" pitchFamily="18" charset="0"/>
              </a:rPr>
              <a:t>Cell : 01816</a:t>
            </a:r>
            <a:r>
              <a:rPr lang="bn-IN" sz="32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NikoshBAN" pitchFamily="2" charset="0"/>
                <a:cs typeface="Times New Roman" pitchFamily="18" charset="0"/>
              </a:rPr>
              <a:t>-</a:t>
            </a:r>
            <a:r>
              <a:rPr lang="en-US" sz="32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NikoshBAN" pitchFamily="2" charset="0"/>
                <a:cs typeface="Times New Roman" pitchFamily="18" charset="0"/>
              </a:rPr>
              <a:t>608247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324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6627" y="3695723"/>
            <a:ext cx="42521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kern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 </a:t>
            </a:r>
            <a:r>
              <a:rPr lang="bn-IN" sz="3200" b="1" kern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 খোলা বলে বর্তনী সম্পূর্ণ হয়নি,ফলে বাতি জ্বলে 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1610" y="3691909"/>
            <a:ext cx="40046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kern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 গেট </a:t>
            </a:r>
            <a:r>
              <a:rPr lang="bn-IN" sz="3200" b="1" kern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 </a:t>
            </a:r>
            <a:r>
              <a:rPr lang="bn-IN" sz="3200" b="1" kern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বর্তনী সম্পূর্ণ </a:t>
            </a:r>
            <a:r>
              <a:rPr lang="bn-IN" sz="3200" b="1" kern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হয়েছে,ফলে </a:t>
            </a:r>
            <a:r>
              <a:rPr lang="bn-IN" sz="3200" b="1" kern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বাতি </a:t>
            </a:r>
            <a:r>
              <a:rPr lang="bn-IN" sz="3200" b="1" kern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জ্বলে।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1190" y="4974436"/>
            <a:ext cx="5735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kern="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 </a:t>
            </a:r>
            <a:r>
              <a:rPr lang="bn-IN" sz="3600" b="1" kern="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 দ্বারা বর্তনী নিয়ন্ত্রণ করা যায়।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4806" y="762001"/>
            <a:ext cx="1327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kern="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 গেট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3060" y="837922"/>
            <a:ext cx="1327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kern="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 গেট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63" name="Group 5162"/>
          <p:cNvGrpSpPr/>
          <p:nvPr/>
        </p:nvGrpSpPr>
        <p:grpSpPr>
          <a:xfrm>
            <a:off x="2052811" y="1197273"/>
            <a:ext cx="4028307" cy="2044949"/>
            <a:chOff x="528810" y="1197272"/>
            <a:chExt cx="4028307" cy="204494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541814" y="1372561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4741" y="1617686"/>
              <a:ext cx="0" cy="146843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34741" y="1617686"/>
              <a:ext cx="99060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525341" y="1389086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525341" y="1846286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 rot="10800000">
              <a:off x="2134941" y="1389086"/>
              <a:ext cx="304800" cy="457200"/>
              <a:chOff x="1524000" y="1371600"/>
              <a:chExt cx="304800" cy="4572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1524000" y="1371600"/>
                <a:ext cx="0" cy="45720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524000" y="13716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524000" y="18288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V="1">
              <a:off x="1807189" y="1197272"/>
              <a:ext cx="163876" cy="19181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818665" y="1658937"/>
              <a:ext cx="191826" cy="187349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439741" y="1617686"/>
              <a:ext cx="137319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812931" y="1617686"/>
              <a:ext cx="0" cy="147769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58741" y="3086123"/>
              <a:ext cx="1751010" cy="925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3795117" y="1992607"/>
              <a:ext cx="762000" cy="724016"/>
            </a:xfrm>
            <a:prstGeom prst="flowChartDelay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cs typeface="Mangal" pitchFamily="2" charset="0"/>
                </a:rPr>
                <a:t>Light</a:t>
              </a:r>
            </a:p>
            <a:p>
              <a:pPr algn="ctr"/>
              <a:r>
                <a:rPr lang="en-US" dirty="0" smtClean="0">
                  <a:cs typeface="Mangal" pitchFamily="2" charset="0"/>
                </a:rPr>
                <a:t>OFF</a:t>
              </a:r>
              <a:endParaRPr lang="en-US" dirty="0">
                <a:cs typeface="Mangal" pitchFamily="2" charset="0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1234235" y="2812008"/>
              <a:ext cx="416600" cy="43021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cs typeface="Mangal" pitchFamily="2" charset="0"/>
                </a:rPr>
                <a:t>ac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635072" y="3087576"/>
              <a:ext cx="240984" cy="1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88527" y="2988325"/>
              <a:ext cx="6192" cy="21218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40927" y="2988325"/>
              <a:ext cx="6192" cy="21218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528810" y="3048002"/>
              <a:ext cx="705425" cy="367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Oval 19"/>
          <p:cNvSpPr>
            <a:spLocks noChangeArrowheads="1"/>
          </p:cNvSpPr>
          <p:nvPr/>
        </p:nvSpPr>
        <p:spPr bwMode="auto">
          <a:xfrm>
            <a:off x="1784080" y="2768542"/>
            <a:ext cx="501920" cy="502714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Ac</a:t>
            </a:r>
          </a:p>
          <a:p>
            <a:pPr algn="ctr"/>
            <a:r>
              <a:rPr lang="en-US" b="1" dirty="0">
                <a:solidFill>
                  <a:srgbClr val="00FF00"/>
                </a:solidFill>
              </a:rPr>
              <a:t>5v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7495944" y="1543134"/>
            <a:ext cx="0" cy="4572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88871" y="1788260"/>
            <a:ext cx="0" cy="14684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488871" y="1788259"/>
            <a:ext cx="9906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479471" y="1559659"/>
            <a:ext cx="3048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479471" y="2016859"/>
            <a:ext cx="3048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7" name="Group 116"/>
          <p:cNvGrpSpPr/>
          <p:nvPr/>
        </p:nvGrpSpPr>
        <p:grpSpPr>
          <a:xfrm rot="10800000">
            <a:off x="8089071" y="1559659"/>
            <a:ext cx="304800" cy="457200"/>
            <a:chOff x="1524000" y="1371600"/>
            <a:chExt cx="304800" cy="457200"/>
          </a:xfrm>
        </p:grpSpPr>
        <p:cxnSp>
          <p:nvCxnSpPr>
            <p:cNvPr id="129" name="Straight Connector 128"/>
            <p:cNvCxnSpPr/>
            <p:nvPr/>
          </p:nvCxnSpPr>
          <p:spPr>
            <a:xfrm>
              <a:off x="1524000" y="1371600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1524000" y="13716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524000" y="18288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8" name="Straight Connector 117"/>
          <p:cNvCxnSpPr/>
          <p:nvPr/>
        </p:nvCxnSpPr>
        <p:spPr>
          <a:xfrm flipV="1">
            <a:off x="7761319" y="1367846"/>
            <a:ext cx="163876" cy="19181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7772795" y="2014092"/>
            <a:ext cx="364526" cy="276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393871" y="1788259"/>
            <a:ext cx="137319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9767061" y="1788259"/>
            <a:ext cx="0" cy="147769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8012871" y="3256697"/>
            <a:ext cx="1751010" cy="925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7188365" y="2982582"/>
            <a:ext cx="416600" cy="43021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Mangal" pitchFamily="2" charset="0"/>
              </a:rPr>
              <a:t>ac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7589202" y="3258150"/>
            <a:ext cx="240984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842657" y="3158898"/>
            <a:ext cx="6192" cy="21218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995057" y="3158898"/>
            <a:ext cx="6192" cy="21218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482941" y="3218575"/>
            <a:ext cx="705425" cy="36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" name="Oval 19"/>
          <p:cNvSpPr>
            <a:spLocks noChangeArrowheads="1"/>
          </p:cNvSpPr>
          <p:nvPr/>
        </p:nvSpPr>
        <p:spPr bwMode="auto">
          <a:xfrm>
            <a:off x="6297491" y="2881423"/>
            <a:ext cx="501920" cy="502714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Ac</a:t>
            </a:r>
          </a:p>
          <a:p>
            <a:pPr algn="ctr"/>
            <a:r>
              <a:rPr lang="en-US" b="1" dirty="0">
                <a:solidFill>
                  <a:srgbClr val="00FF00"/>
                </a:solidFill>
              </a:rPr>
              <a:t>5v</a:t>
            </a:r>
          </a:p>
        </p:txBody>
      </p:sp>
      <p:sp>
        <p:nvSpPr>
          <p:cNvPr id="136" name="AutoShape 13"/>
          <p:cNvSpPr>
            <a:spLocks noChangeArrowheads="1"/>
          </p:cNvSpPr>
          <p:nvPr/>
        </p:nvSpPr>
        <p:spPr bwMode="auto">
          <a:xfrm>
            <a:off x="9763881" y="2223180"/>
            <a:ext cx="687390" cy="759401"/>
          </a:xfrm>
          <a:prstGeom prst="flowChartDelay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cs typeface="Mangal" pitchFamily="2" charset="0"/>
            </a:endParaRPr>
          </a:p>
        </p:txBody>
      </p:sp>
      <p:sp>
        <p:nvSpPr>
          <p:cNvPr id="135" name="AutoShape 20"/>
          <p:cNvSpPr>
            <a:spLocks noChangeArrowheads="1"/>
          </p:cNvSpPr>
          <p:nvPr/>
        </p:nvSpPr>
        <p:spPr bwMode="auto">
          <a:xfrm>
            <a:off x="9763881" y="2223181"/>
            <a:ext cx="687390" cy="762000"/>
          </a:xfrm>
          <a:prstGeom prst="flowChartDela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5" name="Oval 4"/>
          <p:cNvSpPr/>
          <p:nvPr/>
        </p:nvSpPr>
        <p:spPr>
          <a:xfrm>
            <a:off x="7879081" y="1367846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065348" y="1554482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085938" y="1992608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448329" y="1223583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04690" y="1653159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802286" y="44628"/>
            <a:ext cx="2575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প্রেষণা দান</a:t>
            </a:r>
            <a:endParaRPr lang="en-US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70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71" name="Flowchart: Connector 70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</a:t>
            </a:r>
            <a:r>
              <a:rPr lang="en-US" sz="2000" b="1" dirty="0"/>
              <a:t>3</a:t>
            </a:r>
          </a:p>
        </p:txBody>
      </p:sp>
      <p:sp>
        <p:nvSpPr>
          <p:cNvPr id="65" name="Oval 64"/>
          <p:cNvSpPr/>
          <p:nvPr/>
        </p:nvSpPr>
        <p:spPr>
          <a:xfrm>
            <a:off x="3600729" y="1375983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621048" y="1829762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807666" y="1991232"/>
            <a:ext cx="1159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0.00052 -0.15394 L 0.07995 -0.15556 L 0.07734 -0.18472 L 0.10078 -0.18403 L 0.10182 -0.18102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-0.03889 L 0.00091 -0.03842 C 0.00065 -0.04282 0.00052 -0.04676 6.25E-7 -0.05046 C -0.00026 -0.05486 -0.00039 -0.05902 -0.00091 -0.06319 C -0.00104 -0.06551 -0.00143 -0.06736 -0.00169 -0.06944 C -0.00143 -0.0787 -0.0013 -0.0875 -0.00091 -0.09652 C -0.00078 -0.09907 -0.00026 -0.10162 6.25E-7 -0.10416 C 0.00065 -0.1081 0.00104 -0.10926 0.00182 -0.11319 C 0.00169 -0.12083 0.00143 -0.12847 0.00091 -0.13634 C 0.00091 -0.13935 0.00013 -0.14305 6.25E-7 -0.14629 C -0.00013 -0.15254 6.25E-7 -0.15833 6.25E-7 -0.16435 L 0.09023 -0.16435 L 0.09023 -0.13217 L 0.16823 -0.13217 L 0.16823 -0.16527 L 0.28437 -0.16296 L 0.28932 -0.07592 " pathEditMode="relative" rAng="0" ptsTypes="AAAAAAAAAAAAAAAAA">
                                      <p:cBhvr>
                                        <p:cTn id="2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4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6" grpId="0" animBg="1"/>
      <p:bldP spid="96" grpId="1" animBg="1"/>
      <p:bldP spid="133" grpId="0" animBg="1"/>
      <p:bldP spid="133" grpId="1" animBg="1"/>
      <p:bldP spid="135" grpId="0" animBg="1"/>
      <p:bldP spid="1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15" y="466039"/>
            <a:ext cx="6087967" cy="544638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10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no.04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0823" y="3409053"/>
            <a:ext cx="6780560" cy="210044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28273" y="1808780"/>
            <a:ext cx="5860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endParaRPr lang="en-US" sz="7200" dirty="0"/>
          </a:p>
        </p:txBody>
      </p:sp>
      <p:sp>
        <p:nvSpPr>
          <p:cNvPr id="13" name="Rectangle 12"/>
          <p:cNvSpPr/>
          <p:nvPr/>
        </p:nvSpPr>
        <p:spPr>
          <a:xfrm>
            <a:off x="1685869" y="885450"/>
            <a:ext cx="50850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IN" sz="54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5400" kern="0" dirty="0">
              <a:solidFill>
                <a:srgbClr val="CC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63445" y="50540"/>
            <a:ext cx="406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1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9812" y="2743201"/>
            <a:ext cx="84181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Gate </a:t>
            </a:r>
            <a:r>
              <a:rPr lang="bn-IN" sz="4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বিস্তারিত জানতে</a:t>
            </a:r>
            <a:r>
              <a:rPr lang="en-US" sz="4400" b="1" dirty="0" smtClean="0">
                <a:solidFill>
                  <a:srgbClr val="0000FF"/>
                </a:solidFill>
                <a:latin typeface="SutonnyMJ" pitchFamily="2" charset="0"/>
              </a:rPr>
              <a:t> </a:t>
            </a:r>
            <a:r>
              <a:rPr lang="bn-IN" sz="4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7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no.05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647708" y="1598867"/>
            <a:ext cx="35012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r>
              <a:rPr 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... </a:t>
            </a:r>
            <a:endParaRPr lang="en-US" sz="1100" kern="0" dirty="0"/>
          </a:p>
        </p:txBody>
      </p:sp>
      <p:sp>
        <p:nvSpPr>
          <p:cNvPr id="12" name="Rectangle 11"/>
          <p:cNvSpPr/>
          <p:nvPr/>
        </p:nvSpPr>
        <p:spPr>
          <a:xfrm>
            <a:off x="5171337" y="313848"/>
            <a:ext cx="27671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b="1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4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7287" y="6160394"/>
            <a:ext cx="12000421" cy="697606"/>
            <a:chOff x="-11652" y="6171688"/>
            <a:chExt cx="12203652" cy="697606"/>
          </a:xfrm>
        </p:grpSpPr>
        <p:sp>
          <p:nvSpPr>
            <p:cNvPr id="6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no.06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4753392" y="346897"/>
            <a:ext cx="24721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Gate 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87287" y="1465243"/>
            <a:ext cx="120004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r>
              <a:rPr lang="bn-I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দুই বা ততোধিক ইনপুট থাকে এবং একটি মাত্র আঊটপুট থাকে। যেকোনো একটি ইনপুটের মান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আঊটপুট </a:t>
            </a:r>
            <a: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ফলে বাল্ব জলবে । </a:t>
            </a:r>
          </a:p>
          <a:p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সবগুলো ইনপুটের </a:t>
            </a:r>
            <a: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0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তখনই আঊটপুট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0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ফলে বাল্ব জলবে</a:t>
            </a:r>
            <a:r>
              <a:rPr lang="bn-IN" sz="3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813" y="3219569"/>
            <a:ext cx="6863508" cy="268811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42578" y="3219569"/>
            <a:ext cx="3928533" cy="267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91847" y="3130470"/>
            <a:ext cx="56939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b="1" dirty="0" smtClean="0"/>
              <a:t>A =0 ,  B = 0, A</a:t>
            </a:r>
            <a:r>
              <a:rPr lang="bn-IN" sz="3200" b="1" dirty="0"/>
              <a:t>+</a:t>
            </a:r>
            <a:r>
              <a:rPr lang="en-US" sz="3200" b="1" dirty="0" smtClean="0"/>
              <a:t>B = 0</a:t>
            </a:r>
          </a:p>
          <a:p>
            <a:r>
              <a:rPr lang="en-US" sz="3200" b="1" dirty="0"/>
              <a:t>A </a:t>
            </a:r>
            <a:r>
              <a:rPr lang="en-US" sz="3200" b="1" dirty="0" smtClean="0"/>
              <a:t>= </a:t>
            </a:r>
            <a:r>
              <a:rPr lang="en-US" sz="3200" b="1" dirty="0"/>
              <a:t>1</a:t>
            </a:r>
            <a:r>
              <a:rPr lang="en-US" sz="3200" b="1" dirty="0" smtClean="0"/>
              <a:t>,  </a:t>
            </a:r>
            <a:r>
              <a:rPr lang="en-US" sz="3200" b="1" dirty="0"/>
              <a:t>B = 0</a:t>
            </a:r>
            <a:r>
              <a:rPr lang="en-US" sz="3200" b="1" dirty="0" smtClean="0"/>
              <a:t>, </a:t>
            </a:r>
            <a:r>
              <a:rPr lang="en-US" sz="3200" b="1" dirty="0"/>
              <a:t>A</a:t>
            </a:r>
            <a:r>
              <a:rPr lang="bn-IN" sz="3200" b="1" dirty="0"/>
              <a:t>+</a:t>
            </a:r>
            <a:r>
              <a:rPr lang="en-US" sz="3200" b="1" dirty="0"/>
              <a:t>B = </a:t>
            </a:r>
            <a:r>
              <a:rPr lang="en-US" sz="3200" b="1" dirty="0" smtClean="0"/>
              <a:t>1</a:t>
            </a:r>
          </a:p>
          <a:p>
            <a:r>
              <a:rPr lang="en-US" sz="3200" b="1" dirty="0"/>
              <a:t>A </a:t>
            </a:r>
            <a:r>
              <a:rPr lang="en-US" sz="3200" b="1" dirty="0" smtClean="0"/>
              <a:t>=0 </a:t>
            </a:r>
            <a:r>
              <a:rPr lang="en-US" sz="3200" b="1" dirty="0"/>
              <a:t>,  B = </a:t>
            </a:r>
            <a:r>
              <a:rPr lang="en-US" sz="3200" b="1" dirty="0" smtClean="0"/>
              <a:t>1, </a:t>
            </a:r>
            <a:r>
              <a:rPr lang="en-US" sz="3200" b="1" dirty="0"/>
              <a:t>A</a:t>
            </a:r>
            <a:r>
              <a:rPr lang="bn-IN" sz="3200" b="1" dirty="0"/>
              <a:t>+</a:t>
            </a:r>
            <a:r>
              <a:rPr lang="en-US" sz="3200" b="1" dirty="0"/>
              <a:t>B = 1</a:t>
            </a:r>
            <a:endParaRPr lang="en-US" sz="3200" b="1" dirty="0" smtClean="0"/>
          </a:p>
          <a:p>
            <a:r>
              <a:rPr lang="en-US" sz="3200" b="1" dirty="0"/>
              <a:t>A </a:t>
            </a:r>
            <a:r>
              <a:rPr lang="en-US" sz="3200" b="1" dirty="0" smtClean="0"/>
              <a:t>=1 </a:t>
            </a:r>
            <a:r>
              <a:rPr lang="en-US" sz="3200" b="1" dirty="0"/>
              <a:t>,  B = </a:t>
            </a:r>
            <a:r>
              <a:rPr lang="en-US" sz="3200" b="1" dirty="0" smtClean="0"/>
              <a:t>1, </a:t>
            </a:r>
            <a:r>
              <a:rPr lang="en-US" sz="3200" b="1" dirty="0"/>
              <a:t>A</a:t>
            </a:r>
            <a:r>
              <a:rPr lang="bn-IN" sz="3200" b="1" dirty="0"/>
              <a:t>+</a:t>
            </a:r>
            <a:r>
              <a:rPr lang="en-US" sz="3200" b="1" dirty="0"/>
              <a:t>B = </a:t>
            </a:r>
            <a:r>
              <a:rPr lang="en-US" sz="3200" b="1" dirty="0" smtClean="0"/>
              <a:t>1</a:t>
            </a:r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65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47850" y="1307333"/>
            <a:ext cx="8332788" cy="4867275"/>
            <a:chOff x="204" y="772"/>
            <a:chExt cx="5249" cy="306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4" y="772"/>
              <a:ext cx="5249" cy="3066"/>
              <a:chOff x="2900" y="1530"/>
              <a:chExt cx="13123" cy="7666"/>
            </a:xfrm>
          </p:grpSpPr>
          <p:sp>
            <p:nvSpPr>
              <p:cNvPr id="265" name="AutoShape 7"/>
              <p:cNvSpPr>
                <a:spLocks noChangeArrowheads="1"/>
              </p:cNvSpPr>
              <p:nvPr/>
            </p:nvSpPr>
            <p:spPr bwMode="auto">
              <a:xfrm>
                <a:off x="12768" y="7821"/>
                <a:ext cx="1335" cy="1022"/>
              </a:xfrm>
              <a:prstGeom prst="sun">
                <a:avLst>
                  <a:gd name="adj" fmla="val 25000"/>
                </a:avLst>
              </a:prstGeom>
              <a:solidFill>
                <a:srgbClr val="45C984"/>
              </a:solidFill>
              <a:ln w="31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6" name="Line 8"/>
              <p:cNvSpPr>
                <a:spLocks noChangeShapeType="1"/>
              </p:cNvSpPr>
              <p:nvPr/>
            </p:nvSpPr>
            <p:spPr bwMode="auto">
              <a:xfrm flipV="1">
                <a:off x="12178" y="4541"/>
                <a:ext cx="885" cy="292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Line 9"/>
              <p:cNvSpPr>
                <a:spLocks noChangeShapeType="1"/>
              </p:cNvSpPr>
              <p:nvPr/>
            </p:nvSpPr>
            <p:spPr bwMode="auto">
              <a:xfrm flipV="1">
                <a:off x="12178" y="5933"/>
                <a:ext cx="887" cy="350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890" y="1530"/>
                <a:ext cx="12133" cy="7666"/>
                <a:chOff x="3890" y="1530"/>
                <a:chExt cx="12133" cy="7666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7973" y="1530"/>
                  <a:ext cx="6035" cy="2123"/>
                  <a:chOff x="7973" y="1530"/>
                  <a:chExt cx="6035" cy="2123"/>
                </a:xfrm>
              </p:grpSpPr>
              <p:grpSp>
                <p:nvGrpSpPr>
                  <p:cNvPr id="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7973" y="1601"/>
                    <a:ext cx="6035" cy="2052"/>
                    <a:chOff x="2109" y="867"/>
                    <a:chExt cx="2414" cy="821"/>
                  </a:xfrm>
                </p:grpSpPr>
                <p:sp>
                  <p:nvSpPr>
                    <p:cNvPr id="315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6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7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867"/>
                      <a:ext cx="2086" cy="783"/>
                      <a:chOff x="2437" y="867"/>
                      <a:chExt cx="2086" cy="783"/>
                    </a:xfrm>
                  </p:grpSpPr>
                  <p:sp>
                    <p:nvSpPr>
                      <p:cNvPr id="31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5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6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22" name="AutoShape 2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3016" y="867"/>
                        <a:ext cx="817" cy="783"/>
                      </a:xfrm>
                      <a:prstGeom prst="moon">
                        <a:avLst>
                          <a:gd name="adj" fmla="val 82130"/>
                        </a:avLst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1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76" y="1530"/>
                    <a:ext cx="545" cy="5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06" y="2527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48" y="2031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8" name="Group 25"/>
                <p:cNvGrpSpPr>
                  <a:grpSpLocks/>
                </p:cNvGrpSpPr>
                <p:nvPr/>
              </p:nvGrpSpPr>
              <p:grpSpPr bwMode="auto">
                <a:xfrm>
                  <a:off x="3890" y="3769"/>
                  <a:ext cx="12133" cy="5427"/>
                  <a:chOff x="3890" y="3769"/>
                  <a:chExt cx="12133" cy="5427"/>
                </a:xfrm>
              </p:grpSpPr>
              <p:sp>
                <p:nvSpPr>
                  <p:cNvPr id="27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822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822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822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731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731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7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731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6404"/>
                    <a:ext cx="2155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6404"/>
                    <a:ext cx="907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6404"/>
                    <a:ext cx="793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549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549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549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458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A+B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458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458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3769"/>
                    <a:ext cx="2155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Output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3769"/>
                    <a:ext cx="1700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Input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9221" y="3853"/>
                    <a:ext cx="6802" cy="5343"/>
                    <a:chOff x="2608" y="1768"/>
                    <a:chExt cx="2721" cy="2137"/>
                  </a:xfrm>
                </p:grpSpPr>
                <p:sp>
                  <p:nvSpPr>
                    <p:cNvPr id="290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2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5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6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8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29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3566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01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347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4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405"/>
                      <a:ext cx="0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5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1768"/>
                      <a:ext cx="27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06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2382"/>
                      <a:ext cx="26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07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19" y="3655"/>
                      <a:ext cx="632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Battery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08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9" y="3652"/>
                      <a:ext cx="52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Lamp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09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0" y="3332"/>
                      <a:ext cx="3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A+B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269" name="AutoShape 64"/>
              <p:cNvSpPr>
                <a:spLocks noChangeArrowheads="1"/>
              </p:cNvSpPr>
              <p:nvPr/>
            </p:nvSpPr>
            <p:spPr bwMode="auto">
              <a:xfrm>
                <a:off x="2900" y="5580"/>
                <a:ext cx="983" cy="785"/>
              </a:xfrm>
              <a:prstGeom prst="rightArrow">
                <a:avLst>
                  <a:gd name="adj1" fmla="val 50000"/>
                  <a:gd name="adj2" fmla="val 31306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anose="02020603050405020304" pitchFamily="18" charset="0"/>
                  </a:rPr>
                  <a:t>Step 1</a:t>
                </a:r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64" name="Text Box 65"/>
            <p:cNvSpPr txBox="1">
              <a:spLocks noChangeArrowheads="1"/>
            </p:cNvSpPr>
            <p:nvPr/>
          </p:nvSpPr>
          <p:spPr bwMode="auto">
            <a:xfrm>
              <a:off x="3309" y="1076"/>
              <a:ext cx="5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>
                  <a:latin typeface="Arial" panose="020B0604020202020204" pitchFamily="34" charset="0"/>
                </a:rPr>
                <a:t>0+0=0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1847850" y="1310504"/>
            <a:ext cx="8332788" cy="4867275"/>
            <a:chOff x="204" y="764"/>
            <a:chExt cx="5249" cy="3066"/>
          </a:xfrm>
        </p:grpSpPr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204" y="764"/>
              <a:ext cx="5249" cy="3066"/>
              <a:chOff x="204" y="772"/>
              <a:chExt cx="5249" cy="3066"/>
            </a:xfrm>
          </p:grpSpPr>
          <p:grpSp>
            <p:nvGrpSpPr>
              <p:cNvPr id="12" name="Group 68"/>
              <p:cNvGrpSpPr>
                <a:grpSpLocks/>
              </p:cNvGrpSpPr>
              <p:nvPr/>
            </p:nvGrpSpPr>
            <p:grpSpPr bwMode="auto">
              <a:xfrm>
                <a:off x="600" y="772"/>
                <a:ext cx="4853" cy="3066"/>
                <a:chOff x="600" y="772"/>
                <a:chExt cx="4853" cy="3066"/>
              </a:xfrm>
            </p:grpSpPr>
            <p:grpSp>
              <p:nvGrpSpPr>
                <p:cNvPr id="13" name="Group 69"/>
                <p:cNvGrpSpPr>
                  <a:grpSpLocks/>
                </p:cNvGrpSpPr>
                <p:nvPr/>
              </p:nvGrpSpPr>
              <p:grpSpPr bwMode="auto">
                <a:xfrm>
                  <a:off x="2233" y="772"/>
                  <a:ext cx="2414" cy="849"/>
                  <a:chOff x="7973" y="1530"/>
                  <a:chExt cx="6035" cy="2123"/>
                </a:xfrm>
              </p:grpSpPr>
              <p:grpSp>
                <p:nvGrpSpPr>
                  <p:cNvPr id="14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7973" y="1601"/>
                    <a:ext cx="6035" cy="2052"/>
                    <a:chOff x="2109" y="867"/>
                    <a:chExt cx="2414" cy="821"/>
                  </a:xfrm>
                </p:grpSpPr>
                <p:sp>
                  <p:nvSpPr>
                    <p:cNvPr id="376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7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5" name="Group 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867"/>
                      <a:ext cx="2086" cy="783"/>
                      <a:chOff x="2437" y="867"/>
                      <a:chExt cx="2086" cy="783"/>
                    </a:xfrm>
                  </p:grpSpPr>
                  <p:sp>
                    <p:nvSpPr>
                      <p:cNvPr id="380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5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1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6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2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3" name="AutoShape 7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3016" y="867"/>
                        <a:ext cx="817" cy="783"/>
                      </a:xfrm>
                      <a:prstGeom prst="moon">
                        <a:avLst>
                          <a:gd name="adj" fmla="val 82130"/>
                        </a:avLst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73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76" y="1530"/>
                    <a:ext cx="545" cy="5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4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06" y="2527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5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48" y="2031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6" name="Group 83"/>
                <p:cNvGrpSpPr>
                  <a:grpSpLocks/>
                </p:cNvGrpSpPr>
                <p:nvPr/>
              </p:nvGrpSpPr>
              <p:grpSpPr bwMode="auto">
                <a:xfrm>
                  <a:off x="600" y="1667"/>
                  <a:ext cx="4853" cy="2171"/>
                  <a:chOff x="3890" y="3769"/>
                  <a:chExt cx="12133" cy="5427"/>
                </a:xfrm>
              </p:grpSpPr>
              <p:sp>
                <p:nvSpPr>
                  <p:cNvPr id="33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822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822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5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822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6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731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7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731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8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731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9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6404"/>
                    <a:ext cx="2155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0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6404"/>
                    <a:ext cx="907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1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6404"/>
                    <a:ext cx="793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2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549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3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549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4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549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5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458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A+B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6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458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7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458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8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3769"/>
                    <a:ext cx="2155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Output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9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3769"/>
                    <a:ext cx="1700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Input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221" y="3853"/>
                    <a:ext cx="6802" cy="5343"/>
                    <a:chOff x="2608" y="1768"/>
                    <a:chExt cx="2721" cy="2137"/>
                  </a:xfrm>
                </p:grpSpPr>
                <p:sp>
                  <p:nvSpPr>
                    <p:cNvPr id="351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29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3566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01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347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405"/>
                      <a:ext cx="0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1768"/>
                      <a:ext cx="27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7" name="Text Box 1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2382"/>
                      <a:ext cx="26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8" name="Text Box 1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19" y="3655"/>
                      <a:ext cx="632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Battery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9" name="Text Box 1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9" y="3652"/>
                      <a:ext cx="52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Lamp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0" name="Text Box 1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0" y="3332"/>
                      <a:ext cx="3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A+B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27" name="AutoShape 122"/>
              <p:cNvSpPr>
                <a:spLocks noChangeArrowheads="1"/>
              </p:cNvSpPr>
              <p:nvPr/>
            </p:nvSpPr>
            <p:spPr bwMode="auto">
              <a:xfrm>
                <a:off x="4151" y="3288"/>
                <a:ext cx="534" cy="409"/>
              </a:xfrm>
              <a:prstGeom prst="sun">
                <a:avLst>
                  <a:gd name="adj" fmla="val 25000"/>
                </a:avLst>
              </a:prstGeom>
              <a:solidFill>
                <a:srgbClr val="FF0066"/>
              </a:solidFill>
              <a:ln w="31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8" name="Line 123"/>
              <p:cNvSpPr>
                <a:spLocks noChangeShapeType="1"/>
              </p:cNvSpPr>
              <p:nvPr/>
            </p:nvSpPr>
            <p:spPr bwMode="auto">
              <a:xfrm flipV="1">
                <a:off x="3915" y="1976"/>
                <a:ext cx="354" cy="117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124"/>
              <p:cNvSpPr>
                <a:spLocks noChangeShapeType="1"/>
              </p:cNvSpPr>
              <p:nvPr/>
            </p:nvSpPr>
            <p:spPr bwMode="auto">
              <a:xfrm flipV="1">
                <a:off x="3915" y="2660"/>
                <a:ext cx="365" cy="13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AutoShape 125"/>
              <p:cNvSpPr>
                <a:spLocks noChangeArrowheads="1"/>
              </p:cNvSpPr>
              <p:nvPr/>
            </p:nvSpPr>
            <p:spPr bwMode="auto">
              <a:xfrm>
                <a:off x="204" y="2728"/>
                <a:ext cx="393" cy="314"/>
              </a:xfrm>
              <a:prstGeom prst="rightArrow">
                <a:avLst>
                  <a:gd name="adj1" fmla="val 50000"/>
                  <a:gd name="adj2" fmla="val 3129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anose="02020603050405020304" pitchFamily="18" charset="0"/>
                  </a:rPr>
                  <a:t>Step 2</a:t>
                </a:r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5" name="Text Box 126"/>
            <p:cNvSpPr txBox="1">
              <a:spLocks noChangeArrowheads="1"/>
            </p:cNvSpPr>
            <p:nvPr/>
          </p:nvSpPr>
          <p:spPr bwMode="auto">
            <a:xfrm>
              <a:off x="3334" y="1063"/>
              <a:ext cx="5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>
                  <a:latin typeface="Arial" panose="020B0604020202020204" pitchFamily="34" charset="0"/>
                </a:rPr>
                <a:t>0+</a:t>
              </a:r>
              <a:r>
                <a:rPr lang="en-US" sz="2000" b="1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r>
                <a:rPr lang="en-US" sz="2000" b="1">
                  <a:latin typeface="Arial" panose="020B0604020202020204" pitchFamily="34" charset="0"/>
                </a:rPr>
                <a:t>=</a:t>
              </a:r>
              <a:r>
                <a:rPr lang="en-US" sz="2000" b="1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8" name="Group 127"/>
          <p:cNvGrpSpPr>
            <a:grpSpLocks/>
          </p:cNvGrpSpPr>
          <p:nvPr/>
        </p:nvGrpSpPr>
        <p:grpSpPr bwMode="auto">
          <a:xfrm>
            <a:off x="1847850" y="1307333"/>
            <a:ext cx="8332788" cy="4867275"/>
            <a:chOff x="204" y="774"/>
            <a:chExt cx="5249" cy="3066"/>
          </a:xfrm>
        </p:grpSpPr>
        <p:grpSp>
          <p:nvGrpSpPr>
            <p:cNvPr id="19" name="Group 128"/>
            <p:cNvGrpSpPr>
              <a:grpSpLocks/>
            </p:cNvGrpSpPr>
            <p:nvPr/>
          </p:nvGrpSpPr>
          <p:grpSpPr bwMode="auto">
            <a:xfrm>
              <a:off x="204" y="774"/>
              <a:ext cx="5249" cy="3066"/>
              <a:chOff x="204" y="772"/>
              <a:chExt cx="5249" cy="3066"/>
            </a:xfrm>
          </p:grpSpPr>
          <p:grpSp>
            <p:nvGrpSpPr>
              <p:cNvPr id="20" name="Group 129"/>
              <p:cNvGrpSpPr>
                <a:grpSpLocks/>
              </p:cNvGrpSpPr>
              <p:nvPr/>
            </p:nvGrpSpPr>
            <p:grpSpPr bwMode="auto">
              <a:xfrm>
                <a:off x="600" y="772"/>
                <a:ext cx="4853" cy="3066"/>
                <a:chOff x="600" y="772"/>
                <a:chExt cx="4853" cy="3066"/>
              </a:xfrm>
            </p:grpSpPr>
            <p:grpSp>
              <p:nvGrpSpPr>
                <p:cNvPr id="21" name="Group 130"/>
                <p:cNvGrpSpPr>
                  <a:grpSpLocks/>
                </p:cNvGrpSpPr>
                <p:nvPr/>
              </p:nvGrpSpPr>
              <p:grpSpPr bwMode="auto">
                <a:xfrm>
                  <a:off x="2233" y="772"/>
                  <a:ext cx="2414" cy="849"/>
                  <a:chOff x="7973" y="1530"/>
                  <a:chExt cx="6035" cy="2123"/>
                </a:xfrm>
              </p:grpSpPr>
              <p:grpSp>
                <p:nvGrpSpPr>
                  <p:cNvPr id="22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7973" y="1601"/>
                    <a:ext cx="6035" cy="2052"/>
                    <a:chOff x="2109" y="867"/>
                    <a:chExt cx="2414" cy="821"/>
                  </a:xfrm>
                </p:grpSpPr>
                <p:sp>
                  <p:nvSpPr>
                    <p:cNvPr id="437" name="Text Box 1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38" name="Text Box 1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3" name="Group 1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867"/>
                      <a:ext cx="2086" cy="783"/>
                      <a:chOff x="2437" y="867"/>
                      <a:chExt cx="2086" cy="783"/>
                    </a:xfrm>
                  </p:grpSpPr>
                  <p:sp>
                    <p:nvSpPr>
                      <p:cNvPr id="441" name="Line 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5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" name="Line 1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6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3" name="Line 1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4" name="AutoShape 14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3016" y="867"/>
                        <a:ext cx="817" cy="783"/>
                      </a:xfrm>
                      <a:prstGeom prst="moon">
                        <a:avLst>
                          <a:gd name="adj" fmla="val 82130"/>
                        </a:avLst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434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76" y="1530"/>
                    <a:ext cx="545" cy="5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33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5" name="Text Box 1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06" y="2527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6" name="Text Box 1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48" y="2031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4" name="Group 144"/>
                <p:cNvGrpSpPr>
                  <a:grpSpLocks/>
                </p:cNvGrpSpPr>
                <p:nvPr/>
              </p:nvGrpSpPr>
              <p:grpSpPr bwMode="auto">
                <a:xfrm>
                  <a:off x="600" y="1667"/>
                  <a:ext cx="4853" cy="2171"/>
                  <a:chOff x="3890" y="3769"/>
                  <a:chExt cx="12133" cy="5427"/>
                </a:xfrm>
              </p:grpSpPr>
              <p:sp>
                <p:nvSpPr>
                  <p:cNvPr id="394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822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822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6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822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7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7315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8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7315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9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7315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0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6404"/>
                    <a:ext cx="2155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1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6404"/>
                    <a:ext cx="907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2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6404"/>
                    <a:ext cx="793" cy="911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3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549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4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549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5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549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182F76"/>
                      </a:gs>
                      <a:gs pos="100000">
                        <a:srgbClr val="3366FF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6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4584"/>
                    <a:ext cx="2155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A+B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4584"/>
                    <a:ext cx="907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B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8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4584"/>
                    <a:ext cx="793" cy="91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47005E"/>
                      </a:gs>
                      <a:gs pos="100000">
                        <a:srgbClr val="9900CC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9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3769"/>
                    <a:ext cx="2155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Output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0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3769"/>
                    <a:ext cx="1700" cy="8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F4776"/>
                      </a:gs>
                      <a:gs pos="50000">
                        <a:srgbClr val="6699FF"/>
                      </a:gs>
                      <a:gs pos="100000">
                        <a:srgbClr val="2F4776"/>
                      </a:gs>
                    </a:gsLst>
                    <a:lin ang="189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Input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5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9221" y="3853"/>
                    <a:ext cx="6802" cy="5343"/>
                    <a:chOff x="2608" y="1768"/>
                    <a:chExt cx="2721" cy="2137"/>
                  </a:xfrm>
                </p:grpSpPr>
                <p:sp>
                  <p:nvSpPr>
                    <p:cNvPr id="412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4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6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29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3566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01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5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347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6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405"/>
                      <a:ext cx="0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7" name="Text Box 1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1768"/>
                      <a:ext cx="27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28" name="Text Box 17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2382"/>
                      <a:ext cx="26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29" name="Text Box 18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19" y="3655"/>
                      <a:ext cx="632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Battery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30" name="Text Box 1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9" y="3652"/>
                      <a:ext cx="52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Lamp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31" name="Text Box 1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0" y="3332"/>
                      <a:ext cx="3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A+B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88" name="AutoShape 183"/>
              <p:cNvSpPr>
                <a:spLocks noChangeArrowheads="1"/>
              </p:cNvSpPr>
              <p:nvPr/>
            </p:nvSpPr>
            <p:spPr bwMode="auto">
              <a:xfrm>
                <a:off x="4151" y="3288"/>
                <a:ext cx="534" cy="409"/>
              </a:xfrm>
              <a:prstGeom prst="sun">
                <a:avLst>
                  <a:gd name="adj" fmla="val 25000"/>
                </a:avLst>
              </a:prstGeom>
              <a:solidFill>
                <a:srgbClr val="FF0066"/>
              </a:solidFill>
              <a:ln w="31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9" name="Line 184"/>
              <p:cNvSpPr>
                <a:spLocks noChangeShapeType="1"/>
              </p:cNvSpPr>
              <p:nvPr/>
            </p:nvSpPr>
            <p:spPr bwMode="auto">
              <a:xfrm flipV="1">
                <a:off x="3915" y="2083"/>
                <a:ext cx="383" cy="10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185"/>
              <p:cNvSpPr>
                <a:spLocks noChangeShapeType="1"/>
              </p:cNvSpPr>
              <p:nvPr/>
            </p:nvSpPr>
            <p:spPr bwMode="auto">
              <a:xfrm flipV="1">
                <a:off x="3915" y="2553"/>
                <a:ext cx="365" cy="120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AutoShape 186"/>
              <p:cNvSpPr>
                <a:spLocks noChangeArrowheads="1"/>
              </p:cNvSpPr>
              <p:nvPr/>
            </p:nvSpPr>
            <p:spPr bwMode="auto">
              <a:xfrm>
                <a:off x="204" y="3091"/>
                <a:ext cx="393" cy="314"/>
              </a:xfrm>
              <a:prstGeom prst="rightArrow">
                <a:avLst>
                  <a:gd name="adj1" fmla="val 50000"/>
                  <a:gd name="adj2" fmla="val 3129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anose="02020603050405020304" pitchFamily="18" charset="0"/>
                  </a:rPr>
                  <a:t>Step 3</a:t>
                </a:r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86" name="Text Box 187"/>
            <p:cNvSpPr txBox="1">
              <a:spLocks noChangeArrowheads="1"/>
            </p:cNvSpPr>
            <p:nvPr/>
          </p:nvSpPr>
          <p:spPr bwMode="auto">
            <a:xfrm>
              <a:off x="3288" y="1071"/>
              <a:ext cx="5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r>
                <a:rPr lang="en-US" sz="2000" b="1">
                  <a:latin typeface="Arial" panose="020B0604020202020204" pitchFamily="34" charset="0"/>
                </a:rPr>
                <a:t>+0=</a:t>
              </a:r>
              <a:r>
                <a:rPr lang="en-US" sz="2000" b="1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6" name="Group 188"/>
          <p:cNvGrpSpPr>
            <a:grpSpLocks/>
          </p:cNvGrpSpPr>
          <p:nvPr/>
        </p:nvGrpSpPr>
        <p:grpSpPr bwMode="auto">
          <a:xfrm>
            <a:off x="1847850" y="1311732"/>
            <a:ext cx="8332788" cy="4867275"/>
            <a:chOff x="204" y="764"/>
            <a:chExt cx="5249" cy="3066"/>
          </a:xfrm>
        </p:grpSpPr>
        <p:grpSp>
          <p:nvGrpSpPr>
            <p:cNvPr id="27" name="Group 189"/>
            <p:cNvGrpSpPr>
              <a:grpSpLocks/>
            </p:cNvGrpSpPr>
            <p:nvPr/>
          </p:nvGrpSpPr>
          <p:grpSpPr bwMode="auto">
            <a:xfrm>
              <a:off x="204" y="764"/>
              <a:ext cx="5249" cy="3066"/>
              <a:chOff x="204" y="772"/>
              <a:chExt cx="5249" cy="3066"/>
            </a:xfrm>
          </p:grpSpPr>
          <p:grpSp>
            <p:nvGrpSpPr>
              <p:cNvPr id="28" name="Group 190"/>
              <p:cNvGrpSpPr>
                <a:grpSpLocks/>
              </p:cNvGrpSpPr>
              <p:nvPr/>
            </p:nvGrpSpPr>
            <p:grpSpPr bwMode="auto">
              <a:xfrm>
                <a:off x="600" y="772"/>
                <a:ext cx="4853" cy="3066"/>
                <a:chOff x="600" y="772"/>
                <a:chExt cx="4853" cy="3066"/>
              </a:xfrm>
            </p:grpSpPr>
            <p:grpSp>
              <p:nvGrpSpPr>
                <p:cNvPr id="29" name="Group 191"/>
                <p:cNvGrpSpPr>
                  <a:grpSpLocks/>
                </p:cNvGrpSpPr>
                <p:nvPr/>
              </p:nvGrpSpPr>
              <p:grpSpPr bwMode="auto">
                <a:xfrm>
                  <a:off x="2233" y="772"/>
                  <a:ext cx="2414" cy="849"/>
                  <a:chOff x="7973" y="1530"/>
                  <a:chExt cx="6036" cy="2123"/>
                </a:xfrm>
              </p:grpSpPr>
              <p:grpSp>
                <p:nvGrpSpPr>
                  <p:cNvPr id="30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7973" y="1601"/>
                    <a:ext cx="6036" cy="2052"/>
                    <a:chOff x="2109" y="867"/>
                    <a:chExt cx="2414" cy="821"/>
                  </a:xfrm>
                </p:grpSpPr>
                <p:sp>
                  <p:nvSpPr>
                    <p:cNvPr id="498" name="Text Box 1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 dirty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99" name="Text Box 1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31" name="Group 1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867"/>
                      <a:ext cx="2086" cy="783"/>
                      <a:chOff x="2437" y="867"/>
                      <a:chExt cx="2086" cy="783"/>
                    </a:xfrm>
                  </p:grpSpPr>
                  <p:sp>
                    <p:nvSpPr>
                      <p:cNvPr id="502" name="Line 1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5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3" name="Line 1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6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4" name="Line 2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5" name="AutoShape 20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3016" y="867"/>
                        <a:ext cx="817" cy="783"/>
                      </a:xfrm>
                      <a:prstGeom prst="moon">
                        <a:avLst>
                          <a:gd name="adj" fmla="val 82130"/>
                        </a:avLst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495" name="Text Box 2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76" y="1530"/>
                    <a:ext cx="545" cy="5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dirty="0">
                      <a:solidFill>
                        <a:srgbClr val="FF33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96" name="Text Box 2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06" y="2527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97" name="Text Box 2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48" y="2031"/>
                    <a:ext cx="545" cy="5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24" name="Group 205"/>
                <p:cNvGrpSpPr>
                  <a:grpSpLocks/>
                </p:cNvGrpSpPr>
                <p:nvPr/>
              </p:nvGrpSpPr>
              <p:grpSpPr bwMode="auto">
                <a:xfrm>
                  <a:off x="600" y="1667"/>
                  <a:ext cx="4853" cy="2171"/>
                  <a:chOff x="3890" y="3769"/>
                  <a:chExt cx="12133" cy="5427"/>
                </a:xfrm>
              </p:grpSpPr>
              <p:sp>
                <p:nvSpPr>
                  <p:cNvPr id="455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8225"/>
                    <a:ext cx="2155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56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8225"/>
                    <a:ext cx="907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57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8225"/>
                    <a:ext cx="793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FF0066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FF0066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58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7315"/>
                    <a:ext cx="2155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59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7315"/>
                    <a:ext cx="907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0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7315"/>
                    <a:ext cx="793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1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6404"/>
                    <a:ext cx="2155" cy="911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 dirty="0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2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6404"/>
                    <a:ext cx="907" cy="911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1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3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6404"/>
                    <a:ext cx="793" cy="911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4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5494"/>
                    <a:ext cx="2155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dirty="0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5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5494"/>
                    <a:ext cx="907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dirty="0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6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5494"/>
                    <a:ext cx="793" cy="910"/>
                  </a:xfrm>
                  <a:prstGeom prst="rect">
                    <a:avLst/>
                  </a:prstGeom>
                  <a:solidFill>
                    <a:srgbClr val="002060"/>
                  </a:solidFill>
                  <a:ln/>
                  <a:extLst/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00FF00"/>
                        </a:solidFill>
                        <a:latin typeface="Times New Roman" panose="02020603050405020304" pitchFamily="18" charset="0"/>
                      </a:rPr>
                      <a:t>0</a:t>
                    </a:r>
                    <a:endParaRPr lang="en-US" dirty="0">
                      <a:solidFill>
                        <a:srgbClr val="00FF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7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4584"/>
                    <a:ext cx="2155" cy="910"/>
                  </a:xfrm>
                  <a:prstGeom prst="rect">
                    <a:avLst/>
                  </a:prstGeom>
                  <a:ln/>
                  <a:extLst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 dirty="0" smtClean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X=A+B</a:t>
                    </a:r>
                    <a:endParaRPr lang="en-US" sz="2800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8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4584"/>
                    <a:ext cx="907" cy="910"/>
                  </a:xfrm>
                  <a:prstGeom prst="rect">
                    <a:avLst/>
                  </a:prstGeom>
                  <a:ln/>
                  <a:extLst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B</a:t>
                    </a:r>
                    <a:endParaRPr lang="en-US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9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4584"/>
                    <a:ext cx="793" cy="910"/>
                  </a:xfrm>
                  <a:prstGeom prst="rect">
                    <a:avLst/>
                  </a:prstGeom>
                  <a:ln/>
                  <a:extLst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32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A</a:t>
                    </a:r>
                    <a:endParaRPr lang="en-US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70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5590" y="3769"/>
                    <a:ext cx="2155" cy="815"/>
                  </a:xfrm>
                  <a:prstGeom prst="rect">
                    <a:avLst/>
                  </a:prstGeom>
                  <a:solidFill>
                    <a:srgbClr val="800000"/>
                  </a:solidFill>
                  <a:ln/>
                  <a:extLst/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Output</a:t>
                    </a:r>
                    <a:endParaRPr lang="en-US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71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890" y="3769"/>
                    <a:ext cx="1700" cy="815"/>
                  </a:xfrm>
                  <a:prstGeom prst="rect">
                    <a:avLst/>
                  </a:prstGeom>
                  <a:solidFill>
                    <a:srgbClr val="800000"/>
                  </a:solidFill>
                  <a:ln/>
                  <a:extLst/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b"/>
                  <a:lstStyle>
                    <a:lvl1pPr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/>
                    <a:r>
                      <a:rPr lang="en-US" sz="28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rPr>
                      <a:t>Input</a:t>
                    </a:r>
                    <a:endParaRPr lang="en-US" dirty="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25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9221" y="3853"/>
                    <a:ext cx="6802" cy="5343"/>
                    <a:chOff x="2608" y="1768"/>
                    <a:chExt cx="2721" cy="2137"/>
                  </a:xfrm>
                </p:grpSpPr>
                <p:sp>
                  <p:nvSpPr>
                    <p:cNvPr id="473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4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5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6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7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8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160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9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46" y="2734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0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478"/>
                      <a:ext cx="651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78" y="2160"/>
                      <a:ext cx="0" cy="59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2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29" y="2477"/>
                      <a:ext cx="0" cy="108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3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3566"/>
                      <a:ext cx="5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4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5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01" y="3566"/>
                      <a:ext cx="82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6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40" y="3475"/>
                      <a:ext cx="0" cy="18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7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59" y="3405"/>
                      <a:ext cx="0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8" name="Text Box 2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1768"/>
                      <a:ext cx="27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9" name="Text Box 2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1" y="2382"/>
                      <a:ext cx="265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8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90" name="Text Box 2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19" y="3655"/>
                      <a:ext cx="632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Battery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91" name="Text Box 2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9" y="3652"/>
                      <a:ext cx="52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2000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Lamp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92" name="Text Box 2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0" y="3332"/>
                      <a:ext cx="39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</a:rPr>
                        <a:t>A+B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449" name="AutoShape 244"/>
              <p:cNvSpPr>
                <a:spLocks noChangeArrowheads="1"/>
              </p:cNvSpPr>
              <p:nvPr/>
            </p:nvSpPr>
            <p:spPr bwMode="auto">
              <a:xfrm>
                <a:off x="4151" y="3288"/>
                <a:ext cx="534" cy="409"/>
              </a:xfrm>
              <a:prstGeom prst="sun">
                <a:avLst>
                  <a:gd name="adj" fmla="val 25000"/>
                </a:avLst>
              </a:prstGeom>
              <a:solidFill>
                <a:srgbClr val="FF0066"/>
              </a:solidFill>
              <a:ln w="31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0" name="Line 245"/>
              <p:cNvSpPr>
                <a:spLocks noChangeShapeType="1"/>
              </p:cNvSpPr>
              <p:nvPr/>
            </p:nvSpPr>
            <p:spPr bwMode="auto">
              <a:xfrm flipV="1">
                <a:off x="3915" y="2083"/>
                <a:ext cx="383" cy="10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246"/>
              <p:cNvSpPr>
                <a:spLocks noChangeShapeType="1"/>
              </p:cNvSpPr>
              <p:nvPr/>
            </p:nvSpPr>
            <p:spPr bwMode="auto">
              <a:xfrm flipV="1">
                <a:off x="3915" y="2660"/>
                <a:ext cx="375" cy="13"/>
              </a:xfrm>
              <a:prstGeom prst="line">
                <a:avLst/>
              </a:prstGeom>
              <a:noFill/>
              <a:ln w="57150">
                <a:solidFill>
                  <a:srgbClr val="18F6E1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AutoShape 247"/>
              <p:cNvSpPr>
                <a:spLocks noChangeArrowheads="1"/>
              </p:cNvSpPr>
              <p:nvPr/>
            </p:nvSpPr>
            <p:spPr bwMode="auto">
              <a:xfrm>
                <a:off x="204" y="3474"/>
                <a:ext cx="393" cy="314"/>
              </a:xfrm>
              <a:prstGeom prst="rightArrow">
                <a:avLst>
                  <a:gd name="adj1" fmla="val 50000"/>
                  <a:gd name="adj2" fmla="val 3129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anose="02020603050405020304" pitchFamily="18" charset="0"/>
                  </a:rPr>
                  <a:t>Step 4</a:t>
                </a:r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47" name="Text Box 248"/>
            <p:cNvSpPr txBox="1">
              <a:spLocks noChangeArrowheads="1"/>
            </p:cNvSpPr>
            <p:nvPr/>
          </p:nvSpPr>
          <p:spPr bwMode="auto">
            <a:xfrm>
              <a:off x="3289" y="1074"/>
              <a:ext cx="5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0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r>
                <a:rPr lang="en-US" sz="2000" b="1" dirty="0">
                  <a:latin typeface="Arial" panose="020B0604020202020204" pitchFamily="34" charset="0"/>
                </a:rPr>
                <a:t>+</a:t>
              </a:r>
              <a:r>
                <a:rPr lang="en-US" sz="20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  <a:r>
                <a:rPr lang="en-US" sz="2000" b="1" dirty="0">
                  <a:latin typeface="Arial" panose="020B0604020202020204" pitchFamily="34" charset="0"/>
                </a:rPr>
                <a:t>=</a:t>
              </a:r>
              <a:r>
                <a:rPr lang="en-US" sz="2000" b="1" dirty="0">
                  <a:solidFill>
                    <a:srgbClr val="FF0066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26" name="Group 253"/>
          <p:cNvGrpSpPr>
            <a:grpSpLocks/>
          </p:cNvGrpSpPr>
          <p:nvPr/>
        </p:nvGrpSpPr>
        <p:grpSpPr bwMode="auto">
          <a:xfrm>
            <a:off x="2706691" y="897325"/>
            <a:ext cx="6477005" cy="1984887"/>
            <a:chOff x="745" y="412"/>
            <a:chExt cx="4080" cy="1318"/>
          </a:xfrm>
        </p:grpSpPr>
        <p:sp>
          <p:nvSpPr>
            <p:cNvPr id="507" name="Text Box 250"/>
            <p:cNvSpPr txBox="1">
              <a:spLocks noChangeArrowheads="1"/>
            </p:cNvSpPr>
            <p:nvPr/>
          </p:nvSpPr>
          <p:spPr bwMode="auto">
            <a:xfrm>
              <a:off x="3141" y="412"/>
              <a:ext cx="65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b="1" dirty="0"/>
                <a:t>Symbol</a:t>
              </a:r>
            </a:p>
          </p:txBody>
        </p:sp>
        <p:sp>
          <p:nvSpPr>
            <p:cNvPr id="508" name="Text Box 251"/>
            <p:cNvSpPr txBox="1">
              <a:spLocks noChangeArrowheads="1"/>
            </p:cNvSpPr>
            <p:nvPr/>
          </p:nvSpPr>
          <p:spPr bwMode="auto">
            <a:xfrm>
              <a:off x="745" y="1346"/>
              <a:ext cx="95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b="1" dirty="0"/>
                <a:t>Truth Table</a:t>
              </a:r>
            </a:p>
          </p:txBody>
        </p:sp>
        <p:sp>
          <p:nvSpPr>
            <p:cNvPr id="509" name="Text Box 252"/>
            <p:cNvSpPr txBox="1">
              <a:spLocks noChangeArrowheads="1"/>
            </p:cNvSpPr>
            <p:nvPr/>
          </p:nvSpPr>
          <p:spPr bwMode="auto">
            <a:xfrm>
              <a:off x="3649" y="1485"/>
              <a:ext cx="117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b="1" dirty="0"/>
                <a:t>Electric Circuit</a:t>
              </a:r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5005272" y="24895"/>
            <a:ext cx="2819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bn-BD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GATE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5" name="Group 254"/>
          <p:cNvGrpSpPr/>
          <p:nvPr/>
        </p:nvGrpSpPr>
        <p:grpSpPr>
          <a:xfrm>
            <a:off x="-15944" y="6217983"/>
            <a:ext cx="12203652" cy="697606"/>
            <a:chOff x="-11652" y="6171688"/>
            <a:chExt cx="12203652" cy="697606"/>
          </a:xfrm>
        </p:grpSpPr>
        <p:sp>
          <p:nvSpPr>
            <p:cNvPr id="256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57" name="Flowchart: Connector 256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TextBox 257"/>
          <p:cNvSpPr txBox="1"/>
          <p:nvPr/>
        </p:nvSpPr>
        <p:spPr>
          <a:xfrm>
            <a:off x="10655120" y="6366731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no.07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961438" y="1490805"/>
            <a:ext cx="1808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3399"/>
                </a:solidFill>
              </a:rPr>
              <a:t>X=A+B</a:t>
            </a:r>
          </a:p>
        </p:txBody>
      </p:sp>
    </p:spTree>
    <p:extLst>
      <p:ext uri="{BB962C8B-B14F-4D97-AF65-F5344CB8AC3E}">
        <p14:creationId xmlns:p14="http://schemas.microsoft.com/office/powerpoint/2010/main" val="367168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12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no.08</a:t>
            </a:r>
            <a:endParaRPr lang="en-US" sz="2000" b="1" dirty="0"/>
          </a:p>
        </p:txBody>
      </p: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2531034" y="2430388"/>
            <a:ext cx="8604095" cy="1436783"/>
            <a:chOff x="2109" y="867"/>
            <a:chExt cx="3175" cy="821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112" y="86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sz="28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109" y="1284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sz="28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4604" y="1071"/>
              <a:ext cx="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A+B</a:t>
              </a:r>
              <a:endParaRPr lang="en-US" sz="28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9" name="Group 13"/>
            <p:cNvGrpSpPr>
              <a:grpSpLocks/>
            </p:cNvGrpSpPr>
            <p:nvPr/>
          </p:nvGrpSpPr>
          <p:grpSpPr bwMode="auto">
            <a:xfrm>
              <a:off x="2437" y="867"/>
              <a:ext cx="2086" cy="783"/>
              <a:chOff x="2437" y="867"/>
              <a:chExt cx="2086" cy="783"/>
            </a:xfrm>
          </p:grpSpPr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2437" y="1051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2437" y="1464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3" name="AutoShape 17"/>
              <p:cNvSpPr>
                <a:spLocks noChangeArrowheads="1"/>
              </p:cNvSpPr>
              <p:nvPr/>
            </p:nvSpPr>
            <p:spPr bwMode="auto">
              <a:xfrm flipH="1">
                <a:off x="3016" y="867"/>
                <a:ext cx="817" cy="783"/>
              </a:xfrm>
              <a:prstGeom prst="moon">
                <a:avLst>
                  <a:gd name="adj" fmla="val 82130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005070" y="793214"/>
            <a:ext cx="6973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চলক বিশিষ্ট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0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652" y="6171688"/>
            <a:ext cx="12203652" cy="697606"/>
            <a:chOff x="-11652" y="6171688"/>
            <a:chExt cx="12203652" cy="697606"/>
          </a:xfrm>
        </p:grpSpPr>
        <p:sp>
          <p:nvSpPr>
            <p:cNvPr id="9" name="Footer Placeholder 1"/>
            <p:cNvSpPr txBox="1">
              <a:spLocks/>
            </p:cNvSpPr>
            <p:nvPr/>
          </p:nvSpPr>
          <p:spPr>
            <a:xfrm>
              <a:off x="-11652" y="6171688"/>
              <a:ext cx="12203652" cy="697606"/>
            </a:xfrm>
            <a:prstGeom prst="rect">
              <a:avLst/>
            </a:prstGeom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Md.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Jakaria</a:t>
              </a:r>
              <a:r>
                <a:rPr lang="en-US" b="1" dirty="0" smtClean="0">
                  <a:solidFill>
                    <a:srgbClr val="0000FF"/>
                  </a:solidFill>
                </a:rPr>
                <a:t>(Lecturer ICT)  </a:t>
              </a:r>
            </a:p>
            <a:p>
              <a:pPr algn="ctr"/>
              <a:r>
                <a:rPr lang="en-US" b="1" dirty="0" err="1" smtClean="0">
                  <a:solidFill>
                    <a:srgbClr val="0000FF"/>
                  </a:solidFill>
                </a:rPr>
                <a:t>Govt.Alaol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College,Banskhali,chattagram</a:t>
              </a:r>
              <a:r>
                <a:rPr lang="en-US" b="1" dirty="0" smtClean="0">
                  <a:solidFill>
                    <a:srgbClr val="0000FF"/>
                  </a:solidFill>
                </a:rPr>
                <a:t>.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-11652" y="6171688"/>
              <a:ext cx="938931" cy="697606"/>
            </a:xfrm>
            <a:prstGeom prst="flowChartConnector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650828" y="6335825"/>
            <a:ext cx="15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Page no.09</a:t>
            </a:r>
            <a:endParaRPr lang="en-US" sz="2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926464" y="2970623"/>
            <a:ext cx="5104647" cy="1785125"/>
            <a:chOff x="5334000" y="3610688"/>
            <a:chExt cx="3887694" cy="1359549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334000" y="3641921"/>
              <a:ext cx="342908" cy="396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sz="24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334000" y="4495800"/>
              <a:ext cx="325974" cy="41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endParaRPr lang="en-US" sz="24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7924800" y="4022921"/>
              <a:ext cx="1296894" cy="472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24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A+B+C</a:t>
              </a:r>
              <a:endParaRPr lang="en-US" sz="24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5706044" y="3610688"/>
              <a:ext cx="2207736" cy="1359549"/>
              <a:chOff x="2437" y="867"/>
              <a:chExt cx="2086" cy="783"/>
            </a:xfrm>
          </p:grpSpPr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437" y="1051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2485" y="1289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3843" y="1262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  <p:sp>
            <p:nvSpPr>
              <p:cNvPr id="22" name="AutoShape 17"/>
              <p:cNvSpPr>
                <a:spLocks noChangeArrowheads="1"/>
              </p:cNvSpPr>
              <p:nvPr/>
            </p:nvSpPr>
            <p:spPr bwMode="auto">
              <a:xfrm flipH="1">
                <a:off x="3016" y="867"/>
                <a:ext cx="817" cy="783"/>
              </a:xfrm>
              <a:prstGeom prst="moon">
                <a:avLst>
                  <a:gd name="adj" fmla="val 82130"/>
                </a:avLst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sz="2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715000" y="4724400"/>
              <a:ext cx="7196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0" y="4110335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sz="2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005070" y="793214"/>
            <a:ext cx="6973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চলক বিশিষ্ট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Gate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504</Words>
  <Application>Microsoft Office PowerPoint</Application>
  <PresentationFormat>Widescreen</PresentationFormat>
  <Paragraphs>226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Mangal</vt:lpstr>
      <vt:lpstr>NikoshBAN</vt:lpstr>
      <vt:lpstr>SutonnyMJ</vt:lpstr>
      <vt:lpstr>Tahoma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79</cp:revision>
  <dcterms:created xsi:type="dcterms:W3CDTF">2020-07-04T17:37:23Z</dcterms:created>
  <dcterms:modified xsi:type="dcterms:W3CDTF">2020-08-23T05:14:50Z</dcterms:modified>
</cp:coreProperties>
</file>