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3" r:id="rId2"/>
    <p:sldId id="271" r:id="rId3"/>
    <p:sldId id="277" r:id="rId4"/>
    <p:sldId id="269" r:id="rId5"/>
    <p:sldId id="258" r:id="rId6"/>
    <p:sldId id="268" r:id="rId7"/>
    <p:sldId id="278" r:id="rId8"/>
    <p:sldId id="259" r:id="rId9"/>
    <p:sldId id="261" r:id="rId10"/>
    <p:sldId id="262" r:id="rId11"/>
    <p:sldId id="26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66E6F-2DCF-4541-BA17-602D47DB74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B43A0-3CF9-412E-95A3-3F5AA57B3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0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1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3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7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5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6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8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0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0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6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18B8-2A75-4E9D-8C91-A41A3782A5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0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18B8-2A75-4E9D-8C91-A41A3782A5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5626E-D743-43DB-B505-28B20B3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6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jakariabotany27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828" y="2162628"/>
            <a:ext cx="11858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সবাইকে শুভেচ্ছা</a:t>
            </a:r>
            <a:endParaRPr lang="en-US" sz="9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90D76365-3489-4421-99DA-2ECB17C63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8588" b="3393"/>
          <a:stretch/>
        </p:blipFill>
        <p:spPr bwMode="auto">
          <a:xfrm>
            <a:off x="0" y="-45443"/>
            <a:ext cx="12199360" cy="629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5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i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i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i="1" dirty="0" smtClean="0">
                  <a:solidFill>
                    <a:srgbClr val="0000FF"/>
                  </a:solidFill>
                </a:rPr>
                <a:t>.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</a:t>
            </a:r>
            <a:r>
              <a:rPr lang="en-US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890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10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i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i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i="1" dirty="0" smtClean="0">
                  <a:solidFill>
                    <a:srgbClr val="0000FF"/>
                  </a:solidFill>
                </a:rPr>
                <a:t>.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no.10</a:t>
            </a:r>
            <a:endParaRPr lang="en-US" sz="2000" b="1" dirty="0"/>
          </a:p>
        </p:txBody>
      </p:sp>
      <p:sp>
        <p:nvSpPr>
          <p:cNvPr id="17" name="Cloud Callout 16"/>
          <p:cNvSpPr/>
          <p:nvPr/>
        </p:nvSpPr>
        <p:spPr>
          <a:xfrm>
            <a:off x="3010959" y="198304"/>
            <a:ext cx="5960125" cy="1762698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মূল্যায়ন</a:t>
            </a:r>
            <a:endParaRPr lang="en-US" sz="60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27279" y="2666083"/>
            <a:ext cx="10409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সাংকেতিক চিহ্ন,সত্যক সারণী ও লজিক সার্কিট ব্যাখ্যা কর।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50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24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i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i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i="1" dirty="0" smtClean="0">
                  <a:solidFill>
                    <a:srgbClr val="0000FF"/>
                  </a:solidFill>
                </a:rPr>
                <a:t>.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no.11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614765" y="468668"/>
            <a:ext cx="8068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চলক বিশিষ্ট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AND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 কর।</a:t>
            </a:r>
            <a:endParaRPr lang="en-US" sz="4400" dirty="0"/>
          </a:p>
        </p:txBody>
      </p:sp>
      <p:sp>
        <p:nvSpPr>
          <p:cNvPr id="28" name="Down Ribbon 27"/>
          <p:cNvSpPr/>
          <p:nvPr/>
        </p:nvSpPr>
        <p:spPr>
          <a:xfrm>
            <a:off x="927279" y="22428"/>
            <a:ext cx="8989763" cy="484742"/>
          </a:xfrm>
          <a:prstGeom prst="ribb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392082" y="0"/>
            <a:ext cx="206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32100" y="1076282"/>
            <a:ext cx="11469570" cy="506851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4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i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i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i="1" dirty="0" smtClean="0">
                  <a:solidFill>
                    <a:srgbClr val="0000FF"/>
                  </a:solidFill>
                </a:rPr>
                <a:t>.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no.12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1652" y="1"/>
            <a:ext cx="12199360" cy="61716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4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Point Star 1">
            <a:extLst>
              <a:ext uri="{FF2B5EF4-FFF2-40B4-BE49-F238E27FC236}">
                <a16:creationId xmlns="" xmlns:a16="http://schemas.microsoft.com/office/drawing/2014/main" id="{1881FF5B-8FAB-4738-9016-1A0D61CADCE5}"/>
              </a:ext>
            </a:extLst>
          </p:cNvPr>
          <p:cNvSpPr/>
          <p:nvPr/>
        </p:nvSpPr>
        <p:spPr>
          <a:xfrm>
            <a:off x="4152900" y="65391"/>
            <a:ext cx="3276600" cy="750361"/>
          </a:xfrm>
          <a:prstGeom prst="star24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27D835D-AE15-4AAD-B696-745E069A217E}"/>
              </a:ext>
            </a:extLst>
          </p:cNvPr>
          <p:cNvSpPr/>
          <p:nvPr/>
        </p:nvSpPr>
        <p:spPr>
          <a:xfrm>
            <a:off x="4729418" y="43199"/>
            <a:ext cx="1903085" cy="871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447800"/>
            <a:ext cx="40386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42" y="934065"/>
            <a:ext cx="5983458" cy="511080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</a:ln>
          <a:effectLst>
            <a:glow rad="1689100">
              <a:schemeClr val="accent1">
                <a:alpha val="66000"/>
              </a:schemeClr>
            </a:glow>
            <a:outerShdw blurRad="571500" dist="876300" dir="14100000" sx="104000" sy="104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জাকারিয়া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তথ্য ও যোগাযোগ প্রযুক্তি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আলাওল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বাঁশখালী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b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jakariabotany27@gmail.com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kern="0" dirty="0">
              <a:solidFill>
                <a:srgbClr val="FF0000"/>
              </a:solidFill>
              <a:latin typeface="Times New Roman" pitchFamily="18" charset="0"/>
              <a:ea typeface="NikoshBAN" pitchFamily="2" charset="0"/>
              <a:cs typeface="Times New Roman" pitchFamily="18" charset="0"/>
            </a:endParaRPr>
          </a:p>
          <a:p>
            <a:pPr algn="ctr"/>
            <a:r>
              <a:rPr lang="en-US" sz="28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NikoshBAN" pitchFamily="2" charset="0"/>
                <a:cs typeface="Times New Roman" pitchFamily="18" charset="0"/>
              </a:rPr>
              <a:t>Cell : </a:t>
            </a:r>
            <a:r>
              <a:rPr lang="en-US" sz="28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NikoshBAN" pitchFamily="2" charset="0"/>
                <a:cs typeface="Times New Roman" pitchFamily="18" charset="0"/>
              </a:rPr>
              <a:t>01816</a:t>
            </a:r>
            <a:r>
              <a:rPr lang="bn-IN" sz="28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NikoshBAN" pitchFamily="2" charset="0"/>
                <a:cs typeface="Times New Roman" pitchFamily="18" charset="0"/>
              </a:rPr>
              <a:t>-</a:t>
            </a:r>
            <a:r>
              <a:rPr lang="en-US" sz="28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NikoshBAN" pitchFamily="2" charset="0"/>
                <a:cs typeface="Times New Roman" pitchFamily="18" charset="0"/>
              </a:rPr>
              <a:t>608247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kern="0" dirty="0">
              <a:solidFill>
                <a:srgbClr val="00B050"/>
              </a:solidFill>
              <a:latin typeface="SutonnyMJ" pitchFamily="2" charset="0"/>
              <a:ea typeface="NikoshBAN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934066"/>
            <a:ext cx="4267200" cy="417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48400" y="934041"/>
            <a:ext cx="5808133" cy="512064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শ্রেণিঃএকাদশ-দাদশ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অধ্যায়ঃ৩</a:t>
            </a:r>
            <a:endParaRPr lang="en-US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 </a:t>
            </a:r>
          </a:p>
          <a:p>
            <a:pPr algn="ctr"/>
            <a:r>
              <a:rPr lang="bn-IN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IN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ডিভাইস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15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i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i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i="1" dirty="0" smtClean="0">
                  <a:solidFill>
                    <a:srgbClr val="0000FF"/>
                  </a:solidFill>
                </a:rPr>
                <a:t>.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no.02</a:t>
            </a:r>
            <a:endParaRPr lang="en-US" sz="2000" b="1" dirty="0"/>
          </a:p>
        </p:txBody>
      </p:sp>
      <p:sp>
        <p:nvSpPr>
          <p:cNvPr id="2" name="Cube 1"/>
          <p:cNvSpPr/>
          <p:nvPr/>
        </p:nvSpPr>
        <p:spPr>
          <a:xfrm>
            <a:off x="1951392" y="2857952"/>
            <a:ext cx="2153357" cy="1965226"/>
          </a:xfrm>
          <a:prstGeom prst="cube">
            <a:avLst>
              <a:gd name="adj" fmla="val 3908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5307722" y="2130057"/>
            <a:ext cx="762000" cy="838200"/>
          </a:xfrm>
          <a:prstGeom prst="flowChartDelay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cs typeface="Mangal" pitchFamily="2" charset="0"/>
              </a:rPr>
              <a:t>Light</a:t>
            </a:r>
          </a:p>
          <a:p>
            <a:pPr algn="ctr"/>
            <a:r>
              <a:rPr lang="en-US" dirty="0">
                <a:cs typeface="Mangal" pitchFamily="2" charset="0"/>
              </a:rPr>
              <a:t>OFF</a:t>
            </a:r>
          </a:p>
        </p:txBody>
      </p:sp>
      <p:sp>
        <p:nvSpPr>
          <p:cNvPr id="4" name="Rectangle 3"/>
          <p:cNvSpPr/>
          <p:nvPr/>
        </p:nvSpPr>
        <p:spPr>
          <a:xfrm>
            <a:off x="3183798" y="547784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kern="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 গেট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41278" y="685289"/>
            <a:ext cx="1327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kern="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 গেট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057401" y="1298464"/>
            <a:ext cx="3263105" cy="2208805"/>
            <a:chOff x="566736" y="1296395"/>
            <a:chExt cx="3263105" cy="2208805"/>
          </a:xfrm>
          <a:solidFill>
            <a:schemeClr val="tx1"/>
          </a:solidFill>
        </p:grpSpPr>
        <p:cxnSp>
          <p:nvCxnSpPr>
            <p:cNvPr id="28" name="Straight Connector 27"/>
            <p:cNvCxnSpPr/>
            <p:nvPr/>
          </p:nvCxnSpPr>
          <p:spPr>
            <a:xfrm>
              <a:off x="566736" y="1564834"/>
              <a:ext cx="909715" cy="874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463261" y="1296395"/>
              <a:ext cx="268776" cy="26332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92247" y="1553855"/>
              <a:ext cx="577555" cy="586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332027" y="1296395"/>
              <a:ext cx="256224" cy="266203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415691" y="1499609"/>
              <a:ext cx="117993" cy="147935"/>
            </a:xfrm>
            <a:prstGeom prst="ellipse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336619" y="1486815"/>
              <a:ext cx="117993" cy="147935"/>
            </a:xfrm>
            <a:prstGeom prst="ellipse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84678" y="1562559"/>
              <a:ext cx="30083" cy="193185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603248" y="3471807"/>
              <a:ext cx="3226593" cy="1238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810000" y="1573576"/>
              <a:ext cx="0" cy="1931624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751293" y="1549039"/>
              <a:ext cx="1070429" cy="2024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689557" y="3252509"/>
            <a:ext cx="386341" cy="55191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Mangal" pitchFamily="2" charset="0"/>
              </a:rPr>
              <a:t>ac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444874" y="1552119"/>
            <a:ext cx="337502" cy="9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388842" y="1543986"/>
            <a:ext cx="344065" cy="6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6565106" y="1478099"/>
            <a:ext cx="3263105" cy="2018385"/>
            <a:chOff x="5024349" y="1488883"/>
            <a:chExt cx="3263105" cy="2018385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024349" y="1555923"/>
              <a:ext cx="909715" cy="87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227210" y="1568148"/>
              <a:ext cx="577555" cy="5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5870985" y="1501677"/>
              <a:ext cx="117993" cy="147935"/>
            </a:xfrm>
            <a:prstGeom prst="ellipse">
              <a:avLst/>
            </a:prstGeom>
            <a:solidFill>
              <a:schemeClr val="tx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791913" y="1488883"/>
              <a:ext cx="117993" cy="147935"/>
            </a:xfrm>
            <a:prstGeom prst="ellipse">
              <a:avLst/>
            </a:prstGeom>
            <a:solidFill>
              <a:schemeClr val="tx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5060859" y="1575644"/>
              <a:ext cx="0" cy="19316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5060861" y="3473875"/>
              <a:ext cx="3226593" cy="12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267613" y="1575644"/>
              <a:ext cx="0" cy="19316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186783" y="1553131"/>
              <a:ext cx="1092552" cy="79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10"/>
          <p:cNvSpPr>
            <a:spLocks noChangeArrowheads="1"/>
          </p:cNvSpPr>
          <p:nvPr/>
        </p:nvSpPr>
        <p:spPr bwMode="auto">
          <a:xfrm>
            <a:off x="7498229" y="3262466"/>
            <a:ext cx="386341" cy="55191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Mangal" pitchFamily="2" charset="0"/>
              </a:rPr>
              <a:t>ac</a:t>
            </a:r>
          </a:p>
        </p:txBody>
      </p:sp>
      <p:sp>
        <p:nvSpPr>
          <p:cNvPr id="70" name="Oval 14"/>
          <p:cNvSpPr>
            <a:spLocks noChangeArrowheads="1"/>
          </p:cNvSpPr>
          <p:nvPr/>
        </p:nvSpPr>
        <p:spPr bwMode="auto">
          <a:xfrm>
            <a:off x="6327478" y="3180376"/>
            <a:ext cx="562310" cy="5127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Ac</a:t>
            </a:r>
          </a:p>
          <a:p>
            <a:pPr algn="ctr"/>
            <a:r>
              <a:rPr lang="en-US" b="1" dirty="0">
                <a:solidFill>
                  <a:srgbClr val="00FF00"/>
                </a:solidFill>
              </a:rPr>
              <a:t>5v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1826290" y="3050182"/>
            <a:ext cx="562310" cy="5127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Ac</a:t>
            </a:r>
          </a:p>
          <a:p>
            <a:pPr algn="ctr"/>
            <a:r>
              <a:rPr lang="en-US" b="1" dirty="0">
                <a:solidFill>
                  <a:srgbClr val="00FF00"/>
                </a:solidFill>
              </a:rPr>
              <a:t>5v</a:t>
            </a:r>
          </a:p>
        </p:txBody>
      </p:sp>
      <p:sp>
        <p:nvSpPr>
          <p:cNvPr id="80" name="AutoShape 13"/>
          <p:cNvSpPr>
            <a:spLocks noChangeArrowheads="1"/>
          </p:cNvSpPr>
          <p:nvPr/>
        </p:nvSpPr>
        <p:spPr bwMode="auto">
          <a:xfrm>
            <a:off x="9805895" y="2054557"/>
            <a:ext cx="762000" cy="838200"/>
          </a:xfrm>
          <a:prstGeom prst="flowChartDelay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cs typeface="Mangal" pitchFamily="2" charset="0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9805895" y="2059751"/>
            <a:ext cx="763590" cy="833007"/>
          </a:xfrm>
          <a:prstGeom prst="flowChartDelay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Light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77172" y="-194393"/>
            <a:ext cx="2575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প্রেষণা দান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42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i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i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i="1" dirty="0" smtClean="0">
                  <a:solidFill>
                    <a:srgbClr val="0000FF"/>
                  </a:solidFill>
                </a:rPr>
                <a:t>.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</a:t>
            </a:r>
            <a:r>
              <a:rPr lang="en-US" sz="2000" b="1" dirty="0"/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436627" y="3695723"/>
            <a:ext cx="42521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kern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 </a:t>
            </a:r>
            <a:r>
              <a:rPr lang="bn-IN" sz="3200" b="1" kern="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গেট খোলা বলে বর্তনী সম্পূর্ণ হয়নি,ফলে বাতি জ্বলে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41610" y="3691909"/>
            <a:ext cx="40046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kern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 গেট </a:t>
            </a:r>
            <a:r>
              <a:rPr lang="bn-IN" sz="3200" b="1" kern="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 </a:t>
            </a:r>
            <a:r>
              <a:rPr lang="bn-IN" sz="3200" b="1" kern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বর্তনী সম্পূর্ণ </a:t>
            </a:r>
            <a:r>
              <a:rPr lang="bn-IN" sz="3200" b="1" kern="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হয়েছে,ফলে </a:t>
            </a:r>
            <a:r>
              <a:rPr lang="bn-IN" sz="3200" b="1" kern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 </a:t>
            </a:r>
            <a:r>
              <a:rPr lang="bn-IN" sz="3200" b="1" kern="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1190" y="4974436"/>
            <a:ext cx="5735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kern="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 </a:t>
            </a:r>
            <a:r>
              <a:rPr lang="bn-IN" sz="3600" b="1" kern="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গেট দ্বারা বর্তনী নিয়ন্ত্রণ করা যায়। 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3.54167E-6 -0.12291 C 3.54167E-6 -0.178 0.01549 -0.2449 0.02812 -0.2449 L 0.0569 -0.244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26968 L 0.26862 -0.26968 L 0.26862 -0.1363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134" grpId="0" animBg="1"/>
      <p:bldP spid="5140" grpId="0" animBg="1"/>
      <p:bldP spid="51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15" y="466039"/>
            <a:ext cx="6087967" cy="544638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10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i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i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i="1" dirty="0" smtClean="0">
                  <a:solidFill>
                    <a:srgbClr val="0000FF"/>
                  </a:solidFill>
                </a:rPr>
                <a:t>.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no.04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28273" y="1808780"/>
            <a:ext cx="5860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110154" y="3643532"/>
            <a:ext cx="5092504" cy="17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68557" y="3286539"/>
            <a:ext cx="5334101" cy="2213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2921020"/>
            <a:ext cx="4658458" cy="2267976"/>
          </a:xfrm>
        </p:spPr>
      </p:pic>
      <p:sp>
        <p:nvSpPr>
          <p:cNvPr id="62" name="TextBox 61"/>
          <p:cNvSpPr txBox="1"/>
          <p:nvPr/>
        </p:nvSpPr>
        <p:spPr>
          <a:xfrm>
            <a:off x="1489838" y="5248318"/>
            <a:ext cx="5693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 = 1,  B = 1,   A.B =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445" y="50540"/>
            <a:ext cx="4065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5869" y="885450"/>
            <a:ext cx="5085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5400" b="1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kern="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944" y="6149479"/>
            <a:ext cx="12203652" cy="697606"/>
            <a:chOff x="-11652" y="6171688"/>
            <a:chExt cx="12203652" cy="697606"/>
          </a:xfrm>
        </p:grpSpPr>
        <p:sp>
          <p:nvSpPr>
            <p:cNvPr id="7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i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i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i="1" dirty="0" smtClean="0">
                  <a:solidFill>
                    <a:srgbClr val="0000FF"/>
                  </a:solidFill>
                </a:rPr>
                <a:t>.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no.05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299989" y="2743201"/>
            <a:ext cx="9661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 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বিস্তারিত জানতে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47708" y="1598867"/>
            <a:ext cx="3501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... </a:t>
            </a:r>
            <a:endParaRPr lang="en-US" sz="1100" kern="0" dirty="0"/>
          </a:p>
        </p:txBody>
      </p:sp>
      <p:sp>
        <p:nvSpPr>
          <p:cNvPr id="16" name="Rectangle 15"/>
          <p:cNvSpPr/>
          <p:nvPr/>
        </p:nvSpPr>
        <p:spPr>
          <a:xfrm>
            <a:off x="5171337" y="313848"/>
            <a:ext cx="27671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6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i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i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i="1" dirty="0" smtClean="0">
                  <a:solidFill>
                    <a:srgbClr val="0000FF"/>
                  </a:solidFill>
                </a:rPr>
                <a:t>.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no.06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4753392" y="346897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 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" y="1465243"/>
            <a:ext cx="12187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Gate</a:t>
            </a:r>
            <a:r>
              <a:rPr lang="bn-I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দুই বা ততোধিক ইনপুট থাকে এবং একটি মাত্র আঊটপুট থাকে। </a:t>
            </a:r>
          </a:p>
          <a:p>
            <a:r>
              <a:rPr lang="bn-IN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ক্ষেত্রে যেকোনো একটি ইনপুটের </a:t>
            </a:r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0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</a:t>
            </a:r>
            <a:r>
              <a:rPr lang="bn-IN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আঊটপুট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0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 ফলে বাল্ব জলবে</a:t>
            </a:r>
            <a:r>
              <a:rPr lang="bn-IN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না।</a:t>
            </a:r>
          </a:p>
          <a:p>
            <a:r>
              <a:rPr lang="bn-IN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যখন </a:t>
            </a:r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 ইনপুটের মান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 তখনই  আঊটপুট 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 ফলে বাল্ব </a:t>
            </a:r>
            <a:r>
              <a:rPr lang="bn-IN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জলবে। </a:t>
            </a:r>
            <a:endParaRPr lang="bn-IN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00573" y="3245541"/>
            <a:ext cx="6491775" cy="25627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3083" y="3141759"/>
            <a:ext cx="56939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 smtClean="0"/>
              <a:t>A =0 ,  B = 0,   A.B = 0</a:t>
            </a:r>
          </a:p>
          <a:p>
            <a:r>
              <a:rPr lang="en-US" sz="3200" b="1" dirty="0"/>
              <a:t>A </a:t>
            </a:r>
            <a:r>
              <a:rPr lang="en-US" sz="3200" b="1" dirty="0" smtClean="0"/>
              <a:t>= </a:t>
            </a:r>
            <a:r>
              <a:rPr lang="en-US" sz="3200" b="1" dirty="0"/>
              <a:t>1</a:t>
            </a:r>
            <a:r>
              <a:rPr lang="en-US" sz="3200" b="1" dirty="0" smtClean="0"/>
              <a:t>,  </a:t>
            </a:r>
            <a:r>
              <a:rPr lang="en-US" sz="3200" b="1" dirty="0"/>
              <a:t>B = 0</a:t>
            </a:r>
            <a:r>
              <a:rPr lang="en-US" sz="3200" b="1" dirty="0" smtClean="0"/>
              <a:t>,   </a:t>
            </a:r>
            <a:r>
              <a:rPr lang="en-US" sz="3200" b="1" dirty="0"/>
              <a:t>A.B = </a:t>
            </a:r>
            <a:r>
              <a:rPr lang="en-US" sz="3200" b="1" dirty="0" smtClean="0"/>
              <a:t>0</a:t>
            </a:r>
          </a:p>
          <a:p>
            <a:r>
              <a:rPr lang="en-US" sz="3200" b="1" dirty="0"/>
              <a:t>A </a:t>
            </a:r>
            <a:r>
              <a:rPr lang="en-US" sz="3200" b="1" dirty="0" smtClean="0"/>
              <a:t>=0 </a:t>
            </a:r>
            <a:r>
              <a:rPr lang="en-US" sz="3200" b="1" dirty="0"/>
              <a:t>,  B = </a:t>
            </a:r>
            <a:r>
              <a:rPr lang="en-US" sz="3200" b="1" dirty="0" smtClean="0"/>
              <a:t>1,   </a:t>
            </a:r>
            <a:r>
              <a:rPr lang="en-US" sz="3200" b="1" dirty="0"/>
              <a:t>A.B = </a:t>
            </a:r>
            <a:r>
              <a:rPr lang="en-US" sz="3200" b="1" dirty="0" smtClean="0"/>
              <a:t>0</a:t>
            </a:r>
          </a:p>
          <a:p>
            <a:r>
              <a:rPr lang="en-US" sz="3200" b="1" dirty="0"/>
              <a:t>A </a:t>
            </a:r>
            <a:r>
              <a:rPr lang="en-US" sz="3200" b="1" dirty="0" smtClean="0"/>
              <a:t>=1 </a:t>
            </a:r>
            <a:r>
              <a:rPr lang="en-US" sz="3200" b="1" dirty="0"/>
              <a:t>,  B = </a:t>
            </a:r>
            <a:r>
              <a:rPr lang="en-US" sz="3200" b="1" dirty="0" smtClean="0"/>
              <a:t>1,   </a:t>
            </a:r>
            <a:r>
              <a:rPr lang="en-US" sz="3200" b="1" dirty="0"/>
              <a:t>A.B = </a:t>
            </a:r>
            <a:r>
              <a:rPr lang="en-US" sz="3200" b="1" dirty="0" smtClean="0"/>
              <a:t>1</a:t>
            </a:r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96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827214" y="1219201"/>
            <a:ext cx="8399463" cy="4929187"/>
            <a:chOff x="215" y="845"/>
            <a:chExt cx="5291" cy="3105"/>
          </a:xfrm>
        </p:grpSpPr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215" y="845"/>
              <a:ext cx="5291" cy="3105"/>
              <a:chOff x="220" y="779"/>
              <a:chExt cx="5291" cy="3105"/>
            </a:xfrm>
          </p:grpSpPr>
          <p:sp>
            <p:nvSpPr>
              <p:cNvPr id="5" name="AutoShape 64"/>
              <p:cNvSpPr>
                <a:spLocks noChangeArrowheads="1"/>
              </p:cNvSpPr>
              <p:nvPr/>
            </p:nvSpPr>
            <p:spPr bwMode="auto">
              <a:xfrm>
                <a:off x="4212" y="3324"/>
                <a:ext cx="441" cy="409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317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" name="AutoShape 65"/>
              <p:cNvSpPr>
                <a:spLocks noChangeArrowheads="1"/>
              </p:cNvSpPr>
              <p:nvPr/>
            </p:nvSpPr>
            <p:spPr bwMode="auto">
              <a:xfrm>
                <a:off x="220" y="2834"/>
                <a:ext cx="393" cy="314"/>
              </a:xfrm>
              <a:prstGeom prst="rightArrow">
                <a:avLst>
                  <a:gd name="adj1" fmla="val 50000"/>
                  <a:gd name="adj2" fmla="val 3129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500" b="1">
                    <a:solidFill>
                      <a:srgbClr val="00FFFF"/>
                    </a:solidFill>
                    <a:latin typeface="Times New Roman" pitchFamily="18" charset="0"/>
                  </a:rPr>
                  <a:t>Step 2</a:t>
                </a:r>
                <a:endParaRPr lang="en-US"/>
              </a:p>
            </p:txBody>
          </p:sp>
          <p:sp>
            <p:nvSpPr>
              <p:cNvPr id="7" name="Line 66"/>
              <p:cNvSpPr>
                <a:spLocks noChangeShapeType="1"/>
              </p:cNvSpPr>
              <p:nvPr/>
            </p:nvSpPr>
            <p:spPr bwMode="auto">
              <a:xfrm flipV="1">
                <a:off x="3420" y="2146"/>
                <a:ext cx="349" cy="107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67"/>
              <p:cNvSpPr>
                <a:spLocks noChangeShapeType="1"/>
              </p:cNvSpPr>
              <p:nvPr/>
            </p:nvSpPr>
            <p:spPr bwMode="auto">
              <a:xfrm flipV="1">
                <a:off x="4492" y="2243"/>
                <a:ext cx="350" cy="10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68"/>
              <p:cNvGrpSpPr>
                <a:grpSpLocks/>
              </p:cNvGrpSpPr>
              <p:nvPr/>
            </p:nvGrpSpPr>
            <p:grpSpPr bwMode="auto">
              <a:xfrm>
                <a:off x="2500" y="779"/>
                <a:ext cx="3011" cy="3105"/>
                <a:chOff x="9360" y="1341"/>
                <a:chExt cx="7528" cy="7762"/>
              </a:xfrm>
            </p:grpSpPr>
            <p:grpSp>
              <p:nvGrpSpPr>
                <p:cNvPr id="10" name="Group 91"/>
                <p:cNvGrpSpPr>
                  <a:grpSpLocks/>
                </p:cNvGrpSpPr>
                <p:nvPr/>
              </p:nvGrpSpPr>
              <p:grpSpPr bwMode="auto">
                <a:xfrm>
                  <a:off x="10060" y="3930"/>
                  <a:ext cx="6690" cy="5173"/>
                  <a:chOff x="10060" y="3930"/>
                  <a:chExt cx="6690" cy="5173"/>
                </a:xfrm>
              </p:grpSpPr>
              <p:sp>
                <p:nvSpPr>
                  <p:cNvPr id="25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0060" y="5021"/>
                    <a:ext cx="0" cy="3196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10060" y="5024"/>
                    <a:ext cx="16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2533" y="5024"/>
                    <a:ext cx="18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5150" y="5024"/>
                    <a:ext cx="16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6750" y="5021"/>
                    <a:ext cx="0" cy="3196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0060" y="8217"/>
                    <a:ext cx="130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1660" y="8217"/>
                    <a:ext cx="2037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4713" y="8217"/>
                    <a:ext cx="2037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1368" y="7950"/>
                    <a:ext cx="0" cy="531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11660" y="7745"/>
                    <a:ext cx="0" cy="93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05" y="3930"/>
                    <a:ext cx="696" cy="8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28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36" name="Text 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569" y="3959"/>
                    <a:ext cx="664" cy="8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28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B</a:t>
                    </a:r>
                    <a:endParaRPr lang="en-US"/>
                  </a:p>
                </p:txBody>
              </p:sp>
              <p:sp>
                <p:nvSpPr>
                  <p:cNvPr id="37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80" y="8478"/>
                    <a:ext cx="1577" cy="6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19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Battery</a:t>
                    </a:r>
                    <a:endParaRPr lang="en-US"/>
                  </a:p>
                </p:txBody>
              </p:sp>
              <p:sp>
                <p:nvSpPr>
                  <p:cNvPr id="38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94" y="8469"/>
                    <a:ext cx="1315" cy="6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20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Lamp</a:t>
                    </a:r>
                    <a:endParaRPr lang="en-US"/>
                  </a:p>
                </p:txBody>
              </p:sp>
              <p:sp>
                <p:nvSpPr>
                  <p:cNvPr id="39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8" y="7500"/>
                    <a:ext cx="957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24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AB</a:t>
                    </a:r>
                    <a:endParaRPr lang="en-US"/>
                  </a:p>
                </p:txBody>
              </p:sp>
            </p:grpSp>
            <p:grpSp>
              <p:nvGrpSpPr>
                <p:cNvPr id="11" name="Group 107"/>
                <p:cNvGrpSpPr>
                  <a:grpSpLocks/>
                </p:cNvGrpSpPr>
                <p:nvPr/>
              </p:nvGrpSpPr>
              <p:grpSpPr bwMode="auto">
                <a:xfrm>
                  <a:off x="9360" y="1341"/>
                  <a:ext cx="7528" cy="2048"/>
                  <a:chOff x="9360" y="1341"/>
                  <a:chExt cx="7528" cy="2048"/>
                </a:xfrm>
              </p:grpSpPr>
              <p:grpSp>
                <p:nvGrpSpPr>
                  <p:cNvPr id="13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9360" y="1341"/>
                    <a:ext cx="7528" cy="2048"/>
                    <a:chOff x="2109" y="869"/>
                    <a:chExt cx="3011" cy="819"/>
                  </a:xfrm>
                </p:grpSpPr>
                <p:grpSp>
                  <p:nvGrpSpPr>
                    <p:cNvPr id="17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7" y="935"/>
                      <a:ext cx="2086" cy="681"/>
                      <a:chOff x="2437" y="935"/>
                      <a:chExt cx="2086" cy="681"/>
                    </a:xfrm>
                  </p:grpSpPr>
                  <p:sp>
                    <p:nvSpPr>
                      <p:cNvPr id="21" name="AutoShap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32" y="935"/>
                        <a:ext cx="725" cy="681"/>
                      </a:xfrm>
                      <a:prstGeom prst="flowChartDelay">
                        <a:avLst/>
                      </a:prstGeom>
                      <a:noFill/>
                      <a:ln w="57150">
                        <a:solidFill>
                          <a:srgbClr val="99FF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" name="Line 1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37" y="1071"/>
                        <a:ext cx="680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99FF33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" name="Line 1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37" y="1484"/>
                        <a:ext cx="680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99FF33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" name="Line 1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43" y="1262"/>
                        <a:ext cx="680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99FF33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8" name="Text Box 1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2" y="869"/>
                      <a:ext cx="324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r>
                        <a:rPr lang="en-US" sz="3600" b="1">
                          <a:solidFill>
                            <a:srgbClr val="FF0066"/>
                          </a:solidFill>
                          <a:latin typeface="Times New Roman" pitchFamily="18" charset="0"/>
                        </a:rPr>
                        <a:t>A</a:t>
                      </a:r>
                      <a:endParaRPr lang="en-US"/>
                    </a:p>
                  </p:txBody>
                </p:sp>
                <p:sp>
                  <p:nvSpPr>
                    <p:cNvPr id="19" name="Text Box 1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09" y="1284"/>
                      <a:ext cx="308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r>
                        <a:rPr lang="en-US" sz="3600" b="1">
                          <a:solidFill>
                            <a:srgbClr val="FF0066"/>
                          </a:solidFill>
                          <a:latin typeface="Times New Roman" pitchFamily="18" charset="0"/>
                        </a:rPr>
                        <a:t>B</a:t>
                      </a:r>
                      <a:endParaRPr lang="en-US"/>
                    </a:p>
                  </p:txBody>
                </p:sp>
                <p:sp>
                  <p:nvSpPr>
                    <p:cNvPr id="20" name="Text Box 1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4" y="1071"/>
                      <a:ext cx="516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r>
                        <a:rPr lang="en-US" sz="36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</a:rPr>
                        <a:t>AB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14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68" y="2901"/>
                    <a:ext cx="20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pPr algn="ctr"/>
                    <a:r>
                      <a:rPr lang="en-US" sz="2000" b="1">
                        <a:solidFill>
                          <a:srgbClr val="FF0066"/>
                        </a:solidFill>
                        <a:latin typeface="Times New Roman" pitchFamily="18" charset="0"/>
                      </a:rPr>
                      <a:t>1</a:t>
                    </a:r>
                    <a:endParaRPr lang="en-US"/>
                  </a:p>
                </p:txBody>
              </p:sp>
              <p:sp>
                <p:nvSpPr>
                  <p:cNvPr id="15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68" y="1371"/>
                    <a:ext cx="20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pPr algn="ctr"/>
                    <a:r>
                      <a:rPr lang="en-US" sz="2000" b="1">
                        <a:solidFill>
                          <a:srgbClr val="FFFFFF"/>
                        </a:solidFill>
                        <a:latin typeface="Times New Roman" pitchFamily="18" charset="0"/>
                      </a:rPr>
                      <a:t>0</a:t>
                    </a:r>
                    <a:endParaRPr lang="en-US"/>
                  </a:p>
                </p:txBody>
              </p:sp>
              <p:sp>
                <p:nvSpPr>
                  <p:cNvPr id="16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88" y="1849"/>
                    <a:ext cx="20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pPr algn="ctr"/>
                    <a:r>
                      <a:rPr lang="en-US" sz="2000" b="1">
                        <a:solidFill>
                          <a:srgbClr val="FFFFFF"/>
                        </a:solidFill>
                        <a:latin typeface="Times New Roman" pitchFamily="18" charset="0"/>
                      </a:rPr>
                      <a:t>0</a:t>
                    </a:r>
                    <a:endParaRPr lang="en-US"/>
                  </a:p>
                </p:txBody>
              </p:sp>
            </p:grpSp>
          </p:grpSp>
        </p:grpSp>
        <p:sp>
          <p:nvSpPr>
            <p:cNvPr id="4" name="Text Box 121"/>
            <p:cNvSpPr txBox="1">
              <a:spLocks noChangeArrowheads="1"/>
            </p:cNvSpPr>
            <p:nvPr/>
          </p:nvSpPr>
          <p:spPr bwMode="auto">
            <a:xfrm>
              <a:off x="3536" y="1139"/>
              <a:ext cx="6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2000" b="1">
                  <a:latin typeface="Arial" charset="0"/>
                </a:rPr>
                <a:t>0</a:t>
              </a:r>
              <a:r>
                <a:rPr lang="en-US" b="1">
                  <a:latin typeface="Arial" charset="0"/>
                  <a:sym typeface="Wingdings 2" pitchFamily="18" charset="2"/>
                </a:rPr>
                <a:t></a:t>
              </a:r>
              <a:r>
                <a:rPr lang="en-US" sz="2000" b="1">
                  <a:solidFill>
                    <a:srgbClr val="FF0066"/>
                  </a:solidFill>
                  <a:latin typeface="Arial" charset="0"/>
                </a:rPr>
                <a:t>1</a:t>
              </a:r>
              <a:r>
                <a:rPr lang="en-US" sz="2000" b="1">
                  <a:latin typeface="Arial" charset="0"/>
                </a:rPr>
                <a:t>=0</a:t>
              </a:r>
              <a:endParaRPr lang="en-US"/>
            </a:p>
          </p:txBody>
        </p:sp>
      </p:grpSp>
      <p:graphicFrame>
        <p:nvGraphicFramePr>
          <p:cNvPr id="40" name="Group 69"/>
          <p:cNvGraphicFramePr>
            <a:graphicFrameLocks noGrp="1"/>
          </p:cNvGraphicFramePr>
          <p:nvPr>
            <p:extLst/>
          </p:nvPr>
        </p:nvGraphicFramePr>
        <p:xfrm>
          <a:off x="2455864" y="2946400"/>
          <a:ext cx="2447925" cy="3108852"/>
        </p:xfrm>
        <a:graphic>
          <a:graphicData uri="http://schemas.openxmlformats.org/drawingml/2006/table">
            <a:tbl>
              <a:tblPr/>
              <a:tblGrid>
                <a:gridCol w="503237"/>
                <a:gridCol w="576263"/>
                <a:gridCol w="1368425"/>
              </a:tblGrid>
              <a:tr h="51805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Input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Output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9900CC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9900CC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9900CC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grpSp>
        <p:nvGrpSpPr>
          <p:cNvPr id="41" name="Group 122"/>
          <p:cNvGrpSpPr>
            <a:grpSpLocks/>
          </p:cNvGrpSpPr>
          <p:nvPr/>
        </p:nvGrpSpPr>
        <p:grpSpPr bwMode="auto">
          <a:xfrm>
            <a:off x="1827214" y="1219201"/>
            <a:ext cx="8399463" cy="4929187"/>
            <a:chOff x="220" y="845"/>
            <a:chExt cx="5291" cy="3105"/>
          </a:xfrm>
        </p:grpSpPr>
        <p:grpSp>
          <p:nvGrpSpPr>
            <p:cNvPr id="42" name="Group 123"/>
            <p:cNvGrpSpPr>
              <a:grpSpLocks/>
            </p:cNvGrpSpPr>
            <p:nvPr/>
          </p:nvGrpSpPr>
          <p:grpSpPr bwMode="auto">
            <a:xfrm>
              <a:off x="220" y="845"/>
              <a:ext cx="5291" cy="3105"/>
              <a:chOff x="220" y="779"/>
              <a:chExt cx="5291" cy="3105"/>
            </a:xfrm>
          </p:grpSpPr>
          <p:sp>
            <p:nvSpPr>
              <p:cNvPr id="44" name="AutoShape 124"/>
              <p:cNvSpPr>
                <a:spLocks noChangeArrowheads="1"/>
              </p:cNvSpPr>
              <p:nvPr/>
            </p:nvSpPr>
            <p:spPr bwMode="auto">
              <a:xfrm>
                <a:off x="4212" y="3324"/>
                <a:ext cx="441" cy="409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317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5" name="AutoShape 125"/>
              <p:cNvSpPr>
                <a:spLocks noChangeArrowheads="1"/>
              </p:cNvSpPr>
              <p:nvPr/>
            </p:nvSpPr>
            <p:spPr bwMode="auto">
              <a:xfrm>
                <a:off x="220" y="3158"/>
                <a:ext cx="393" cy="314"/>
              </a:xfrm>
              <a:prstGeom prst="rightArrow">
                <a:avLst>
                  <a:gd name="adj1" fmla="val 50000"/>
                  <a:gd name="adj2" fmla="val 3129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500" b="1">
                    <a:solidFill>
                      <a:srgbClr val="00FFFF"/>
                    </a:solidFill>
                    <a:latin typeface="Times New Roman" pitchFamily="18" charset="0"/>
                  </a:rPr>
                  <a:t>Step 3</a:t>
                </a:r>
                <a:endParaRPr lang="en-US"/>
              </a:p>
            </p:txBody>
          </p:sp>
          <p:sp>
            <p:nvSpPr>
              <p:cNvPr id="46" name="Line 126"/>
              <p:cNvSpPr>
                <a:spLocks noChangeShapeType="1"/>
              </p:cNvSpPr>
              <p:nvPr/>
            </p:nvSpPr>
            <p:spPr bwMode="auto">
              <a:xfrm flipV="1">
                <a:off x="3420" y="2251"/>
                <a:ext cx="400" cy="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7"/>
              <p:cNvSpPr>
                <a:spLocks noChangeShapeType="1"/>
              </p:cNvSpPr>
              <p:nvPr/>
            </p:nvSpPr>
            <p:spPr bwMode="auto">
              <a:xfrm flipV="1">
                <a:off x="4492" y="2106"/>
                <a:ext cx="350" cy="147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" name="Group 128"/>
              <p:cNvGrpSpPr>
                <a:grpSpLocks/>
              </p:cNvGrpSpPr>
              <p:nvPr/>
            </p:nvGrpSpPr>
            <p:grpSpPr bwMode="auto">
              <a:xfrm>
                <a:off x="2500" y="779"/>
                <a:ext cx="3011" cy="3105"/>
                <a:chOff x="9360" y="1341"/>
                <a:chExt cx="7528" cy="7762"/>
              </a:xfrm>
            </p:grpSpPr>
            <p:grpSp>
              <p:nvGrpSpPr>
                <p:cNvPr id="49" name="Group 151"/>
                <p:cNvGrpSpPr>
                  <a:grpSpLocks/>
                </p:cNvGrpSpPr>
                <p:nvPr/>
              </p:nvGrpSpPr>
              <p:grpSpPr bwMode="auto">
                <a:xfrm>
                  <a:off x="10060" y="3930"/>
                  <a:ext cx="6690" cy="5173"/>
                  <a:chOff x="10060" y="3930"/>
                  <a:chExt cx="6690" cy="5173"/>
                </a:xfrm>
              </p:grpSpPr>
              <p:sp>
                <p:nvSpPr>
                  <p:cNvPr id="64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10060" y="5021"/>
                    <a:ext cx="0" cy="3196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10060" y="5024"/>
                    <a:ext cx="16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2533" y="5024"/>
                    <a:ext cx="18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5150" y="5024"/>
                    <a:ext cx="16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6750" y="5021"/>
                    <a:ext cx="0" cy="3196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0060" y="8217"/>
                    <a:ext cx="130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1660" y="8217"/>
                    <a:ext cx="2037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4713" y="8217"/>
                    <a:ext cx="2037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1368" y="7950"/>
                    <a:ext cx="0" cy="531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1660" y="7745"/>
                    <a:ext cx="0" cy="93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Text Box 1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05" y="3930"/>
                    <a:ext cx="696" cy="8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28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75" name="Text Box 1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569" y="3959"/>
                    <a:ext cx="664" cy="8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28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B</a:t>
                    </a:r>
                    <a:endParaRPr lang="en-US"/>
                  </a:p>
                </p:txBody>
              </p:sp>
              <p:sp>
                <p:nvSpPr>
                  <p:cNvPr id="76" name="Text 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80" y="8478"/>
                    <a:ext cx="1577" cy="6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19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Battery</a:t>
                    </a:r>
                    <a:endParaRPr lang="en-US"/>
                  </a:p>
                </p:txBody>
              </p:sp>
              <p:sp>
                <p:nvSpPr>
                  <p:cNvPr id="77" name="Text Box 1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94" y="8469"/>
                    <a:ext cx="1315" cy="6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20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Lamp</a:t>
                    </a:r>
                    <a:endParaRPr lang="en-US"/>
                  </a:p>
                </p:txBody>
              </p:sp>
              <p:sp>
                <p:nvSpPr>
                  <p:cNvPr id="78" name="Text Box 1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8" y="7500"/>
                    <a:ext cx="957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24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AB</a:t>
                    </a:r>
                    <a:endParaRPr lang="en-US"/>
                  </a:p>
                </p:txBody>
              </p:sp>
            </p:grpSp>
            <p:grpSp>
              <p:nvGrpSpPr>
                <p:cNvPr id="50" name="Group 167"/>
                <p:cNvGrpSpPr>
                  <a:grpSpLocks/>
                </p:cNvGrpSpPr>
                <p:nvPr/>
              </p:nvGrpSpPr>
              <p:grpSpPr bwMode="auto">
                <a:xfrm>
                  <a:off x="9360" y="1341"/>
                  <a:ext cx="7528" cy="2048"/>
                  <a:chOff x="9360" y="1341"/>
                  <a:chExt cx="7528" cy="2048"/>
                </a:xfrm>
              </p:grpSpPr>
              <p:grpSp>
                <p:nvGrpSpPr>
                  <p:cNvPr id="52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9360" y="1341"/>
                    <a:ext cx="7528" cy="2048"/>
                    <a:chOff x="2109" y="869"/>
                    <a:chExt cx="3011" cy="819"/>
                  </a:xfrm>
                </p:grpSpPr>
                <p:grpSp>
                  <p:nvGrpSpPr>
                    <p:cNvPr id="56" name="Group 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7" y="935"/>
                      <a:ext cx="2086" cy="681"/>
                      <a:chOff x="2437" y="935"/>
                      <a:chExt cx="2086" cy="681"/>
                    </a:xfrm>
                  </p:grpSpPr>
                  <p:sp>
                    <p:nvSpPr>
                      <p:cNvPr id="60" name="AutoShape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32" y="935"/>
                        <a:ext cx="725" cy="681"/>
                      </a:xfrm>
                      <a:prstGeom prst="flowChartDelay">
                        <a:avLst/>
                      </a:prstGeom>
                      <a:noFill/>
                      <a:ln w="57150">
                        <a:solidFill>
                          <a:srgbClr val="99FF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Line 1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37" y="1071"/>
                        <a:ext cx="680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99FF33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Line 1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37" y="1484"/>
                        <a:ext cx="680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99FF33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Line 1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43" y="1262"/>
                        <a:ext cx="680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99FF33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7" name="Text Box 1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2" y="869"/>
                      <a:ext cx="324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r>
                        <a:rPr lang="en-US" sz="3600" b="1">
                          <a:solidFill>
                            <a:srgbClr val="FF0066"/>
                          </a:solidFill>
                          <a:latin typeface="Times New Roman" pitchFamily="18" charset="0"/>
                        </a:rPr>
                        <a:t>A</a:t>
                      </a:r>
                      <a:endParaRPr lang="en-US"/>
                    </a:p>
                  </p:txBody>
                </p:sp>
                <p:sp>
                  <p:nvSpPr>
                    <p:cNvPr id="58" name="Text Box 1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09" y="1284"/>
                      <a:ext cx="308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r>
                        <a:rPr lang="en-US" sz="3600" b="1">
                          <a:solidFill>
                            <a:srgbClr val="FF0066"/>
                          </a:solidFill>
                          <a:latin typeface="Times New Roman" pitchFamily="18" charset="0"/>
                        </a:rPr>
                        <a:t>B</a:t>
                      </a:r>
                      <a:endParaRPr lang="en-US"/>
                    </a:p>
                  </p:txBody>
                </p:sp>
                <p:sp>
                  <p:nvSpPr>
                    <p:cNvPr id="59" name="Text Box 1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4" y="1071"/>
                      <a:ext cx="516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r>
                        <a:rPr lang="en-US" sz="36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</a:rPr>
                        <a:t>AB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53" name="Text Box 1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68" y="2901"/>
                    <a:ext cx="20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pPr algn="ctr"/>
                    <a:r>
                      <a:rPr lang="en-US" sz="2000" b="1">
                        <a:latin typeface="Times New Roman" pitchFamily="18" charset="0"/>
                      </a:rPr>
                      <a:t>0</a:t>
                    </a:r>
                    <a:endParaRPr lang="en-US"/>
                  </a:p>
                </p:txBody>
              </p:sp>
              <p:sp>
                <p:nvSpPr>
                  <p:cNvPr id="54" name="Text Box 1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68" y="1371"/>
                    <a:ext cx="20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pPr algn="ctr"/>
                    <a:r>
                      <a:rPr lang="en-US" sz="2000" b="1">
                        <a:solidFill>
                          <a:srgbClr val="FF0066"/>
                        </a:solidFill>
                        <a:latin typeface="Times New Roman" pitchFamily="18" charset="0"/>
                      </a:rPr>
                      <a:t>1</a:t>
                    </a:r>
                    <a:endParaRPr lang="en-US"/>
                  </a:p>
                </p:txBody>
              </p:sp>
              <p:sp>
                <p:nvSpPr>
                  <p:cNvPr id="55" name="Text Box 1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88" y="1849"/>
                    <a:ext cx="20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pPr algn="ctr"/>
                    <a:r>
                      <a:rPr lang="en-US" sz="2000" b="1">
                        <a:solidFill>
                          <a:srgbClr val="FFFFFF"/>
                        </a:solidFill>
                        <a:latin typeface="Times New Roman" pitchFamily="18" charset="0"/>
                      </a:rPr>
                      <a:t>0</a:t>
                    </a:r>
                    <a:endParaRPr lang="en-US"/>
                  </a:p>
                </p:txBody>
              </p:sp>
            </p:grpSp>
          </p:grpSp>
        </p:grpSp>
        <p:sp>
          <p:nvSpPr>
            <p:cNvPr id="43" name="Text Box 181"/>
            <p:cNvSpPr txBox="1">
              <a:spLocks noChangeArrowheads="1"/>
            </p:cNvSpPr>
            <p:nvPr/>
          </p:nvSpPr>
          <p:spPr bwMode="auto">
            <a:xfrm>
              <a:off x="3536" y="1139"/>
              <a:ext cx="6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2000" b="1">
                  <a:solidFill>
                    <a:srgbClr val="FF0066"/>
                  </a:solidFill>
                  <a:latin typeface="Arial" charset="0"/>
                </a:rPr>
                <a:t>1</a:t>
              </a:r>
              <a:r>
                <a:rPr lang="en-US" b="1">
                  <a:latin typeface="Arial" charset="0"/>
                  <a:sym typeface="Wingdings 2" pitchFamily="18" charset="2"/>
                </a:rPr>
                <a:t></a:t>
              </a:r>
              <a:r>
                <a:rPr lang="en-US" sz="2000" b="1">
                  <a:latin typeface="Arial" charset="0"/>
                </a:rPr>
                <a:t>0=0</a:t>
              </a:r>
              <a:endParaRPr lang="en-US"/>
            </a:p>
          </p:txBody>
        </p:sp>
      </p:grpSp>
      <p:graphicFrame>
        <p:nvGraphicFramePr>
          <p:cNvPr id="79" name="Group 129"/>
          <p:cNvGraphicFramePr>
            <a:graphicFrameLocks noGrp="1"/>
          </p:cNvGraphicFramePr>
          <p:nvPr>
            <p:extLst/>
          </p:nvPr>
        </p:nvGraphicFramePr>
        <p:xfrm>
          <a:off x="2455864" y="2946400"/>
          <a:ext cx="2447925" cy="3108852"/>
        </p:xfrm>
        <a:graphic>
          <a:graphicData uri="http://schemas.openxmlformats.org/drawingml/2006/table">
            <a:tbl>
              <a:tblPr/>
              <a:tblGrid>
                <a:gridCol w="503237"/>
                <a:gridCol w="576263"/>
                <a:gridCol w="1368425"/>
              </a:tblGrid>
              <a:tr h="51805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Input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Output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9900CC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9900CC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9900CC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grpSp>
        <p:nvGrpSpPr>
          <p:cNvPr id="80" name="Group 182"/>
          <p:cNvGrpSpPr>
            <a:grpSpLocks/>
          </p:cNvGrpSpPr>
          <p:nvPr/>
        </p:nvGrpSpPr>
        <p:grpSpPr bwMode="auto">
          <a:xfrm>
            <a:off x="1827214" y="1225551"/>
            <a:ext cx="8399463" cy="4929187"/>
            <a:chOff x="220" y="779"/>
            <a:chExt cx="5291" cy="3105"/>
          </a:xfrm>
        </p:grpSpPr>
        <p:sp>
          <p:nvSpPr>
            <p:cNvPr id="81" name="AutoShape 183"/>
            <p:cNvSpPr>
              <a:spLocks noChangeArrowheads="1"/>
            </p:cNvSpPr>
            <p:nvPr/>
          </p:nvSpPr>
          <p:spPr bwMode="auto">
            <a:xfrm>
              <a:off x="4212" y="3324"/>
              <a:ext cx="441" cy="409"/>
            </a:xfrm>
            <a:prstGeom prst="sun">
              <a:avLst>
                <a:gd name="adj" fmla="val 25000"/>
              </a:avLst>
            </a:prstGeom>
            <a:solidFill>
              <a:srgbClr val="FF0066"/>
            </a:solidFill>
            <a:ln w="3175">
              <a:solidFill>
                <a:srgbClr val="008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" name="AutoShape 184"/>
            <p:cNvSpPr>
              <a:spLocks noChangeArrowheads="1"/>
            </p:cNvSpPr>
            <p:nvPr/>
          </p:nvSpPr>
          <p:spPr bwMode="auto">
            <a:xfrm>
              <a:off x="220" y="3479"/>
              <a:ext cx="393" cy="314"/>
            </a:xfrm>
            <a:prstGeom prst="rightArrow">
              <a:avLst>
                <a:gd name="adj1" fmla="val 50000"/>
                <a:gd name="adj2" fmla="val 3129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500" b="1">
                  <a:solidFill>
                    <a:srgbClr val="00FFFF"/>
                  </a:solidFill>
                  <a:latin typeface="Times New Roman" pitchFamily="18" charset="0"/>
                </a:rPr>
                <a:t>Step 4</a:t>
              </a:r>
              <a:endParaRPr lang="en-US"/>
            </a:p>
          </p:txBody>
        </p:sp>
        <p:sp>
          <p:nvSpPr>
            <p:cNvPr id="83" name="Line 185"/>
            <p:cNvSpPr>
              <a:spLocks noChangeShapeType="1"/>
            </p:cNvSpPr>
            <p:nvPr/>
          </p:nvSpPr>
          <p:spPr bwMode="auto">
            <a:xfrm flipV="1">
              <a:off x="3420" y="2251"/>
              <a:ext cx="400" cy="2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86"/>
            <p:cNvSpPr>
              <a:spLocks noChangeShapeType="1"/>
            </p:cNvSpPr>
            <p:nvPr/>
          </p:nvSpPr>
          <p:spPr bwMode="auto">
            <a:xfrm>
              <a:off x="4492" y="2253"/>
              <a:ext cx="375" cy="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5" name="Group 187"/>
            <p:cNvGrpSpPr>
              <a:grpSpLocks/>
            </p:cNvGrpSpPr>
            <p:nvPr/>
          </p:nvGrpSpPr>
          <p:grpSpPr bwMode="auto">
            <a:xfrm>
              <a:off x="2500" y="779"/>
              <a:ext cx="3011" cy="3105"/>
              <a:chOff x="9360" y="1341"/>
              <a:chExt cx="7528" cy="7762"/>
            </a:xfrm>
          </p:grpSpPr>
          <p:grpSp>
            <p:nvGrpSpPr>
              <p:cNvPr id="87" name="Group 210"/>
              <p:cNvGrpSpPr>
                <a:grpSpLocks/>
              </p:cNvGrpSpPr>
              <p:nvPr/>
            </p:nvGrpSpPr>
            <p:grpSpPr bwMode="auto">
              <a:xfrm>
                <a:off x="10060" y="3930"/>
                <a:ext cx="6690" cy="5173"/>
                <a:chOff x="10060" y="3930"/>
                <a:chExt cx="6690" cy="5173"/>
              </a:xfrm>
            </p:grpSpPr>
            <p:sp>
              <p:nvSpPr>
                <p:cNvPr id="102" name="Line 211"/>
                <p:cNvSpPr>
                  <a:spLocks noChangeShapeType="1"/>
                </p:cNvSpPr>
                <p:nvPr/>
              </p:nvSpPr>
              <p:spPr bwMode="auto">
                <a:xfrm>
                  <a:off x="10060" y="5021"/>
                  <a:ext cx="0" cy="319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2"/>
                <p:cNvSpPr>
                  <a:spLocks noChangeShapeType="1"/>
                </p:cNvSpPr>
                <p:nvPr/>
              </p:nvSpPr>
              <p:spPr bwMode="auto">
                <a:xfrm>
                  <a:off x="10060" y="5024"/>
                  <a:ext cx="1600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213"/>
                <p:cNvSpPr>
                  <a:spLocks noChangeShapeType="1"/>
                </p:cNvSpPr>
                <p:nvPr/>
              </p:nvSpPr>
              <p:spPr bwMode="auto">
                <a:xfrm>
                  <a:off x="12533" y="5024"/>
                  <a:ext cx="1892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214"/>
                <p:cNvSpPr>
                  <a:spLocks noChangeShapeType="1"/>
                </p:cNvSpPr>
                <p:nvPr/>
              </p:nvSpPr>
              <p:spPr bwMode="auto">
                <a:xfrm>
                  <a:off x="15150" y="5024"/>
                  <a:ext cx="1600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215"/>
                <p:cNvSpPr>
                  <a:spLocks noChangeShapeType="1"/>
                </p:cNvSpPr>
                <p:nvPr/>
              </p:nvSpPr>
              <p:spPr bwMode="auto">
                <a:xfrm>
                  <a:off x="16750" y="5021"/>
                  <a:ext cx="0" cy="319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216"/>
                <p:cNvSpPr>
                  <a:spLocks noChangeShapeType="1"/>
                </p:cNvSpPr>
                <p:nvPr/>
              </p:nvSpPr>
              <p:spPr bwMode="auto">
                <a:xfrm>
                  <a:off x="10060" y="8217"/>
                  <a:ext cx="1308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217"/>
                <p:cNvSpPr>
                  <a:spLocks noChangeShapeType="1"/>
                </p:cNvSpPr>
                <p:nvPr/>
              </p:nvSpPr>
              <p:spPr bwMode="auto">
                <a:xfrm>
                  <a:off x="11660" y="8217"/>
                  <a:ext cx="2037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218"/>
                <p:cNvSpPr>
                  <a:spLocks noChangeShapeType="1"/>
                </p:cNvSpPr>
                <p:nvPr/>
              </p:nvSpPr>
              <p:spPr bwMode="auto">
                <a:xfrm>
                  <a:off x="14713" y="8217"/>
                  <a:ext cx="2037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219"/>
                <p:cNvSpPr>
                  <a:spLocks noChangeShapeType="1"/>
                </p:cNvSpPr>
                <p:nvPr/>
              </p:nvSpPr>
              <p:spPr bwMode="auto">
                <a:xfrm>
                  <a:off x="11368" y="7950"/>
                  <a:ext cx="0" cy="53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220"/>
                <p:cNvSpPr>
                  <a:spLocks noChangeShapeType="1"/>
                </p:cNvSpPr>
                <p:nvPr/>
              </p:nvSpPr>
              <p:spPr bwMode="auto">
                <a:xfrm>
                  <a:off x="11660" y="7745"/>
                  <a:ext cx="0" cy="93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11805" y="3930"/>
                  <a:ext cx="696" cy="8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9pPr>
                </a:lstStyle>
                <a:p>
                  <a:r>
                    <a:rPr lang="en-US" sz="2800" b="1">
                      <a:solidFill>
                        <a:srgbClr val="00FF00"/>
                      </a:solidFill>
                      <a:latin typeface="Times New Roman" pitchFamily="18" charset="0"/>
                    </a:rPr>
                    <a:t>A</a:t>
                  </a:r>
                  <a:endParaRPr lang="en-US"/>
                </a:p>
              </p:txBody>
            </p:sp>
            <p:sp>
              <p:nvSpPr>
                <p:cNvPr id="113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14569" y="3959"/>
                  <a:ext cx="664" cy="8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9pPr>
                </a:lstStyle>
                <a:p>
                  <a:r>
                    <a:rPr lang="en-US" sz="2800" b="1">
                      <a:solidFill>
                        <a:srgbClr val="00FF00"/>
                      </a:solidFill>
                      <a:latin typeface="Times New Roman" pitchFamily="18" charset="0"/>
                    </a:rPr>
                    <a:t>B</a:t>
                  </a:r>
                  <a:endParaRPr lang="en-US"/>
                </a:p>
              </p:txBody>
            </p:sp>
            <p:sp>
              <p:nvSpPr>
                <p:cNvPr id="114" name="Text Box 223"/>
                <p:cNvSpPr txBox="1">
                  <a:spLocks noChangeArrowheads="1"/>
                </p:cNvSpPr>
                <p:nvPr/>
              </p:nvSpPr>
              <p:spPr bwMode="auto">
                <a:xfrm>
                  <a:off x="10580" y="8478"/>
                  <a:ext cx="1577" cy="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9pPr>
                </a:lstStyle>
                <a:p>
                  <a:r>
                    <a:rPr lang="en-US" sz="1900" b="1">
                      <a:solidFill>
                        <a:srgbClr val="00FF00"/>
                      </a:solidFill>
                      <a:latin typeface="Times New Roman" pitchFamily="18" charset="0"/>
                    </a:rPr>
                    <a:t>Battery</a:t>
                  </a:r>
                  <a:endParaRPr lang="en-US"/>
                </a:p>
              </p:txBody>
            </p:sp>
            <p:sp>
              <p:nvSpPr>
                <p:cNvPr id="115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14194" y="8469"/>
                  <a:ext cx="1315" cy="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9pPr>
                </a:lstStyle>
                <a:p>
                  <a:r>
                    <a:rPr lang="en-US" sz="2000" b="1">
                      <a:solidFill>
                        <a:srgbClr val="00FF00"/>
                      </a:solidFill>
                      <a:latin typeface="Times New Roman" pitchFamily="18" charset="0"/>
                    </a:rPr>
                    <a:t>Lamp</a:t>
                  </a:r>
                  <a:endParaRPr lang="en-US"/>
                </a:p>
              </p:txBody>
            </p:sp>
            <p:sp>
              <p:nvSpPr>
                <p:cNvPr id="116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14478" y="7500"/>
                  <a:ext cx="957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9pPr>
                </a:lstStyle>
                <a:p>
                  <a:r>
                    <a:rPr lang="en-US" sz="2400" b="1">
                      <a:solidFill>
                        <a:srgbClr val="00FF00"/>
                      </a:solidFill>
                      <a:latin typeface="Times New Roman" pitchFamily="18" charset="0"/>
                    </a:rPr>
                    <a:t>AB</a:t>
                  </a:r>
                  <a:endParaRPr lang="en-US"/>
                </a:p>
              </p:txBody>
            </p:sp>
          </p:grpSp>
          <p:grpSp>
            <p:nvGrpSpPr>
              <p:cNvPr id="88" name="Group 226"/>
              <p:cNvGrpSpPr>
                <a:grpSpLocks/>
              </p:cNvGrpSpPr>
              <p:nvPr/>
            </p:nvGrpSpPr>
            <p:grpSpPr bwMode="auto">
              <a:xfrm>
                <a:off x="9360" y="1341"/>
                <a:ext cx="7528" cy="2048"/>
                <a:chOff x="9360" y="1341"/>
                <a:chExt cx="7528" cy="2048"/>
              </a:xfrm>
            </p:grpSpPr>
            <p:grpSp>
              <p:nvGrpSpPr>
                <p:cNvPr id="90" name="Group 228"/>
                <p:cNvGrpSpPr>
                  <a:grpSpLocks/>
                </p:cNvGrpSpPr>
                <p:nvPr/>
              </p:nvGrpSpPr>
              <p:grpSpPr bwMode="auto">
                <a:xfrm>
                  <a:off x="9360" y="1341"/>
                  <a:ext cx="7528" cy="2048"/>
                  <a:chOff x="2109" y="869"/>
                  <a:chExt cx="3011" cy="819"/>
                </a:xfrm>
              </p:grpSpPr>
              <p:grpSp>
                <p:nvGrpSpPr>
                  <p:cNvPr id="94" name="Group 229"/>
                  <p:cNvGrpSpPr>
                    <a:grpSpLocks/>
                  </p:cNvGrpSpPr>
                  <p:nvPr/>
                </p:nvGrpSpPr>
                <p:grpSpPr bwMode="auto">
                  <a:xfrm>
                    <a:off x="2437" y="935"/>
                    <a:ext cx="2086" cy="681"/>
                    <a:chOff x="2437" y="935"/>
                    <a:chExt cx="2086" cy="681"/>
                  </a:xfrm>
                </p:grpSpPr>
                <p:sp>
                  <p:nvSpPr>
                    <p:cNvPr id="98" name="AutoShap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935"/>
                      <a:ext cx="725" cy="681"/>
                    </a:xfrm>
                    <a:prstGeom prst="flowChartDelay">
                      <a:avLst/>
                    </a:prstGeom>
                    <a:noFill/>
                    <a:ln w="57150">
                      <a:solidFill>
                        <a:srgbClr val="99FF33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Line 2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37" y="1071"/>
                      <a:ext cx="680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FF3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Line 2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37" y="1484"/>
                      <a:ext cx="680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FF3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Line 2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3" y="1262"/>
                      <a:ext cx="680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99FF3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5" name="Text Box 2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2" y="869"/>
                    <a:ext cx="324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3600" b="1">
                        <a:solidFill>
                          <a:srgbClr val="FF0066"/>
                        </a:solidFill>
                        <a:latin typeface="Times New Roman" pitchFamily="18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96" name="Text Box 2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9" y="1284"/>
                    <a:ext cx="308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3600" b="1">
                        <a:solidFill>
                          <a:srgbClr val="FF0066"/>
                        </a:solidFill>
                        <a:latin typeface="Times New Roman" pitchFamily="18" charset="0"/>
                      </a:rPr>
                      <a:t>B</a:t>
                    </a:r>
                    <a:endParaRPr lang="en-US"/>
                  </a:p>
                </p:txBody>
              </p:sp>
              <p:sp>
                <p:nvSpPr>
                  <p:cNvPr id="97" name="Text Box 2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4" y="1071"/>
                    <a:ext cx="516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3600" b="1" dirty="0">
                        <a:solidFill>
                          <a:srgbClr val="FF0066"/>
                        </a:solidFill>
                        <a:latin typeface="Times New Roman" pitchFamily="18" charset="0"/>
                      </a:rPr>
                      <a:t>AB</a:t>
                    </a:r>
                    <a:endParaRPr lang="en-US" dirty="0"/>
                  </a:p>
                </p:txBody>
              </p:sp>
            </p:grpSp>
            <p:sp>
              <p:nvSpPr>
                <p:cNvPr id="91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10868" y="2901"/>
                  <a:ext cx="20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ahoma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9pPr>
                </a:lstStyle>
                <a:p>
                  <a:pPr algn="ctr"/>
                  <a:r>
                    <a:rPr lang="en-US" sz="2000" b="1">
                      <a:latin typeface="Times New Roman" pitchFamily="18" charset="0"/>
                    </a:rPr>
                    <a:t>0</a:t>
                  </a:r>
                  <a:endParaRPr lang="en-US"/>
                </a:p>
              </p:txBody>
            </p:sp>
            <p:sp>
              <p:nvSpPr>
                <p:cNvPr id="92" name="Text Box 238"/>
                <p:cNvSpPr txBox="1">
                  <a:spLocks noChangeArrowheads="1"/>
                </p:cNvSpPr>
                <p:nvPr/>
              </p:nvSpPr>
              <p:spPr bwMode="auto">
                <a:xfrm>
                  <a:off x="10868" y="1371"/>
                  <a:ext cx="20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ahoma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9pPr>
                </a:lstStyle>
                <a:p>
                  <a:pPr algn="ctr"/>
                  <a:r>
                    <a:rPr lang="en-US" sz="2000" b="1">
                      <a:solidFill>
                        <a:srgbClr val="FFFFFF"/>
                      </a:solidFill>
                      <a:latin typeface="Times New Roman" pitchFamily="18" charset="0"/>
                    </a:rPr>
                    <a:t>0</a:t>
                  </a:r>
                  <a:endParaRPr lang="en-US"/>
                </a:p>
              </p:txBody>
            </p:sp>
            <p:sp>
              <p:nvSpPr>
                <p:cNvPr id="9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14388" y="1849"/>
                  <a:ext cx="20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ahoma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charset="0"/>
                    </a:defRPr>
                  </a:lvl9pPr>
                </a:lstStyle>
                <a:p>
                  <a:pPr algn="ctr"/>
                  <a:r>
                    <a:rPr lang="en-US" sz="2000" b="1">
                      <a:solidFill>
                        <a:srgbClr val="FFFFFF"/>
                      </a:solidFill>
                      <a:latin typeface="Times New Roman" pitchFamily="18" charset="0"/>
                    </a:rPr>
                    <a:t>0</a:t>
                  </a:r>
                  <a:endParaRPr lang="en-US"/>
                </a:p>
              </p:txBody>
            </p:sp>
          </p:grpSp>
        </p:grpSp>
        <p:sp>
          <p:nvSpPr>
            <p:cNvPr id="86" name="Text Box 240"/>
            <p:cNvSpPr txBox="1">
              <a:spLocks noChangeArrowheads="1"/>
            </p:cNvSpPr>
            <p:nvPr/>
          </p:nvSpPr>
          <p:spPr bwMode="auto">
            <a:xfrm>
              <a:off x="3546" y="1071"/>
              <a:ext cx="6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2000" b="1">
                  <a:solidFill>
                    <a:srgbClr val="FF0066"/>
                  </a:solidFill>
                  <a:latin typeface="Arial" charset="0"/>
                </a:rPr>
                <a:t>1</a:t>
              </a:r>
              <a:r>
                <a:rPr lang="en-US" b="1">
                  <a:latin typeface="Arial" charset="0"/>
                  <a:sym typeface="Wingdings 2" pitchFamily="18" charset="2"/>
                </a:rPr>
                <a:t></a:t>
              </a:r>
              <a:r>
                <a:rPr lang="en-US" sz="2000" b="1">
                  <a:solidFill>
                    <a:srgbClr val="FF0066"/>
                  </a:solidFill>
                  <a:latin typeface="Arial" charset="0"/>
                </a:rPr>
                <a:t>1</a:t>
              </a:r>
              <a:r>
                <a:rPr lang="en-US" sz="2000" b="1">
                  <a:latin typeface="Arial" charset="0"/>
                </a:rPr>
                <a:t>=</a:t>
              </a:r>
              <a:r>
                <a:rPr lang="en-US" sz="2000" b="1">
                  <a:solidFill>
                    <a:srgbClr val="FF0066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aphicFrame>
        <p:nvGraphicFramePr>
          <p:cNvPr id="117" name="Group 188"/>
          <p:cNvGraphicFramePr>
            <a:graphicFrameLocks noGrp="1"/>
          </p:cNvGraphicFramePr>
          <p:nvPr>
            <p:extLst/>
          </p:nvPr>
        </p:nvGraphicFramePr>
        <p:xfrm>
          <a:off x="2455864" y="2952750"/>
          <a:ext cx="2447925" cy="3108852"/>
        </p:xfrm>
        <a:graphic>
          <a:graphicData uri="http://schemas.openxmlformats.org/drawingml/2006/table">
            <a:tbl>
              <a:tblPr/>
              <a:tblGrid>
                <a:gridCol w="503238"/>
                <a:gridCol w="576262"/>
                <a:gridCol w="1368425"/>
              </a:tblGrid>
              <a:tr h="51805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Input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Output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9900CC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9900CC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9900CC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grpSp>
        <p:nvGrpSpPr>
          <p:cNvPr id="118" name="Group 2"/>
          <p:cNvGrpSpPr>
            <a:grpSpLocks/>
          </p:cNvGrpSpPr>
          <p:nvPr/>
        </p:nvGrpSpPr>
        <p:grpSpPr bwMode="auto">
          <a:xfrm>
            <a:off x="1833564" y="1219201"/>
            <a:ext cx="8399463" cy="4929187"/>
            <a:chOff x="219" y="845"/>
            <a:chExt cx="5291" cy="3105"/>
          </a:xfrm>
        </p:grpSpPr>
        <p:grpSp>
          <p:nvGrpSpPr>
            <p:cNvPr id="119" name="Group 3"/>
            <p:cNvGrpSpPr>
              <a:grpSpLocks/>
            </p:cNvGrpSpPr>
            <p:nvPr/>
          </p:nvGrpSpPr>
          <p:grpSpPr bwMode="auto">
            <a:xfrm>
              <a:off x="219" y="845"/>
              <a:ext cx="5291" cy="3105"/>
              <a:chOff x="169" y="779"/>
              <a:chExt cx="5291" cy="3105"/>
            </a:xfrm>
          </p:grpSpPr>
          <p:sp>
            <p:nvSpPr>
              <p:cNvPr id="121" name="AutoShape 4"/>
              <p:cNvSpPr>
                <a:spLocks noChangeArrowheads="1"/>
              </p:cNvSpPr>
              <p:nvPr/>
            </p:nvSpPr>
            <p:spPr bwMode="auto">
              <a:xfrm>
                <a:off x="4161" y="3324"/>
                <a:ext cx="441" cy="409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317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2" name="AutoShape 5"/>
              <p:cNvSpPr>
                <a:spLocks noChangeArrowheads="1"/>
              </p:cNvSpPr>
              <p:nvPr/>
            </p:nvSpPr>
            <p:spPr bwMode="auto">
              <a:xfrm>
                <a:off x="169" y="2524"/>
                <a:ext cx="393" cy="314"/>
              </a:xfrm>
              <a:prstGeom prst="rightArrow">
                <a:avLst>
                  <a:gd name="adj1" fmla="val 50000"/>
                  <a:gd name="adj2" fmla="val 3129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500" b="1">
                    <a:solidFill>
                      <a:srgbClr val="00FFFF"/>
                    </a:solidFill>
                    <a:latin typeface="Times New Roman" pitchFamily="18" charset="0"/>
                  </a:rPr>
                  <a:t>Step 1</a:t>
                </a:r>
                <a:endParaRPr lang="en-US"/>
              </a:p>
            </p:txBody>
          </p:sp>
          <p:sp>
            <p:nvSpPr>
              <p:cNvPr id="123" name="Line 6"/>
              <p:cNvSpPr>
                <a:spLocks noChangeShapeType="1"/>
              </p:cNvSpPr>
              <p:nvPr/>
            </p:nvSpPr>
            <p:spPr bwMode="auto">
              <a:xfrm flipV="1">
                <a:off x="3369" y="2146"/>
                <a:ext cx="349" cy="107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7"/>
              <p:cNvSpPr>
                <a:spLocks noChangeShapeType="1"/>
              </p:cNvSpPr>
              <p:nvPr/>
            </p:nvSpPr>
            <p:spPr bwMode="auto">
              <a:xfrm flipV="1">
                <a:off x="4441" y="2146"/>
                <a:ext cx="350" cy="107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5" name="Group 8"/>
              <p:cNvGrpSpPr>
                <a:grpSpLocks/>
              </p:cNvGrpSpPr>
              <p:nvPr/>
            </p:nvGrpSpPr>
            <p:grpSpPr bwMode="auto">
              <a:xfrm>
                <a:off x="2449" y="779"/>
                <a:ext cx="3011" cy="3105"/>
                <a:chOff x="9360" y="1341"/>
                <a:chExt cx="7528" cy="7762"/>
              </a:xfrm>
            </p:grpSpPr>
            <p:grpSp>
              <p:nvGrpSpPr>
                <p:cNvPr id="126" name="Group 31"/>
                <p:cNvGrpSpPr>
                  <a:grpSpLocks/>
                </p:cNvGrpSpPr>
                <p:nvPr/>
              </p:nvGrpSpPr>
              <p:grpSpPr bwMode="auto">
                <a:xfrm>
                  <a:off x="10060" y="3930"/>
                  <a:ext cx="6690" cy="5173"/>
                  <a:chOff x="10060" y="3930"/>
                  <a:chExt cx="6690" cy="5173"/>
                </a:xfrm>
              </p:grpSpPr>
              <p:sp>
                <p:nvSpPr>
                  <p:cNvPr id="14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0060" y="5021"/>
                    <a:ext cx="0" cy="3196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headEnd/>
                    <a:tailEnd/>
                  </a:ln>
                  <a:ex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4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0060" y="5024"/>
                    <a:ext cx="16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headEnd/>
                    <a:tailEnd/>
                  </a:ln>
                  <a:ex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43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2533" y="5024"/>
                    <a:ext cx="1892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headEnd/>
                    <a:tailEnd/>
                  </a:ln>
                  <a:ex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4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5150" y="5024"/>
                    <a:ext cx="16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headEnd/>
                    <a:tailEnd/>
                  </a:ln>
                  <a:ex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4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750" y="5021"/>
                    <a:ext cx="0" cy="3196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headEnd/>
                    <a:tailEnd/>
                  </a:ln>
                  <a:ex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4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0060" y="8217"/>
                    <a:ext cx="130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headEnd/>
                    <a:tailEnd/>
                  </a:ln>
                  <a:ex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4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1660" y="8217"/>
                    <a:ext cx="2037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headEnd/>
                    <a:tailEnd/>
                  </a:ln>
                  <a:ex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48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4713" y="8217"/>
                    <a:ext cx="2037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headEnd/>
                    <a:tailEnd/>
                  </a:ln>
                  <a:ex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4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1368" y="7950"/>
                    <a:ext cx="0" cy="53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headEnd/>
                    <a:tailEnd/>
                  </a:ln>
                  <a:ex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5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1660" y="7745"/>
                    <a:ext cx="0" cy="93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headEnd/>
                    <a:tailEnd/>
                  </a:ln>
                  <a:ex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51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05" y="3930"/>
                    <a:ext cx="696" cy="8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28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A</a:t>
                    </a:r>
                    <a:endParaRPr lang="en-US"/>
                  </a:p>
                </p:txBody>
              </p:sp>
              <p:sp>
                <p:nvSpPr>
                  <p:cNvPr id="152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569" y="3959"/>
                    <a:ext cx="664" cy="8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28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B</a:t>
                    </a:r>
                    <a:endParaRPr lang="en-US"/>
                  </a:p>
                </p:txBody>
              </p:sp>
              <p:sp>
                <p:nvSpPr>
                  <p:cNvPr id="153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80" y="8478"/>
                    <a:ext cx="1577" cy="6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19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Battery</a:t>
                    </a:r>
                    <a:endParaRPr lang="en-US"/>
                  </a:p>
                </p:txBody>
              </p:sp>
              <p:sp>
                <p:nvSpPr>
                  <p:cNvPr id="154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94" y="8469"/>
                    <a:ext cx="1315" cy="6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20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Lamp</a:t>
                    </a:r>
                    <a:endParaRPr lang="en-US"/>
                  </a:p>
                </p:txBody>
              </p:sp>
              <p:sp>
                <p:nvSpPr>
                  <p:cNvPr id="155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8" y="7500"/>
                    <a:ext cx="957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r>
                      <a:rPr lang="en-US" sz="2400" b="1">
                        <a:solidFill>
                          <a:srgbClr val="00FF00"/>
                        </a:solidFill>
                        <a:latin typeface="Times New Roman" pitchFamily="18" charset="0"/>
                      </a:rPr>
                      <a:t>AB</a:t>
                    </a:r>
                    <a:endParaRPr lang="en-US"/>
                  </a:p>
                </p:txBody>
              </p:sp>
            </p:grpSp>
            <p:grpSp>
              <p:nvGrpSpPr>
                <p:cNvPr id="127" name="Group 47"/>
                <p:cNvGrpSpPr>
                  <a:grpSpLocks/>
                </p:cNvGrpSpPr>
                <p:nvPr/>
              </p:nvGrpSpPr>
              <p:grpSpPr bwMode="auto">
                <a:xfrm>
                  <a:off x="9360" y="1341"/>
                  <a:ext cx="7528" cy="2048"/>
                  <a:chOff x="9360" y="1341"/>
                  <a:chExt cx="7528" cy="2048"/>
                </a:xfrm>
              </p:grpSpPr>
              <p:grpSp>
                <p:nvGrpSpPr>
                  <p:cNvPr id="12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9360" y="1341"/>
                    <a:ext cx="7528" cy="2048"/>
                    <a:chOff x="2109" y="869"/>
                    <a:chExt cx="3011" cy="819"/>
                  </a:xfrm>
                </p:grpSpPr>
                <p:grpSp>
                  <p:nvGrpSpPr>
                    <p:cNvPr id="133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7" y="935"/>
                      <a:ext cx="2086" cy="681"/>
                      <a:chOff x="2437" y="935"/>
                      <a:chExt cx="2086" cy="681"/>
                    </a:xfrm>
                  </p:grpSpPr>
                  <p:sp>
                    <p:nvSpPr>
                      <p:cNvPr id="137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32" y="935"/>
                        <a:ext cx="725" cy="681"/>
                      </a:xfrm>
                      <a:prstGeom prst="flowChartDelay">
                        <a:avLst/>
                      </a:prstGeom>
                      <a:solidFill>
                        <a:srgbClr val="FFFFFF"/>
                      </a:solidFill>
                      <a:ln w="571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  <p:txBody>
                      <a:bodyPr anchor="ctr"/>
                      <a:lstStyle/>
                      <a:p>
                        <a:endParaRPr lang="en-US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38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37" y="1071"/>
                        <a:ext cx="680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en-US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39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37" y="1484"/>
                        <a:ext cx="680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en-US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40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43" y="1262"/>
                        <a:ext cx="680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en-US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34" name="Text 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2" y="869"/>
                      <a:ext cx="324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r>
                        <a:rPr lang="en-US" sz="3600" b="1">
                          <a:solidFill>
                            <a:srgbClr val="FF0066"/>
                          </a:solidFill>
                          <a:latin typeface="Times New Roman" pitchFamily="18" charset="0"/>
                        </a:rPr>
                        <a:t>A</a:t>
                      </a:r>
                      <a:endParaRPr lang="en-US"/>
                    </a:p>
                  </p:txBody>
                </p:sp>
                <p:sp>
                  <p:nvSpPr>
                    <p:cNvPr id="135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09" y="1284"/>
                      <a:ext cx="308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r>
                        <a:rPr lang="en-US" sz="3600" b="1">
                          <a:solidFill>
                            <a:srgbClr val="FF0066"/>
                          </a:solidFill>
                          <a:latin typeface="Times New Roman" pitchFamily="18" charset="0"/>
                        </a:rPr>
                        <a:t>B</a:t>
                      </a:r>
                      <a:endParaRPr lang="en-US"/>
                    </a:p>
                  </p:txBody>
                </p:sp>
                <p:sp>
                  <p:nvSpPr>
                    <p:cNvPr id="136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4" y="1071"/>
                      <a:ext cx="516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r>
                        <a:rPr lang="en-US" sz="36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</a:rPr>
                        <a:t>AB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130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68" y="2901"/>
                    <a:ext cx="20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pPr algn="ctr"/>
                    <a:r>
                      <a:rPr lang="en-US" sz="2000" b="1">
                        <a:solidFill>
                          <a:srgbClr val="FFFFFF"/>
                        </a:solidFill>
                        <a:latin typeface="Times New Roman" pitchFamily="18" charset="0"/>
                      </a:rPr>
                      <a:t>0</a:t>
                    </a:r>
                    <a:endParaRPr lang="en-US"/>
                  </a:p>
                </p:txBody>
              </p:sp>
              <p:sp>
                <p:nvSpPr>
                  <p:cNvPr id="13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68" y="1371"/>
                    <a:ext cx="20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pPr algn="ctr"/>
                    <a:r>
                      <a:rPr lang="en-US" sz="2000" b="1">
                        <a:solidFill>
                          <a:srgbClr val="FFFFFF"/>
                        </a:solidFill>
                        <a:latin typeface="Times New Roman" pitchFamily="18" charset="0"/>
                      </a:rPr>
                      <a:t>0</a:t>
                    </a:r>
                    <a:endParaRPr lang="en-US"/>
                  </a:p>
                </p:txBody>
              </p:sp>
              <p:sp>
                <p:nvSpPr>
                  <p:cNvPr id="132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88" y="1849"/>
                    <a:ext cx="20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charset="0"/>
                      </a:defRPr>
                    </a:lvl9pPr>
                  </a:lstStyle>
                  <a:p>
                    <a:pPr algn="ctr"/>
                    <a:r>
                      <a:rPr lang="en-US" sz="2000" b="1">
                        <a:solidFill>
                          <a:srgbClr val="FFFFFF"/>
                        </a:solidFill>
                        <a:latin typeface="Times New Roman" pitchFamily="18" charset="0"/>
                      </a:rPr>
                      <a:t>0</a:t>
                    </a:r>
                    <a:endParaRPr lang="en-US"/>
                  </a:p>
                </p:txBody>
              </p:sp>
            </p:grpSp>
          </p:grpSp>
        </p:grpSp>
        <p:sp>
          <p:nvSpPr>
            <p:cNvPr id="120" name="Text Box 61"/>
            <p:cNvSpPr txBox="1">
              <a:spLocks noChangeArrowheads="1"/>
            </p:cNvSpPr>
            <p:nvPr/>
          </p:nvSpPr>
          <p:spPr bwMode="auto">
            <a:xfrm>
              <a:off x="3576" y="1139"/>
              <a:ext cx="6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2000" b="1">
                  <a:latin typeface="Arial" charset="0"/>
                </a:rPr>
                <a:t>0</a:t>
              </a:r>
              <a:r>
                <a:rPr lang="en-US" sz="2000" b="1">
                  <a:latin typeface="Arial" charset="0"/>
                  <a:sym typeface="Wingdings 2" pitchFamily="18" charset="2"/>
                </a:rPr>
                <a:t></a:t>
              </a:r>
              <a:r>
                <a:rPr lang="en-US" sz="2000" b="1">
                  <a:latin typeface="Arial" charset="0"/>
                </a:rPr>
                <a:t>0=0</a:t>
              </a:r>
              <a:endParaRPr lang="en-US"/>
            </a:p>
          </p:txBody>
        </p:sp>
      </p:grpSp>
      <p:graphicFrame>
        <p:nvGraphicFramePr>
          <p:cNvPr id="156" name="Group 9"/>
          <p:cNvGraphicFramePr>
            <a:graphicFrameLocks noGrp="1"/>
          </p:cNvGraphicFramePr>
          <p:nvPr>
            <p:extLst/>
          </p:nvPr>
        </p:nvGraphicFramePr>
        <p:xfrm>
          <a:off x="2462214" y="2946400"/>
          <a:ext cx="2447925" cy="3108852"/>
        </p:xfrm>
        <a:graphic>
          <a:graphicData uri="http://schemas.openxmlformats.org/drawingml/2006/table">
            <a:tbl>
              <a:tblPr/>
              <a:tblGrid>
                <a:gridCol w="503237"/>
                <a:gridCol w="576263"/>
                <a:gridCol w="1368425"/>
              </a:tblGrid>
              <a:tr h="51805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Input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Output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9900CC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9900CC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9900CC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grpSp>
        <p:nvGrpSpPr>
          <p:cNvPr id="157" name="Group 244"/>
          <p:cNvGrpSpPr>
            <a:grpSpLocks/>
          </p:cNvGrpSpPr>
          <p:nvPr/>
        </p:nvGrpSpPr>
        <p:grpSpPr bwMode="auto">
          <a:xfrm>
            <a:off x="2816226" y="796925"/>
            <a:ext cx="6540501" cy="2147888"/>
            <a:chOff x="556" y="538"/>
            <a:chExt cx="4120" cy="1353"/>
          </a:xfrm>
        </p:grpSpPr>
        <p:sp>
          <p:nvSpPr>
            <p:cNvPr id="158" name="Text Box 245"/>
            <p:cNvSpPr txBox="1">
              <a:spLocks noChangeArrowheads="1"/>
            </p:cNvSpPr>
            <p:nvPr/>
          </p:nvSpPr>
          <p:spPr bwMode="auto">
            <a:xfrm>
              <a:off x="3259" y="538"/>
              <a:ext cx="6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b="1" dirty="0"/>
                <a:t>Symbol</a:t>
              </a:r>
              <a:endParaRPr lang="en-US" dirty="0"/>
            </a:p>
          </p:txBody>
        </p:sp>
        <p:sp>
          <p:nvSpPr>
            <p:cNvPr id="159" name="Text Box 246"/>
            <p:cNvSpPr txBox="1">
              <a:spLocks noChangeArrowheads="1"/>
            </p:cNvSpPr>
            <p:nvPr/>
          </p:nvSpPr>
          <p:spPr bwMode="auto">
            <a:xfrm>
              <a:off x="556" y="1561"/>
              <a:ext cx="9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/>
              <a:r>
                <a:rPr lang="en-US" b="1" dirty="0"/>
                <a:t>Truth Table</a:t>
              </a:r>
              <a:endParaRPr lang="en-US" dirty="0"/>
            </a:p>
          </p:txBody>
        </p:sp>
        <p:sp>
          <p:nvSpPr>
            <p:cNvPr id="160" name="Text Box 247"/>
            <p:cNvSpPr txBox="1">
              <a:spLocks noChangeArrowheads="1"/>
            </p:cNvSpPr>
            <p:nvPr/>
          </p:nvSpPr>
          <p:spPr bwMode="auto">
            <a:xfrm>
              <a:off x="3511" y="1660"/>
              <a:ext cx="11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/>
              <a:r>
                <a:rPr lang="en-US" b="1" dirty="0"/>
                <a:t>Electric Circuit</a:t>
              </a:r>
              <a:endParaRPr lang="en-US" dirty="0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5057776" y="-26678"/>
            <a:ext cx="2819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bn-BD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GATE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164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i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i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i="1" dirty="0" smtClean="0">
                  <a:solidFill>
                    <a:srgbClr val="0000FF"/>
                  </a:solidFill>
                </a:rPr>
                <a:t>.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65" name="Flowchart: Connector 164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506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12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i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i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i="1" dirty="0" smtClean="0">
                  <a:solidFill>
                    <a:srgbClr val="0000FF"/>
                  </a:solidFill>
                </a:rPr>
                <a:t>.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no.08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05070" y="793214"/>
            <a:ext cx="6973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চলক বিশিষ্ট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111"/>
          <p:cNvGrpSpPr>
            <a:grpSpLocks/>
          </p:cNvGrpSpPr>
          <p:nvPr/>
        </p:nvGrpSpPr>
        <p:grpSpPr bwMode="auto">
          <a:xfrm>
            <a:off x="2005070" y="2002532"/>
            <a:ext cx="8109601" cy="1864639"/>
            <a:chOff x="2109" y="869"/>
            <a:chExt cx="3011" cy="819"/>
          </a:xfrm>
        </p:grpSpPr>
        <p:grpSp>
          <p:nvGrpSpPr>
            <p:cNvPr id="25" name="Group 112"/>
            <p:cNvGrpSpPr>
              <a:grpSpLocks/>
            </p:cNvGrpSpPr>
            <p:nvPr/>
          </p:nvGrpSpPr>
          <p:grpSpPr bwMode="auto">
            <a:xfrm>
              <a:off x="2437" y="935"/>
              <a:ext cx="2086" cy="681"/>
              <a:chOff x="2437" y="935"/>
              <a:chExt cx="2086" cy="681"/>
            </a:xfrm>
          </p:grpSpPr>
          <p:sp>
            <p:nvSpPr>
              <p:cNvPr id="29" name="AutoShape 113"/>
              <p:cNvSpPr>
                <a:spLocks noChangeArrowheads="1"/>
              </p:cNvSpPr>
              <p:nvPr/>
            </p:nvSpPr>
            <p:spPr bwMode="auto">
              <a:xfrm>
                <a:off x="3132" y="935"/>
                <a:ext cx="725" cy="681"/>
              </a:xfrm>
              <a:prstGeom prst="flowChartDelay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sz="2800"/>
              </a:p>
            </p:txBody>
          </p:sp>
          <p:sp>
            <p:nvSpPr>
              <p:cNvPr id="30" name="Line 114"/>
              <p:cNvSpPr>
                <a:spLocks noChangeShapeType="1"/>
              </p:cNvSpPr>
              <p:nvPr/>
            </p:nvSpPr>
            <p:spPr bwMode="auto">
              <a:xfrm>
                <a:off x="2437" y="1071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1" name="Line 115"/>
              <p:cNvSpPr>
                <a:spLocks noChangeShapeType="1"/>
              </p:cNvSpPr>
              <p:nvPr/>
            </p:nvSpPr>
            <p:spPr bwMode="auto">
              <a:xfrm>
                <a:off x="2437" y="1484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2" name="Line 116"/>
              <p:cNvSpPr>
                <a:spLocks noChangeShapeType="1"/>
              </p:cNvSpPr>
              <p:nvPr/>
            </p:nvSpPr>
            <p:spPr bwMode="auto">
              <a:xfrm>
                <a:off x="3843" y="1262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26" name="Text Box 117"/>
            <p:cNvSpPr txBox="1">
              <a:spLocks noChangeArrowheads="1"/>
            </p:cNvSpPr>
            <p:nvPr/>
          </p:nvSpPr>
          <p:spPr bwMode="auto">
            <a:xfrm>
              <a:off x="2112" y="869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118"/>
            <p:cNvSpPr txBox="1">
              <a:spLocks noChangeArrowheads="1"/>
            </p:cNvSpPr>
            <p:nvPr/>
          </p:nvSpPr>
          <p:spPr bwMode="auto">
            <a:xfrm>
              <a:off x="2109" y="1284"/>
              <a:ext cx="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Text Box 119"/>
            <p:cNvSpPr txBox="1">
              <a:spLocks noChangeArrowheads="1"/>
            </p:cNvSpPr>
            <p:nvPr/>
          </p:nvSpPr>
          <p:spPr bwMode="auto">
            <a:xfrm>
              <a:off x="4604" y="1071"/>
              <a:ext cx="5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AB</a:t>
              </a: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2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9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i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i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i="1" dirty="0" smtClean="0">
                  <a:solidFill>
                    <a:srgbClr val="0000FF"/>
                  </a:solidFill>
                </a:rPr>
                <a:t>.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no.09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05070" y="793214"/>
            <a:ext cx="6973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চলক বিশিষ্ট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116879" y="2595420"/>
            <a:ext cx="7799649" cy="2543502"/>
            <a:chOff x="4876800" y="2469633"/>
            <a:chExt cx="3887694" cy="1267795"/>
          </a:xfrm>
        </p:grpSpPr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76800" y="2469633"/>
              <a:ext cx="342908" cy="396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4876800" y="3323512"/>
              <a:ext cx="325974" cy="41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7467600" y="2850633"/>
              <a:ext cx="1296894" cy="47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A.B.C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5248844" y="2514799"/>
              <a:ext cx="2175985" cy="1206752"/>
              <a:chOff x="2437" y="911"/>
              <a:chExt cx="2056" cy="695"/>
            </a:xfrm>
          </p:grpSpPr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2437" y="1051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>
                <a:off x="2445" y="1289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>
                <a:off x="3813" y="1251"/>
                <a:ext cx="6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AutoShape 17"/>
              <p:cNvSpPr>
                <a:spLocks noChangeArrowheads="1"/>
              </p:cNvSpPr>
              <p:nvPr/>
            </p:nvSpPr>
            <p:spPr bwMode="auto">
              <a:xfrm>
                <a:off x="3113" y="911"/>
                <a:ext cx="700" cy="695"/>
              </a:xfrm>
              <a:prstGeom prst="flowChartDelay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sz="28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5257800" y="3552112"/>
              <a:ext cx="7196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76800" y="2938047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00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1681</TotalTime>
  <Words>517</Words>
  <Application>Microsoft Office PowerPoint</Application>
  <PresentationFormat>Widescreen</PresentationFormat>
  <Paragraphs>228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Mangal</vt:lpstr>
      <vt:lpstr>NikoshBAN</vt:lpstr>
      <vt:lpstr>SutonnyMJ</vt:lpstr>
      <vt:lpstr>Tahoma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89</cp:revision>
  <dcterms:created xsi:type="dcterms:W3CDTF">2020-07-04T17:37:23Z</dcterms:created>
  <dcterms:modified xsi:type="dcterms:W3CDTF">2020-08-23T05:47:13Z</dcterms:modified>
</cp:coreProperties>
</file>