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310" r:id="rId6"/>
    <p:sldId id="306" r:id="rId7"/>
    <p:sldId id="308" r:id="rId8"/>
    <p:sldId id="292" r:id="rId9"/>
    <p:sldId id="293" r:id="rId10"/>
    <p:sldId id="296" r:id="rId11"/>
    <p:sldId id="297" r:id="rId12"/>
    <p:sldId id="298" r:id="rId13"/>
    <p:sldId id="299" r:id="rId14"/>
    <p:sldId id="300" r:id="rId15"/>
    <p:sldId id="309" r:id="rId16"/>
    <p:sldId id="25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2F32-A737-4282-8C6E-1E7740B08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C6A8C-5E3F-49E8-B405-ABABEB1A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ABD3D-2659-4EDA-902F-09E13084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143F4-40A7-48DD-A9B2-A4854A22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07F51-5235-4F95-91EF-80540CB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605D-D1EF-442C-BDDA-9A5844D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F8518-6FDB-4B3A-9BEA-2DA23D8DF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8122C-CE27-4B02-A74F-15566E0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5514-ED46-46C1-8504-385EFE4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B0748-D478-4C50-ABD9-31286756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2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36CF9-42AF-4CF9-8330-1D08D2D16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CB4A6-DCAB-4E4B-B4C4-3F7DAC73B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6DB0-F428-4581-A34A-DA5825F3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B46E-E104-4FB2-A52B-8BA6EC6A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6AD68-AB4A-43B6-B1EE-5123C6C4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760D-2C7B-4FA0-B70E-F396A8C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1CFD9-A667-4A66-BF17-6FD3BDA56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AE2E-52D9-44BE-B25F-1DF1AC7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B7A8-4DCD-4E56-9DD6-59793FE1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3F74-155E-4627-A9E5-F61B7937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8170-EA78-42D1-9EB2-E60E26E2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59F13-0AC4-4450-8065-D0035C00F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79B86-E895-4B3D-8F4E-7CEB870E5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0BF76-A9D0-4351-8FEA-D353F0AB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650DE-BE04-49EB-BAE5-B85A35AF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EE7E-0741-4F77-A000-31291137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68918-F722-4C00-A721-1B3C65508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1DC37-5D38-484B-9B19-9A6480AFB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7E3AF-BF53-4B27-A958-AD7B29CA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BD66A-1FC7-45DB-AFCF-B81CCB5B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E7-8CDB-446A-ABFC-40B05533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DADA-1AC2-4843-9375-12D3F3AA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083E9-9636-4B9F-85C5-3A9617BDE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C5160-3328-49BD-9915-DE7BFE98A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73858-0695-472C-9097-4A464B8CE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75D07-0850-4E5F-9348-19DC81FD9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2ADE6-6F7B-4C8A-B73D-E5076EAB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D667E-8AAF-4EE9-B2F9-0F53F11E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6D294-A89B-4F4C-BF88-857DBE03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AE23-2DC7-4360-96D9-17F8856B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4D7BC-14C8-4FD4-BDCE-E896CF3B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8AFC9-AE6A-4449-A186-9B8BFF0A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1C967-93F3-48DA-BE9B-123074F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8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6BD1C7-8908-4C64-B66B-FC78A4A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7A8EB-E7CA-4A36-ADA1-E1C9DE38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2291F-A2FF-45B2-ACBA-38DA0EA9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4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CAD38-ACFD-484B-825A-9C4CA3E4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AA22-4593-4459-A0AC-013925BE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A4BF5-532D-481C-A858-638AF7795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38377-6217-416F-801E-1DAF2F8A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5C486-79F6-4C1C-BEE9-AFCB6FFD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2B6AA-68AD-4B65-9ACA-795E1539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99D2-DDB5-4037-B6AE-5DC75476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D39D6-50D7-4759-99A8-449B632F4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F9874-9CC7-492C-8098-FBEF317FC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68C6E-19C5-4E46-9A7C-6D6A15DF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0F4B2-BF86-4E12-B374-52E84FF0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D235B-4110-4B84-8860-C1EDBD31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6C8FE-6575-44EF-A696-A97FCAB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25D2-B095-4001-AF98-2A90207B3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85C14-D761-4B17-8066-C2A9735E0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9435-E7B9-4EF1-8C94-BBEB8DEF8BE9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8261E-CA36-4B7C-AEAE-2E7CE5646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1321-C551-47F4-A9DB-E4334D10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EB48-7123-461A-BA7D-FAC27D5B7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8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BF7806-1391-429A-95FF-299FE04A1D6D}"/>
              </a:ext>
            </a:extLst>
          </p:cNvPr>
          <p:cNvSpPr/>
          <p:nvPr/>
        </p:nvSpPr>
        <p:spPr>
          <a:xfrm>
            <a:off x="0" y="62948"/>
            <a:ext cx="12192000" cy="6732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endParaRPr lang="en-US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18800-D18A-4E3F-B42C-73FF272E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48" y="4846156"/>
            <a:ext cx="4696209" cy="1709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07721-EA7F-4609-9DEC-CC2F1808E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966" y="3802530"/>
            <a:ext cx="3201124" cy="2328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5ABE3-F3D5-4B84-A23F-72FCA7DA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0273"/>
            <a:ext cx="4567707" cy="1662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D6220-8CA0-4468-83EC-2811DBB9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43054" y="844070"/>
            <a:ext cx="3799232" cy="21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892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897" y="300245"/>
            <a:ext cx="545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দেহের বৃদ্ধিতে থাইরক্সিন হরমোনের ভূমিকা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1" y="3010810"/>
            <a:ext cx="1310751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থাইরক্সিন হরমোন 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(TH)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14800" y="2057400"/>
            <a:ext cx="1163782" cy="977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68551" y="4205384"/>
            <a:ext cx="1034924" cy="823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18565" y="2057400"/>
            <a:ext cx="1084911" cy="977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14945" y="1041738"/>
            <a:ext cx="228600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পিটুইটারি গ্রন্থিকে গ্রোথ হরমোন ক্ষরনে উদ্দীপিত করে।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263" y="5060805"/>
            <a:ext cx="2933700" cy="70788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কলার বিভেদন ও পরিপক্কার জন্য অত্যাবশ্যক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3475" y="914398"/>
            <a:ext cx="2454925" cy="16312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লোহিত রক্তকণিকা সৃষ্টি, দুগ্ধ উৎপাদন, পৌষ্টিকতন্ত্রের স্বাভাবিক কার্যক্রম নিয়ন্ত্রন করে।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8529" y="5112434"/>
            <a:ext cx="2542309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ধরনের খাদ্যর বিপাক হার বৃদ্ধি করে।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7548" y="3244335"/>
            <a:ext cx="2286000" cy="7078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কঙ্কালপেশীর বৃদ্ধি ও রক্ষনাবেক্ষণ নিয়ন্ত্রণ করে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19312" y="3646830"/>
            <a:ext cx="14582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62400" y="3572240"/>
            <a:ext cx="1295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41765" y="3064408"/>
            <a:ext cx="2286000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 গাঠনিক প্রোটিন সংশ্লেষণ হার বৃদ্ধি করে ফলে দেহের বৃদ্ধি ঘটে।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610100" y="4211138"/>
            <a:ext cx="716974" cy="894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8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9" grpId="0" animBg="1"/>
      <p:bldP spid="20" grpId="0" animBg="1"/>
      <p:bldP spid="24" grpId="0" animBg="1"/>
      <p:bldP spid="25" grpId="0" animBg="1"/>
      <p:bldP spid="30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192194" y="387926"/>
            <a:ext cx="5257800" cy="990600"/>
          </a:xfrm>
          <a:prstGeom prst="downArrowCallout">
            <a:avLst/>
          </a:prstGeom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দেহের শারীরবৃত্তীয় কাজে হরমোনের ভূমিকা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1664" y="1468580"/>
            <a:ext cx="7446819" cy="637310"/>
            <a:chOff x="457663" y="1468580"/>
            <a:chExt cx="7446819" cy="637310"/>
          </a:xfrm>
        </p:grpSpPr>
        <p:sp>
          <p:nvSpPr>
            <p:cNvPr id="4" name="Rounded Rectangle 3"/>
            <p:cNvSpPr/>
            <p:nvPr/>
          </p:nvSpPr>
          <p:spPr>
            <a:xfrm>
              <a:off x="457663" y="1475508"/>
              <a:ext cx="1677329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31012" y="1496290"/>
              <a:ext cx="2736695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হরমোনের নাম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27153" y="1468580"/>
              <a:ext cx="1677329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3527" y="2431474"/>
            <a:ext cx="8685873" cy="671944"/>
            <a:chOff x="229526" y="2431474"/>
            <a:chExt cx="8685873" cy="671944"/>
          </a:xfrm>
        </p:grpSpPr>
        <p:sp>
          <p:nvSpPr>
            <p:cNvPr id="8" name="Rounded Rectangle 7"/>
            <p:cNvSpPr/>
            <p:nvPr/>
          </p:nvSpPr>
          <p:spPr>
            <a:xfrm>
              <a:off x="229526" y="2493818"/>
              <a:ext cx="2133601" cy="609600"/>
            </a:xfrm>
            <a:prstGeom prst="roundRect">
              <a:avLst/>
            </a:prstGeom>
            <a:solidFill>
              <a:srgbClr val="FF99CC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Lv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`¨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cwicvK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659790" y="2431474"/>
              <a:ext cx="3255609" cy="609600"/>
            </a:xfrm>
            <a:prstGeom prst="roundRect">
              <a:avLst/>
            </a:prstGeom>
            <a:solidFill>
              <a:srgbClr val="FF99CC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খাদ্য পরিপাককারী এনজাইম নিঃসরন উদ্দীপিত করে।</a:t>
              </a:r>
              <a:endPara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31012" y="2431474"/>
              <a:ext cx="2833720" cy="609600"/>
            </a:xfrm>
            <a:prstGeom prst="roundRect">
              <a:avLst/>
            </a:prstGeom>
            <a:solidFill>
              <a:srgbClr val="FF99CC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M¨vw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÷ªb,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wm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‡µ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wUb</a:t>
              </a:r>
              <a:endPara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02226" y="3429000"/>
            <a:ext cx="8685873" cy="671944"/>
            <a:chOff x="278225" y="3429000"/>
            <a:chExt cx="8685873" cy="671944"/>
          </a:xfrm>
        </p:grpSpPr>
        <p:sp>
          <p:nvSpPr>
            <p:cNvPr id="19" name="Rounded Rectangle 18"/>
            <p:cNvSpPr/>
            <p:nvPr/>
          </p:nvSpPr>
          <p:spPr>
            <a:xfrm>
              <a:off x="278225" y="3491344"/>
              <a:ext cx="2133601" cy="6096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wecvK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bn-BD" sz="2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ক্রিয়া</a:t>
              </a:r>
              <a:endPara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708489" y="3429000"/>
              <a:ext cx="3255609" cy="6096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wewfbœ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cÖKvi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Lv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‡`¨i (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kK©iv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, †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cÖvwUb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Pwe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©)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wecvK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wbqš¿Y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endParaRPr lang="en-US" sz="2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679711" y="3429000"/>
              <a:ext cx="2833720" cy="6096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_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vBiw·b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bn-BD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গ্লুকাগন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, †U‡÷v‡÷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ib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I B‡÷ª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v‡Rb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02226" y="4343400"/>
            <a:ext cx="8685873" cy="990600"/>
            <a:chOff x="278225" y="4343400"/>
            <a:chExt cx="8685873" cy="990600"/>
          </a:xfrm>
        </p:grpSpPr>
        <p:sp>
          <p:nvSpPr>
            <p:cNvPr id="27" name="Rounded Rectangle 26"/>
            <p:cNvSpPr/>
            <p:nvPr/>
          </p:nvSpPr>
          <p:spPr>
            <a:xfrm>
              <a:off x="278225" y="4558144"/>
              <a:ext cx="2133601" cy="609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পানি সাম্যতা রক্ষা</a:t>
              </a:r>
              <a:endPara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708489" y="4343400"/>
              <a:ext cx="3255609" cy="990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বৃক্ককে অতিরিক্ত পানি শোষনে উদ্দীপিত করে পানির সমতা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wbqš¿Y</a:t>
              </a:r>
              <a:r>
                <a:rPr lang="en-US" sz="2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endParaRPr lang="en-US" sz="2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679711" y="4495800"/>
              <a:ext cx="2833720" cy="6096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ভেসোপ্রোসিন, গ্লুকোকর্টিকয়েড</a:t>
              </a:r>
              <a:endPara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753527" y="5666508"/>
            <a:ext cx="2133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KwYKv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</a:t>
            </a:r>
            <a:endParaRPr lang="en-US" sz="2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83791" y="5451764"/>
            <a:ext cx="3255609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i³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KwYKv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55012" y="5604164"/>
            <a:ext cx="283372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Erythropoeitin</a:t>
            </a:r>
            <a:endParaRPr lang="en-US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5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991464" y="380998"/>
            <a:ext cx="5257800" cy="990600"/>
          </a:xfrm>
          <a:prstGeom prst="downArrowCallout">
            <a:avLst/>
          </a:prstGeom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দেহের শারীরবৃত্তীয় কাজে হরমোনের ভূমিকা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81664" y="1468580"/>
            <a:ext cx="7446819" cy="637310"/>
            <a:chOff x="457663" y="1468580"/>
            <a:chExt cx="7446819" cy="637310"/>
          </a:xfrm>
        </p:grpSpPr>
        <p:sp>
          <p:nvSpPr>
            <p:cNvPr id="4" name="Rounded Rectangle 3"/>
            <p:cNvSpPr/>
            <p:nvPr/>
          </p:nvSpPr>
          <p:spPr>
            <a:xfrm>
              <a:off x="457663" y="1475508"/>
              <a:ext cx="1677329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বিষয়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31012" y="1496290"/>
              <a:ext cx="2736695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হরমোনের নাম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227153" y="1468580"/>
              <a:ext cx="1677329" cy="609600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53527" y="2493818"/>
            <a:ext cx="213360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mœvqyweK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D‡ËRbv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cÖi‡Y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83791" y="2431474"/>
            <a:ext cx="3255609" cy="609600"/>
          </a:xfrm>
          <a:prstGeom prst="roundRect">
            <a:avLst/>
          </a:prstGeom>
          <a:solidFill>
            <a:srgbClr val="FF99C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mœvqyweK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D‡ËRbv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cÖi‡Y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55012" y="2431474"/>
            <a:ext cx="2833720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A¨v‡Wªbvwjb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bi-A¨v‡Wªbvwjb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ni‡gvb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02226" y="3491344"/>
            <a:ext cx="2133601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প্রোটিন সংশ্লেষণ</a:t>
            </a:r>
            <a:endParaRPr lang="en-US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37432" y="3429000"/>
            <a:ext cx="3450667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mwµqKi‡Yi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সংশ্লেষণে</a:t>
            </a:r>
            <a:r>
              <a:rPr lang="bn-BD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Ask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89856" y="3463633"/>
            <a:ext cx="2772028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†U‡÷v‡÷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ib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B‡÷ª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v‡Rb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_</a:t>
            </a:r>
            <a:r>
              <a:rPr lang="en-US" sz="2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vBiw·b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3527" y="5451764"/>
            <a:ext cx="8685873" cy="990600"/>
            <a:chOff x="229526" y="5451764"/>
            <a:chExt cx="8685873" cy="990600"/>
          </a:xfrm>
          <a:solidFill>
            <a:srgbClr val="CCFF66"/>
          </a:solidFill>
        </p:grpSpPr>
        <p:sp>
          <p:nvSpPr>
            <p:cNvPr id="32" name="Rounded Rectangle 31"/>
            <p:cNvSpPr/>
            <p:nvPr/>
          </p:nvSpPr>
          <p:spPr>
            <a:xfrm>
              <a:off x="229526" y="5666508"/>
              <a:ext cx="2133601" cy="60960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Avqb-mgZv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i¶vq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2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59790" y="5451764"/>
              <a:ext cx="3255609" cy="99060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Na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+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2400" b="1" dirty="0">
                  <a:solidFill>
                    <a:schemeClr val="tx1"/>
                  </a:solidFill>
                </a:rPr>
                <a:t>K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+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Avqb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mgZv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i¶v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endParaRPr lang="en-US" sz="24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631012" y="5604164"/>
              <a:ext cx="2833720" cy="60960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A¨v‡ìv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‡÷</a:t>
              </a:r>
              <a:r>
                <a:rPr lang="en-US" sz="24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ib</a:t>
              </a:r>
              <a:r>
                <a:rPr lang="en-US" sz="24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2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02018" y="4578926"/>
            <a:ext cx="8665091" cy="775856"/>
            <a:chOff x="299007" y="4468089"/>
            <a:chExt cx="8665091" cy="775856"/>
          </a:xfrm>
          <a:solidFill>
            <a:srgbClr val="FFCC66"/>
          </a:solidFill>
        </p:grpSpPr>
        <p:sp>
          <p:nvSpPr>
            <p:cNvPr id="28" name="Rounded Rectangle 27"/>
            <p:cNvSpPr/>
            <p:nvPr/>
          </p:nvSpPr>
          <p:spPr>
            <a:xfrm>
              <a:off x="5708489" y="4468089"/>
              <a:ext cx="3255609" cy="775856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হৃদক্রিয়া ও রক্তচাপ বৃদ্ধি করে।</a:t>
              </a:r>
              <a:endParaRPr lang="en-US" sz="2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9007" y="4551215"/>
              <a:ext cx="2133601" cy="60960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solidFill>
                    <a:schemeClr val="tx1"/>
                  </a:solidFill>
                  <a:latin typeface="SutonnyMJ" pitchFamily="2" charset="0"/>
                  <a:cs typeface="NikoshBAN" pitchFamily="2" charset="0"/>
                </a:rPr>
                <a:t>রক্তচাপ</a:t>
              </a:r>
              <a:endParaRPr lang="en-US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00493" y="4488871"/>
              <a:ext cx="2833720" cy="609600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A¨v‡Wªbvwjb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I </a:t>
              </a:r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bi-A¨v‡Wªbvwjb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ni‡gvb</a:t>
              </a:r>
              <a:r>
                <a:rPr lang="en-US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644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9216" y="1468580"/>
            <a:ext cx="2736695" cy="6096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হরমোনের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1707" y="1468580"/>
            <a:ext cx="1677329" cy="6096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2431474"/>
            <a:ext cx="4190999" cy="609600"/>
          </a:xfrm>
          <a:prstGeom prst="roundRect">
            <a:avLst/>
          </a:prstGeom>
          <a:solidFill>
            <a:srgbClr val="FF99C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অস্বাভাবিক মাত্রায় ক্ষরণ মনোযোগ হ্রাস করে, কাজের প্রতি অনাগ্র সৃষ্টি করে।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29216" y="2424548"/>
            <a:ext cx="233451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থাইরক্সিন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7401" y="3335482"/>
            <a:ext cx="3744631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উত্তেজনার মাত্রাকে প্রভাবিত করে।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29215" y="3297382"/>
            <a:ext cx="2037548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প্যারাথরমোন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111910" y="5261264"/>
            <a:ext cx="3717890" cy="990600"/>
          </a:xfrm>
          <a:prstGeom prst="round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ছেলেদের কাজের নৈপুণ্যতা,কথাবলার দক্ষতা এ হরমোন ক্ষরণের সাথে সম্পৃক্ত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91573" y="5451764"/>
            <a:ext cx="1752600" cy="609600"/>
          </a:xfrm>
          <a:prstGeom prst="round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টেস্টোস্টেরন</a:t>
            </a:r>
            <a:endParaRPr lang="en-US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67401" y="4190998"/>
            <a:ext cx="4114797" cy="775856"/>
          </a:xfrm>
          <a:prstGeom prst="roundRect">
            <a:avLst/>
          </a:prstGeom>
          <a:solidFill>
            <a:srgbClr val="FFCC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ঘুম জাগ্রত আচরণ নিয়ন্ত্রণ করে।অসম ক্ষরণ অনিদ্রার কারণ হয়ে দাঁড়ায়।</a:t>
            </a:r>
            <a:endParaRPr lang="en-US" sz="2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91574" y="4357254"/>
            <a:ext cx="1885105" cy="609600"/>
          </a:xfrm>
          <a:prstGeom prst="roundRect">
            <a:avLst/>
          </a:prstGeom>
          <a:solidFill>
            <a:srgbClr val="FFCC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মেলাটোনিন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3886200" y="460666"/>
            <a:ext cx="3810000" cy="9906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উপর হরমোনের প্রভাব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2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20" grpId="0" animBg="1"/>
      <p:bldP spid="21" grpId="0" animBg="1"/>
      <p:bldP spid="33" grpId="0" animBg="1"/>
      <p:bldP spid="34" grpId="0" animBg="1"/>
      <p:bldP spid="28" grpId="0" animBg="1"/>
      <p:bldP spid="2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9216" y="1468580"/>
            <a:ext cx="2736695" cy="6096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হরমোনের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91707" y="1468580"/>
            <a:ext cx="1677329" cy="60960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30572" y="2346616"/>
            <a:ext cx="3932406" cy="865908"/>
          </a:xfrm>
          <a:prstGeom prst="roundRect">
            <a:avLst/>
          </a:prstGeom>
          <a:solidFill>
            <a:srgbClr val="FF99CC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মেয়েদের কাজের নৈপুণ্যতা,কথাবলার দক্ষতা এ হরমোন ক্ষরণের সাথে সম্পৃক্ত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29216" y="2424548"/>
            <a:ext cx="233451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ইস্ট্রোজেন</a:t>
            </a:r>
            <a:endParaRPr lang="en-US" sz="2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67401" y="3335482"/>
            <a:ext cx="3744631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মানসিক চাপ ও আবেগ নিয়ন্ত্রণ করে।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2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29215" y="3297382"/>
            <a:ext cx="2037548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অ্যাড্রেনালিন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67401" y="5066207"/>
            <a:ext cx="3505200" cy="1097333"/>
          </a:xfrm>
          <a:prstGeom prst="round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মানসিক চাপ, আক্রমণ ও পলায়ন নিয়ন্ত্রণ করে।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191573" y="5451764"/>
            <a:ext cx="1752600" cy="609600"/>
          </a:xfrm>
          <a:prstGeom prst="roundRect">
            <a:avLst/>
          </a:prstGeom>
          <a:solidFill>
            <a:srgbClr val="CC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নর- ইপিনেফ্রিন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830572" y="4200843"/>
            <a:ext cx="3820832" cy="609602"/>
          </a:xfrm>
          <a:prstGeom prst="roundRect">
            <a:avLst/>
          </a:prstGeom>
          <a:solidFill>
            <a:srgbClr val="FFCC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ক্ষুধা নিয়ন্ত্রণ করে।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91574" y="4357254"/>
            <a:ext cx="1885105" cy="609600"/>
          </a:xfrm>
          <a:prstGeom prst="roundRect">
            <a:avLst/>
          </a:prstGeom>
          <a:solidFill>
            <a:srgbClr val="FFCC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ইপিনেফ্রিন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3986775" y="416501"/>
            <a:ext cx="3810000" cy="990600"/>
          </a:xfrm>
          <a:prstGeom prst="downArrowCallout">
            <a:avLst/>
          </a:prstGeom>
          <a:solidFill>
            <a:schemeClr val="accent5">
              <a:lumMod val="50000"/>
            </a:schemeClr>
          </a:solidFill>
          <a:ln w="28575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উপর হরমোনের প্রভাব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2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20" grpId="0" animBg="1"/>
      <p:bldP spid="21" grpId="0" animBg="1"/>
      <p:bldP spid="33" grpId="0" animBg="1"/>
      <p:bldP spid="34" grpId="0" animBg="1"/>
      <p:bldP spid="28" grpId="0" animBg="1"/>
      <p:bldP spid="2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4FE30-A490-4D9D-8DAA-EF8524D0BE3E}"/>
              </a:ext>
            </a:extLst>
          </p:cNvPr>
          <p:cNvSpPr txBox="1"/>
          <p:nvPr/>
        </p:nvSpPr>
        <p:spPr>
          <a:xfrm>
            <a:off x="4130337" y="763464"/>
            <a:ext cx="377457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A171B-93B2-4911-BA7A-FB5D1415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7407"/>
          <a:stretch/>
        </p:blipFill>
        <p:spPr>
          <a:xfrm>
            <a:off x="8901003" y="453958"/>
            <a:ext cx="2812026" cy="18328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33779-B974-4A28-AD82-3FCCB687D023}"/>
              </a:ext>
            </a:extLst>
          </p:cNvPr>
          <p:cNvSpPr txBox="1"/>
          <p:nvPr/>
        </p:nvSpPr>
        <p:spPr>
          <a:xfrm>
            <a:off x="267286" y="2444597"/>
            <a:ext cx="119247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লক্ষ্য কর এবং প্রশ্নগুলোর উত্তর দাওঃ-</a:t>
            </a:r>
            <a:endParaRPr lang="bn-BD" sz="28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বিভিন্ন স্থানে অবস্থিত নালিবিহীন কোষ বা কোষগুচ্ছ বিভিন্ন ধরনের জৈব রাসায়নিক পদার্থ ক্ষরণ করে। এ তরল পদার্থ রক্তের মাধ্যমে বাহিত হয়ে দেহের দূরবর্তী স্থানে বিভিন্ন জৈবিক কাজ সম্পন্ন করে।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হরমোন কী?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as-IN" sz="2800" b="0" i="0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 গ্রোথ হরমোনের ফলে কোন ধরনের সমস্যা সৃষ্টি হতে পারে।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উদ্দীপকের আলোকে দৈহিক বৃদ্ধি সাধনে ভূমিকা পালনকারী জৈব রাসায়নিক পদার্থসমূহের কার্যপদ্ধতি বর্ণনা কর। ৩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(ঘ) উদ্দীপকে উল্লিখিত জৈব রাসায়নিক পদার্থসমূহের অনিয়ন্ত্রিত ব্যবহার ভয়াবহ হতে পারে- বিশ্লেষণ কর। 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4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80C9F-FEE4-499C-9DC0-1B613A0851A5}"/>
              </a:ext>
            </a:extLst>
          </p:cNvPr>
          <p:cNvSpPr txBox="1"/>
          <p:nvPr/>
        </p:nvSpPr>
        <p:spPr>
          <a:xfrm>
            <a:off x="3099581" y="327071"/>
            <a:ext cx="5992838" cy="154744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dirty="0"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F7832-1A35-4F8A-8E99-42241C5A8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81" y="2357210"/>
            <a:ext cx="5992838" cy="345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00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A6D937-FDE7-428F-9C23-78C4603154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ri">
            <a:solidFill>
              <a:srgbClr val="521CA2"/>
            </a:solidFill>
          </a:ln>
          <a:effectLst>
            <a:glow rad="127000">
              <a:srgbClr val="00B0F0"/>
            </a:glow>
          </a:effectLst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BE3FA-BEBA-47E1-AF28-827639EFDA57}"/>
              </a:ext>
            </a:extLst>
          </p:cNvPr>
          <p:cNvSpPr txBox="1"/>
          <p:nvPr/>
        </p:nvSpPr>
        <p:spPr>
          <a:xfrm>
            <a:off x="575256" y="491004"/>
            <a:ext cx="11616744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/>
              <a:solidFill>
                <a:schemeClr val="accent4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1278ED-155B-41FD-A215-FBAC9B1DE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43" y="1937554"/>
            <a:ext cx="6133514" cy="3671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84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B6F382-78DB-43D8-AE16-BA040F19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100000" l="2283" r="100000">
                        <a14:foregroundMark x1="21005" y1="87826" x2="8219" y2="84783"/>
                        <a14:foregroundMark x1="53881" y1="72609" x2="54338" y2="62609"/>
                        <a14:foregroundMark x1="95890" y1="8261" x2="90868" y2="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11" y="5149032"/>
            <a:ext cx="4567707" cy="1662753"/>
          </a:xfrm>
          <a:prstGeom prst="rect">
            <a:avLst/>
          </a:prstGeom>
        </p:spPr>
      </p:pic>
      <p:sp>
        <p:nvSpPr>
          <p:cNvPr id="4" name="Snip Diagonal Corner Rectangle 10">
            <a:extLst>
              <a:ext uri="{FF2B5EF4-FFF2-40B4-BE49-F238E27FC236}">
                <a16:creationId xmlns:a16="http://schemas.microsoft.com/office/drawing/2014/main" id="{4960F134-3A81-4A45-BEF2-FD5C4880121A}"/>
              </a:ext>
            </a:extLst>
          </p:cNvPr>
          <p:cNvSpPr/>
          <p:nvPr/>
        </p:nvSpPr>
        <p:spPr>
          <a:xfrm>
            <a:off x="729374" y="2297049"/>
            <a:ext cx="7122017" cy="368335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424BB-4AC1-4C77-90AF-0007A0E24D81}"/>
              </a:ext>
            </a:extLst>
          </p:cNvPr>
          <p:cNvSpPr/>
          <p:nvPr/>
        </p:nvSpPr>
        <p:spPr>
          <a:xfrm>
            <a:off x="729374" y="2419062"/>
            <a:ext cx="6732104" cy="3046988"/>
          </a:xfrm>
          <a:prstGeom prst="rect">
            <a:avLst/>
          </a:prstGeom>
          <a:ln>
            <a:noFill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আমিনা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2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১মশ্রেণী,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এসসি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১মশ্রেণী</a:t>
            </a: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মৌলানা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মুফজ্জল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রাজনগর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Email:aminabegum1500@gmail.com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AD86B-5449-4174-911D-A01114F26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60" y="2552220"/>
            <a:ext cx="2002603" cy="293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tar: 32 Points 6">
            <a:extLst>
              <a:ext uri="{FF2B5EF4-FFF2-40B4-BE49-F238E27FC236}">
                <a16:creationId xmlns:a16="http://schemas.microsoft.com/office/drawing/2014/main" id="{DBC5EBDB-BE6C-455B-B723-59BC3213135E}"/>
              </a:ext>
            </a:extLst>
          </p:cNvPr>
          <p:cNvSpPr/>
          <p:nvPr/>
        </p:nvSpPr>
        <p:spPr>
          <a:xfrm>
            <a:off x="3398660" y="265517"/>
            <a:ext cx="4225632" cy="1126435"/>
          </a:xfrm>
          <a:prstGeom prst="star32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0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885371" y="2656114"/>
            <a:ext cx="3886200" cy="2590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বিষয়	: জীববিজ্ঞান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শ্রেণি	: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শারীরতত্ত্ব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endPara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1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E67F5-ADFB-42E9-AA51-D26717AEE642}"/>
              </a:ext>
            </a:extLst>
          </p:cNvPr>
          <p:cNvSpPr txBox="1"/>
          <p:nvPr/>
        </p:nvSpPr>
        <p:spPr>
          <a:xfrm>
            <a:off x="4874986" y="972459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E0E97-D0F7-4922-9F52-A26397FC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10481"/>
          <a:stretch/>
        </p:blipFill>
        <p:spPr>
          <a:xfrm>
            <a:off x="8304551" y="1983218"/>
            <a:ext cx="3002078" cy="393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428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E006DC-9F3D-4382-BC9C-43739AEA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00" l="10000" r="90000">
                        <a14:backgroundMark x1="33900" y1="24138" x2="25400" y2="40480"/>
                        <a14:backgroundMark x1="60600" y1="12594" x2="73900" y2="42879"/>
                        <a14:backgroundMark x1="59700" y1="71514" x2="61300" y2="82759"/>
                        <a14:backgroundMark x1="38700" y1="59370" x2="37700" y2="665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2" r="21692"/>
          <a:stretch/>
        </p:blipFill>
        <p:spPr>
          <a:xfrm>
            <a:off x="3587262" y="703385"/>
            <a:ext cx="5205046" cy="5902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A58B0-4B2C-4917-A0C4-EC4B11C5A8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/>
          <a:stretch/>
        </p:blipFill>
        <p:spPr>
          <a:xfrm>
            <a:off x="2635493" y="703385"/>
            <a:ext cx="7605703" cy="59022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6841D-22DC-4DE4-B4F4-AA088AADD574}"/>
              </a:ext>
            </a:extLst>
          </p:cNvPr>
          <p:cNvSpPr txBox="1"/>
          <p:nvPr/>
        </p:nvSpPr>
        <p:spPr>
          <a:xfrm>
            <a:off x="885371" y="37737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1775" y="5709566"/>
            <a:ext cx="1806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n w="0"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endParaRPr lang="en-US" sz="5400" dirty="0">
              <a:ln w="0"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6C3C6B-9811-4BAC-9FCF-7AD371CBC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95" y="1049630"/>
            <a:ext cx="7550277" cy="46599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143EC-4A2D-4853-BC1F-ABD15FBE7381}"/>
              </a:ext>
            </a:extLst>
          </p:cNvPr>
          <p:cNvSpPr txBox="1"/>
          <p:nvPr/>
        </p:nvSpPr>
        <p:spPr>
          <a:xfrm>
            <a:off x="4776865" y="230549"/>
            <a:ext cx="263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5410200" y="457200"/>
            <a:ext cx="2590800" cy="1371600"/>
          </a:xfrm>
          <a:prstGeom prst="wedgeEllipseCallou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1639" y="1828800"/>
            <a:ext cx="35512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GB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cvV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 †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k‡l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wkÿv_x©iv</a:t>
            </a:r>
            <a:r>
              <a:rPr lang="en-US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/>
              </a:rPr>
              <a:t>...</a:t>
            </a:r>
            <a:endParaRPr lang="en-US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200400" y="2514600"/>
            <a:ext cx="381000" cy="914400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057400" y="3581400"/>
            <a:ext cx="7848600" cy="2590800"/>
          </a:xfrm>
          <a:prstGeom prst="horizontalScroll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দেহের বৃদ্ধিতে হরমোনের ভূমিকা ব্যাখ্যা করতে 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আচরণ পরিবর্তনে হরমোনের প্রভাব বিশ্লেষণ করতে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bn-BD" sz="2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3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1"/>
            <a:ext cx="350520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দেহের বৃদ্ধিতে হরমোনের ভূমিকা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628" y="5458188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মানবদেহের বৃদ্ধিতে দুটি হরমোন প্রধান ভুমিকা রাখে।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পিটুইটারি গ্রন্থি ক্ষরিত- গ্রোথ হরমোন মানুষের উচ্চতা ও ওজন বৃদ্ধিতে এ হরমোন গুরুত্বপূর্ণ ভূমিকা রাখে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থাইরয়েড গ্রন্থি ক্ষরিত- থাইরক্সিন হরমোন</a:t>
            </a:r>
            <a:endParaRPr lang="en-US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F3C57-CCA9-43DE-9D61-F01ACFE3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5" y="863306"/>
            <a:ext cx="4327034" cy="43365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2" descr="C:\Users\User\Desktop\New folder (2)\fgfg\3d-man-tall-short-businessman-28806861.jpg">
            <a:extLst>
              <a:ext uri="{FF2B5EF4-FFF2-40B4-BE49-F238E27FC236}">
                <a16:creationId xmlns:a16="http://schemas.microsoft.com/office/drawing/2014/main" id="{57B60222-3B77-4641-BB05-1B0CA153D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64" b="80189" l="0" r="39441">
                        <a14:foregroundMark x1="16460" y1="26819" x2="15373" y2="21294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9" r="55904" b="12682"/>
          <a:stretch/>
        </p:blipFill>
        <p:spPr bwMode="auto">
          <a:xfrm>
            <a:off x="8139779" y="1593445"/>
            <a:ext cx="1180234" cy="216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User\Desktop\New folder (2)\fgfg\3d-man-tall-short-businessman-28806861.jpg">
            <a:extLst>
              <a:ext uri="{FF2B5EF4-FFF2-40B4-BE49-F238E27FC236}">
                <a16:creationId xmlns:a16="http://schemas.microsoft.com/office/drawing/2014/main" id="{3058D299-313F-4ECE-B5E6-93642487C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7266" l="13923" r="95308">
                        <a14:foregroundMark x1="84308" y1="52878" x2="82231" y2="59640"/>
                        <a14:foregroundMark x1="21000" y1="26691" x2="21000" y2="50719"/>
                        <a14:foregroundMark x1="23385" y1="21583" x2="23385" y2="32518"/>
                        <a14:foregroundMark x1="17846" y1="20360" x2="13923" y2="38345"/>
                        <a14:backgroundMark x1="15462" y1="35108" x2="16538" y2="3582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45" b="12682"/>
          <a:stretch/>
        </p:blipFill>
        <p:spPr bwMode="auto">
          <a:xfrm>
            <a:off x="10235705" y="1181100"/>
            <a:ext cx="2492086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E18FC28-8834-422C-8D06-E8BA72EB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8" y="1975252"/>
            <a:ext cx="2133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1DE136-1A86-43EA-B8A6-45D6B1B4BA2E}"/>
              </a:ext>
            </a:extLst>
          </p:cNvPr>
          <p:cNvCxnSpPr>
            <a:cxnSpLocks/>
          </p:cNvCxnSpPr>
          <p:nvPr/>
        </p:nvCxnSpPr>
        <p:spPr>
          <a:xfrm flipV="1">
            <a:off x="5486400" y="3215732"/>
            <a:ext cx="2971800" cy="21326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C6286C-70C0-43E0-98B3-0EDF6378241E}"/>
              </a:ext>
            </a:extLst>
          </p:cNvPr>
          <p:cNvCxnSpPr>
            <a:cxnSpLocks/>
          </p:cNvCxnSpPr>
          <p:nvPr/>
        </p:nvCxnSpPr>
        <p:spPr>
          <a:xfrm>
            <a:off x="5382687" y="3604168"/>
            <a:ext cx="5477328" cy="1724835"/>
          </a:xfrm>
          <a:prstGeom prst="straightConnector1">
            <a:avLst/>
          </a:prstGeom>
          <a:ln w="38100"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9613"/>
            <a:ext cx="545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দেহের বৃদ্ধিতে গ্রোথ হরমোন হরমোনের ভূমিকা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1" y="3010810"/>
            <a:ext cx="131075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গ্রোথ হরমোন 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GTH)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114800" y="2057400"/>
            <a:ext cx="1163782" cy="977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68551" y="4205384"/>
            <a:ext cx="1034924" cy="8238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18565" y="2057400"/>
            <a:ext cx="1084911" cy="9776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8800" y="745120"/>
            <a:ext cx="2286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কঙ্কালতন্ত্রের বৃদ্ধি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কোমলাস্থির আয়তন বৃদ্ধি, অস্টিওব্লাস্টের আর্বিভাব, অস্থিতে ক্যালসিয়াম আয়ন সঞ্চয় এ হরমোন দ্বারা নিয়ন্ত্রিত হয়।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766101"/>
            <a:ext cx="29337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বিপাক 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অ্যামিনো অ্যাসিড গ্রহণ ও প্রোটিন সংশ্লেষণ হার বৃদ্ধি করে, দেহে পেশীর বৃদ্ধি ঘটে;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ক্ষুধার্ত অবস্থায় রক্তে গ্লুকোজ ও ফ্যাটি অ্যাসিডের পরিমাণ বৃদ্ধি করে।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03475" y="914398"/>
            <a:ext cx="245492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আয়ন বৃদ্ধি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দেহে বিভিন্ন আয়নের পরিমাণ বৃদ্ধিতে সহায়তা করে।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অন্ত্র হতে ক্যালসিয়াম আয়ন শোষণে ভূমিকা রাখে।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4258" y="5001492"/>
            <a:ext cx="254230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অঙ্গের আকার  বৃদ্ধি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মস্তিষ্ক ব্যাতীত দেহের সকল নরম অঙ্গাদির আকার বৃদ্ধি ও স্বাভাবিক অবস্থা ধরে রাখে।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77548" y="3244335"/>
            <a:ext cx="2286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দুগ্ধ উৎপাদন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 অধিক দুগ্ধ উৎপাদনে স্তনগ্রন্থিকে প্রভাবিত করে ।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19312" y="3646830"/>
            <a:ext cx="14582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962400" y="3572240"/>
            <a:ext cx="1295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93345" y="3007242"/>
            <a:ext cx="22860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লোহিত কণিকা সৃষ্টি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 এরিথ্রোপোয়েসিস প্রক্রিয়াকে উদ্দীপিত করে লোহিত কণিকার সংখ্যা বৃদ্ধি করে ।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610100" y="4211138"/>
            <a:ext cx="716974" cy="894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1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9" grpId="0" build="p" animBg="1"/>
      <p:bldP spid="20" grpId="0" animBg="1"/>
      <p:bldP spid="24" grpId="0" animBg="1"/>
      <p:bldP spid="25" grpId="0" animBg="1"/>
      <p:bldP spid="30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745</Words>
  <Application>Microsoft Office PowerPoint</Application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</cp:revision>
  <dcterms:created xsi:type="dcterms:W3CDTF">2020-08-02T11:13:42Z</dcterms:created>
  <dcterms:modified xsi:type="dcterms:W3CDTF">2020-08-09T08:52:26Z</dcterms:modified>
</cp:coreProperties>
</file>