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61" r:id="rId4"/>
    <p:sldId id="264" r:id="rId5"/>
    <p:sldId id="530" r:id="rId6"/>
    <p:sldId id="265" r:id="rId7"/>
    <p:sldId id="508" r:id="rId8"/>
    <p:sldId id="531" r:id="rId9"/>
    <p:sldId id="507" r:id="rId10"/>
    <p:sldId id="532" r:id="rId11"/>
    <p:sldId id="289" r:id="rId12"/>
    <p:sldId id="517" r:id="rId13"/>
    <p:sldId id="509" r:id="rId14"/>
    <p:sldId id="529" r:id="rId15"/>
    <p:sldId id="523" r:id="rId16"/>
    <p:sldId id="524" r:id="rId17"/>
    <p:sldId id="525" r:id="rId18"/>
    <p:sldId id="534" r:id="rId19"/>
    <p:sldId id="518" r:id="rId20"/>
    <p:sldId id="535" r:id="rId21"/>
    <p:sldId id="53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9" autoAdjust="0"/>
    <p:restoredTop sz="94660"/>
  </p:normalViewPr>
  <p:slideViewPr>
    <p:cSldViewPr snapToGrid="0">
      <p:cViewPr varScale="1">
        <p:scale>
          <a:sx n="85" d="100"/>
          <a:sy n="85" d="100"/>
        </p:scale>
        <p:origin x="9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33AF-FDE9-463E-9951-EFEB3B29FD8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8A55-6CA9-4B1E-ACC4-C2AEF2B9B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9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33AF-FDE9-463E-9951-EFEB3B29FD8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8A55-6CA9-4B1E-ACC4-C2AEF2B9B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0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33AF-FDE9-463E-9951-EFEB3B29FD8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8A55-6CA9-4B1E-ACC4-C2AEF2B9B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61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3632E-4BFD-4E11-8120-140791D6E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576" y="6277974"/>
            <a:ext cx="2057400" cy="365125"/>
          </a:xfrm>
        </p:spPr>
        <p:txBody>
          <a:bodyPr/>
          <a:lstStyle/>
          <a:p>
            <a:fld id="{0A9F7DAF-A157-4512-90CD-0D54CB612542}" type="datetimeFigureOut">
              <a:rPr lang="en-US" smtClean="0"/>
              <a:t>8/23/2020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5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33AF-FDE9-463E-9951-EFEB3B29FD8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8A55-6CA9-4B1E-ACC4-C2AEF2B9B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3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33AF-FDE9-463E-9951-EFEB3B29FD8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8A55-6CA9-4B1E-ACC4-C2AEF2B9B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09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33AF-FDE9-463E-9951-EFEB3B29FD8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8A55-6CA9-4B1E-ACC4-C2AEF2B9B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4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33AF-FDE9-463E-9951-EFEB3B29FD8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8A55-6CA9-4B1E-ACC4-C2AEF2B9B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1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33AF-FDE9-463E-9951-EFEB3B29FD8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8A55-6CA9-4B1E-ACC4-C2AEF2B9B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2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33AF-FDE9-463E-9951-EFEB3B29FD8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8A55-6CA9-4B1E-ACC4-C2AEF2B9B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77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33AF-FDE9-463E-9951-EFEB3B29FD8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8A55-6CA9-4B1E-ACC4-C2AEF2B9B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8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33AF-FDE9-463E-9951-EFEB3B29FD8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8A55-6CA9-4B1E-ACC4-C2AEF2B9B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2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833AF-FDE9-463E-9951-EFEB3B29FD8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98A55-6CA9-4B1E-ACC4-C2AEF2B9B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9E5DB9C-125D-4754-8E22-1E26FFA8C036}"/>
              </a:ext>
            </a:extLst>
          </p:cNvPr>
          <p:cNvGrpSpPr/>
          <p:nvPr/>
        </p:nvGrpSpPr>
        <p:grpSpPr>
          <a:xfrm>
            <a:off x="577213" y="587351"/>
            <a:ext cx="8195311" cy="5477558"/>
            <a:chOff x="348613" y="690221"/>
            <a:chExt cx="8195311" cy="547755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2D8F2EA-5F66-4F83-991D-CB19A3453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3146" r="3403" b="4853"/>
            <a:stretch/>
          </p:blipFill>
          <p:spPr>
            <a:xfrm>
              <a:off x="348613" y="690221"/>
              <a:ext cx="8195311" cy="547755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98EA667-755D-4AAB-8F5C-1345FA132B28}"/>
                </a:ext>
              </a:extLst>
            </p:cNvPr>
            <p:cNvSpPr/>
            <p:nvPr/>
          </p:nvSpPr>
          <p:spPr>
            <a:xfrm>
              <a:off x="1032369" y="937260"/>
              <a:ext cx="6827797" cy="1733699"/>
            </a:xfrm>
            <a:prstGeom prst="rect">
              <a:avLst/>
            </a:prstGeom>
            <a:noFill/>
          </p:spPr>
          <p:txBody>
            <a:bodyPr wrap="square" lIns="68580" tIns="34290" rIns="68580" bIns="34290" numCol="1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en-US" sz="12450" b="1" dirty="0">
                  <a:ln w="6600">
                    <a:solidFill>
                      <a:schemeClr val="accent2"/>
                    </a:solidFill>
                    <a:prstDash val="solid"/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স্বাগতম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1824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16CB575-2567-4A88-93FC-76025C186B18}"/>
              </a:ext>
            </a:extLst>
          </p:cNvPr>
          <p:cNvSpPr/>
          <p:nvPr/>
        </p:nvSpPr>
        <p:spPr>
          <a:xfrm>
            <a:off x="220465" y="2403188"/>
            <a:ext cx="2153024" cy="5326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FF0000"/>
                </a:solidFill>
              </a:rPr>
              <a:t> </a:t>
            </a:r>
            <a:r>
              <a:rPr lang="bn-IN" sz="2800" dirty="0">
                <a:solidFill>
                  <a:schemeClr val="tx1"/>
                </a:solidFill>
              </a:rPr>
              <a:t>‘বারি’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699D0C-D7E4-4C37-8355-22D1AD15D51A}"/>
              </a:ext>
            </a:extLst>
          </p:cNvPr>
          <p:cNvSpPr/>
          <p:nvPr/>
        </p:nvSpPr>
        <p:spPr>
          <a:xfrm>
            <a:off x="6296854" y="2348527"/>
            <a:ext cx="2333170" cy="64670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FF0000"/>
                </a:solidFill>
              </a:rPr>
              <a:t> </a:t>
            </a:r>
            <a:r>
              <a:rPr lang="bn-IN" sz="2800" dirty="0">
                <a:solidFill>
                  <a:schemeClr val="tx1"/>
                </a:solidFill>
              </a:rPr>
              <a:t>পানি বা জল।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77E12-8918-4BFC-A4B8-F15F321140B3}"/>
              </a:ext>
            </a:extLst>
          </p:cNvPr>
          <p:cNvSpPr/>
          <p:nvPr/>
        </p:nvSpPr>
        <p:spPr>
          <a:xfrm>
            <a:off x="338998" y="1278821"/>
            <a:ext cx="2153024" cy="5326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মিনতি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893CB4-EB35-450C-8E12-BFCB25EA571D}"/>
              </a:ext>
            </a:extLst>
          </p:cNvPr>
          <p:cNvSpPr/>
          <p:nvPr/>
        </p:nvSpPr>
        <p:spPr>
          <a:xfrm>
            <a:off x="5958359" y="955466"/>
            <a:ext cx="2333170" cy="64670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প্রার্থনা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9050B9-491C-44F2-ACF3-BBD13D9A5D8A}"/>
              </a:ext>
            </a:extLst>
          </p:cNvPr>
          <p:cNvSpPr txBox="1"/>
          <p:nvPr/>
        </p:nvSpPr>
        <p:spPr>
          <a:xfrm>
            <a:off x="822075" y="2995236"/>
            <a:ext cx="8093974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dirty="0">
                <a:latin typeface="Kalpurush ANSI" pitchFamily="2" charset="0"/>
              </a:rPr>
              <a:t>‡</a:t>
            </a:r>
            <a:r>
              <a:rPr lang="en-US" sz="2400" dirty="0" err="1">
                <a:latin typeface="Kalpurush ANSI" pitchFamily="2" charset="0"/>
              </a:rPr>
              <a:t>hgwZ</a:t>
            </a:r>
            <a:r>
              <a:rPr lang="en-US" sz="2400" dirty="0">
                <a:latin typeface="Kalpurush ANSI" pitchFamily="2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>
                <a:latin typeface="Kalpurush ANSI" pitchFamily="2" charset="0"/>
              </a:rPr>
              <a:t>                                                                          †</a:t>
            </a:r>
            <a:r>
              <a:rPr lang="en-US" sz="2400" dirty="0" err="1">
                <a:latin typeface="Kalpurush ANSI" pitchFamily="2" charset="0"/>
              </a:rPr>
              <a:t>hgb</a:t>
            </a:r>
            <a:r>
              <a:rPr lang="bn-IN" sz="2400" dirty="0">
                <a:latin typeface="Kalpurush ANSI" pitchFamily="2" charset="0"/>
              </a:rPr>
              <a:t>    </a:t>
            </a:r>
            <a:r>
              <a:rPr lang="en-US" sz="2400" dirty="0" err="1">
                <a:latin typeface="Kalpurush ANSI" pitchFamily="2" charset="0"/>
              </a:rPr>
              <a:t>KjK‡j</a:t>
            </a:r>
            <a:r>
              <a:rPr lang="en-US" sz="2400" dirty="0">
                <a:latin typeface="Kalpurush ANSI" pitchFamily="2" charset="0"/>
              </a:rPr>
              <a:t>  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>
                <a:latin typeface="Kalpurush ANSI" pitchFamily="2" charset="0"/>
              </a:rPr>
              <a:t>                                                               </a:t>
            </a:r>
            <a:r>
              <a:rPr lang="en-US" sz="2400" dirty="0" err="1">
                <a:latin typeface="Kalpurush ANSI" pitchFamily="2" charset="0"/>
              </a:rPr>
              <a:t>b`xi</a:t>
            </a:r>
            <a:r>
              <a:rPr lang="en-US" sz="2400" dirty="0">
                <a:latin typeface="Kalpurush ANSI" pitchFamily="2" charset="0"/>
              </a:rPr>
              <a:t> </a:t>
            </a:r>
            <a:r>
              <a:rPr lang="en-US" sz="2400" dirty="0" err="1">
                <a:latin typeface="Kalpurush ANSI" pitchFamily="2" charset="0"/>
              </a:rPr>
              <a:t>KjKj</a:t>
            </a:r>
            <a:r>
              <a:rPr lang="en-US" sz="2400" dirty="0">
                <a:latin typeface="Kalpurush ANSI" pitchFamily="2" charset="0"/>
              </a:rPr>
              <a:t> </a:t>
            </a:r>
            <a:r>
              <a:rPr lang="en-US" sz="2400" dirty="0" err="1">
                <a:latin typeface="Kalpurush ANSI" pitchFamily="2" charset="0"/>
              </a:rPr>
              <a:t>AvIqv‡R</a:t>
            </a:r>
            <a:endParaRPr lang="en-US" sz="2400" dirty="0">
              <a:latin typeface="Kalpurush ANSI" pitchFamily="2" charset="0"/>
            </a:endParaRPr>
          </a:p>
          <a:p>
            <a:pPr>
              <a:lnSpc>
                <a:spcPct val="150000"/>
              </a:lnSpc>
              <a:defRPr/>
            </a:pPr>
            <a:endParaRPr lang="en-US" sz="2400" dirty="0">
              <a:latin typeface="Kalpurush ANSI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dirty="0" err="1">
                <a:latin typeface="Kalpurush ANSI" pitchFamily="2" charset="0"/>
              </a:rPr>
              <a:t>gvqv</a:t>
            </a:r>
            <a:r>
              <a:rPr lang="en-US" sz="2400" dirty="0">
                <a:latin typeface="Kalpurush ANSI" pitchFamily="2" charset="0"/>
              </a:rPr>
              <a:t> </a:t>
            </a:r>
            <a:r>
              <a:rPr lang="en-US" sz="2400" dirty="0" err="1">
                <a:latin typeface="Kalpurush ANSI" pitchFamily="2" charset="0"/>
              </a:rPr>
              <a:t>gš¿aŸwb</a:t>
            </a:r>
            <a:r>
              <a:rPr lang="en-US" sz="2400" dirty="0">
                <a:latin typeface="Kalpurush ANSI" pitchFamily="2" charset="0"/>
              </a:rPr>
              <a:t>                                         </a:t>
            </a:r>
            <a:r>
              <a:rPr lang="en-US" sz="2400" dirty="0" err="1">
                <a:latin typeface="Kalpurush ANSI" pitchFamily="2" charset="0"/>
              </a:rPr>
              <a:t>gvqvgq</a:t>
            </a:r>
            <a:r>
              <a:rPr lang="en-US" sz="2400" dirty="0">
                <a:latin typeface="Kalpurush ANSI" pitchFamily="2" charset="0"/>
              </a:rPr>
              <a:t> </a:t>
            </a:r>
            <a:r>
              <a:rPr lang="en-US" sz="2400" dirty="0" err="1">
                <a:latin typeface="Kalpurush ANSI" pitchFamily="2" charset="0"/>
              </a:rPr>
              <a:t>Rv`yg‡š¿i</a:t>
            </a:r>
            <a:r>
              <a:rPr lang="en-US" sz="2400" dirty="0">
                <a:latin typeface="Kalpurush ANSI" pitchFamily="2" charset="0"/>
              </a:rPr>
              <a:t> </a:t>
            </a:r>
            <a:r>
              <a:rPr lang="en-US" sz="2400" dirty="0" err="1">
                <a:latin typeface="Kalpurush ANSI" pitchFamily="2" charset="0"/>
              </a:rPr>
              <a:t>GKai‡bi</a:t>
            </a:r>
            <a:endParaRPr lang="en-US" sz="3200" dirty="0">
              <a:latin typeface="Kalpurush ANSI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6242B4-146A-46EF-9438-08F043CE235C}"/>
              </a:ext>
            </a:extLst>
          </p:cNvPr>
          <p:cNvSpPr txBox="1"/>
          <p:nvPr/>
        </p:nvSpPr>
        <p:spPr>
          <a:xfrm>
            <a:off x="3901723" y="493801"/>
            <a:ext cx="1340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200" b="1" dirty="0">
                <a:latin typeface="SutonnyAMJ" pitchFamily="2" charset="0"/>
                <a:cs typeface="SutonnyAMJ" pitchFamily="2" charset="0"/>
              </a:rPr>
              <a:t>শব্দার্থ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155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8" grpId="0" animBg="1"/>
      <p:bldP spid="9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8823" y="708379"/>
            <a:ext cx="6533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/>
              <a:t>নদ ও নদীর পার্থক্য</a:t>
            </a:r>
            <a:endParaRPr lang="en-US" sz="6000" dirty="0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FFB1609F-F021-4126-A6D3-3C3DF7DEF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94" y="1885244"/>
            <a:ext cx="4140906" cy="343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914993E3-3F27-4909-AE1A-0CBF66E3C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912" y="1885243"/>
            <a:ext cx="3854450" cy="343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3F1331-1730-41D2-B3CB-CB2A60FA0F2F}"/>
              </a:ext>
            </a:extLst>
          </p:cNvPr>
          <p:cNvSpPr txBox="1"/>
          <p:nvPr/>
        </p:nvSpPr>
        <p:spPr>
          <a:xfrm>
            <a:off x="1433690" y="5480738"/>
            <a:ext cx="9454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dirty="0" err="1"/>
              <a:t>নারী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BF58B-E04A-4559-8BAA-80B69273F318}"/>
              </a:ext>
            </a:extLst>
          </p:cNvPr>
          <p:cNvSpPr txBox="1"/>
          <p:nvPr/>
        </p:nvSpPr>
        <p:spPr>
          <a:xfrm>
            <a:off x="6254043" y="5480735"/>
            <a:ext cx="145626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       </a:t>
            </a:r>
            <a:r>
              <a:rPr lang="en-US" dirty="0" err="1"/>
              <a:t>পুরুষ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85848"/>
      </p:ext>
    </p:extLst>
  </p:cSld>
  <p:clrMapOvr>
    <a:masterClrMapping/>
  </p:clrMapOvr>
  <p:transition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6">
            <a:extLst>
              <a:ext uri="{FF2B5EF4-FFF2-40B4-BE49-F238E27FC236}">
                <a16:creationId xmlns:a16="http://schemas.microsoft.com/office/drawing/2014/main" id="{EE988D87-C4D4-4C64-9208-B1BAF8BF580A}"/>
              </a:ext>
            </a:extLst>
          </p:cNvPr>
          <p:cNvSpPr/>
          <p:nvPr/>
        </p:nvSpPr>
        <p:spPr>
          <a:xfrm>
            <a:off x="2818263" y="1296873"/>
            <a:ext cx="3507474" cy="12419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SutonnyAMJ" pitchFamily="2" charset="0"/>
                <a:cs typeface="SutonnyAMJ" pitchFamily="2" charset="0"/>
              </a:rPr>
              <a:t>সনেট</a:t>
            </a:r>
            <a:endParaRPr lang="en-US" sz="6000" dirty="0">
              <a:solidFill>
                <a:schemeClr val="tx1"/>
              </a:solidFill>
              <a:latin typeface="SutonnyAMJ" pitchFamily="2" charset="0"/>
              <a:cs typeface="SutonnyAMJ" pitchFamily="2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BE22827-EC00-4985-812B-9EB3D670E787}"/>
              </a:ext>
            </a:extLst>
          </p:cNvPr>
          <p:cNvCxnSpPr/>
          <p:nvPr/>
        </p:nvCxnSpPr>
        <p:spPr>
          <a:xfrm flipH="1">
            <a:off x="2124786" y="1965615"/>
            <a:ext cx="693478" cy="7506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2C8EE120-7E7E-4796-BCA6-3B9B85070AE1}"/>
              </a:ext>
            </a:extLst>
          </p:cNvPr>
          <p:cNvSpPr/>
          <p:nvPr/>
        </p:nvSpPr>
        <p:spPr>
          <a:xfrm>
            <a:off x="1331367" y="2716241"/>
            <a:ext cx="1933575" cy="141936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SutonnyAMJ" pitchFamily="2" charset="0"/>
                <a:cs typeface="SutonnyAMJ" pitchFamily="2" charset="0"/>
              </a:rPr>
              <a:t>স্তবক বিন্যাস</a:t>
            </a:r>
            <a:endParaRPr lang="en-US" sz="2800" dirty="0">
              <a:solidFill>
                <a:schemeClr val="tx1"/>
              </a:solidFill>
              <a:latin typeface="SutonnyAMJ" pitchFamily="2" charset="0"/>
              <a:cs typeface="SutonnyAMJ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D501032-1BA5-49C5-9AEB-3FA0DACBA6BD}"/>
              </a:ext>
            </a:extLst>
          </p:cNvPr>
          <p:cNvCxnSpPr/>
          <p:nvPr/>
        </p:nvCxnSpPr>
        <p:spPr>
          <a:xfrm>
            <a:off x="6325737" y="1965615"/>
            <a:ext cx="762000" cy="7506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DF3D9A57-2407-4A69-BF3B-9A2FC4883E37}"/>
              </a:ext>
            </a:extLst>
          </p:cNvPr>
          <p:cNvSpPr/>
          <p:nvPr/>
        </p:nvSpPr>
        <p:spPr>
          <a:xfrm>
            <a:off x="5947580" y="2716240"/>
            <a:ext cx="1706287" cy="141936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SutonnyAMJ" pitchFamily="2" charset="0"/>
                <a:cs typeface="SutonnyAMJ" pitchFamily="2" charset="0"/>
              </a:rPr>
              <a:t>বিষয় বস্তু </a:t>
            </a:r>
            <a:endParaRPr lang="en-US" sz="2800" dirty="0">
              <a:latin typeface="SutonnyAMJ" pitchFamily="2" charset="0"/>
              <a:cs typeface="SutonnyAMJ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9212B55-B955-4E55-8658-B340EDE0DA55}"/>
              </a:ext>
            </a:extLst>
          </p:cNvPr>
          <p:cNvCxnSpPr/>
          <p:nvPr/>
        </p:nvCxnSpPr>
        <p:spPr>
          <a:xfrm flipH="1">
            <a:off x="955137" y="3951361"/>
            <a:ext cx="693478" cy="7506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E075B65-8ED9-494B-9FA6-22B03A3EC06A}"/>
              </a:ext>
            </a:extLst>
          </p:cNvPr>
          <p:cNvSpPr/>
          <p:nvPr/>
        </p:nvSpPr>
        <p:spPr>
          <a:xfrm>
            <a:off x="462145" y="4701987"/>
            <a:ext cx="1183648" cy="9121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SutonnyAMJ" pitchFamily="2" charset="0"/>
                <a:cs typeface="SutonnyAMJ" pitchFamily="2" charset="0"/>
              </a:rPr>
              <a:t>অষ্টক</a:t>
            </a:r>
            <a:endParaRPr lang="en-US" sz="2800" dirty="0">
              <a:latin typeface="SutonnyAMJ" pitchFamily="2" charset="0"/>
              <a:cs typeface="SutonnyAMJ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2B6BF2-F66C-44E6-BC43-56659CD01AFA}"/>
              </a:ext>
            </a:extLst>
          </p:cNvPr>
          <p:cNvCxnSpPr/>
          <p:nvPr/>
        </p:nvCxnSpPr>
        <p:spPr>
          <a:xfrm>
            <a:off x="2955236" y="3974110"/>
            <a:ext cx="693478" cy="7506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CB3ABF4-3B87-45BB-99F1-9C8CBF732503}"/>
              </a:ext>
            </a:extLst>
          </p:cNvPr>
          <p:cNvSpPr/>
          <p:nvPr/>
        </p:nvSpPr>
        <p:spPr>
          <a:xfrm>
            <a:off x="2558115" y="4715216"/>
            <a:ext cx="1404285" cy="9121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SutonnyAMJ" pitchFamily="2" charset="0"/>
                <a:cs typeface="SutonnyAMJ" pitchFamily="2" charset="0"/>
              </a:rPr>
              <a:t>ষষ্টক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5B019C-1060-4A3E-8C69-43D84579C947}"/>
              </a:ext>
            </a:extLst>
          </p:cNvPr>
          <p:cNvCxnSpPr/>
          <p:nvPr/>
        </p:nvCxnSpPr>
        <p:spPr>
          <a:xfrm flipH="1">
            <a:off x="6068100" y="4135607"/>
            <a:ext cx="541966" cy="5663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3A9A19D-5BB9-445E-B4A8-3571FA3C11EC}"/>
              </a:ext>
            </a:extLst>
          </p:cNvPr>
          <p:cNvSpPr/>
          <p:nvPr/>
        </p:nvSpPr>
        <p:spPr>
          <a:xfrm>
            <a:off x="5269020" y="4724735"/>
            <a:ext cx="1572487" cy="9121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SutonnyAMJ" pitchFamily="2" charset="0"/>
                <a:cs typeface="SutonnyAMJ" pitchFamily="2" charset="0"/>
              </a:rPr>
              <a:t>ভাবের প্রবর্তনা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A5B4B2D-83DA-4177-B7EF-AA0CEF7DD8EE}"/>
              </a:ext>
            </a:extLst>
          </p:cNvPr>
          <p:cNvCxnSpPr/>
          <p:nvPr/>
        </p:nvCxnSpPr>
        <p:spPr>
          <a:xfrm>
            <a:off x="7292694" y="4088980"/>
            <a:ext cx="722345" cy="6357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AD4990D-9B98-4F20-BC9A-0523D5F0079A}"/>
              </a:ext>
            </a:extLst>
          </p:cNvPr>
          <p:cNvSpPr/>
          <p:nvPr/>
        </p:nvSpPr>
        <p:spPr>
          <a:xfrm>
            <a:off x="7292694" y="4724735"/>
            <a:ext cx="1390170" cy="9121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SutonnyAMJ" pitchFamily="2" charset="0"/>
                <a:cs typeface="SutonnyAMJ" pitchFamily="2" charset="0"/>
              </a:rPr>
              <a:t>ভাবের পরিণতি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66A4E0-C00D-47DD-A793-3F20009E37B4}"/>
              </a:ext>
            </a:extLst>
          </p:cNvPr>
          <p:cNvSpPr txBox="1"/>
          <p:nvPr/>
        </p:nvSpPr>
        <p:spPr>
          <a:xfrm>
            <a:off x="317695" y="426407"/>
            <a:ext cx="6021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সনেট-=১৪ লাইন,১৪মাত্রা</a:t>
            </a:r>
            <a:endParaRPr lang="bn-IN" sz="5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18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62733F9-77EF-4B15-8A44-DFCA3895D45A}"/>
              </a:ext>
            </a:extLst>
          </p:cNvPr>
          <p:cNvGrpSpPr/>
          <p:nvPr/>
        </p:nvGrpSpPr>
        <p:grpSpPr>
          <a:xfrm>
            <a:off x="409728" y="249692"/>
            <a:ext cx="8324544" cy="5825727"/>
            <a:chOff x="409728" y="249692"/>
            <a:chExt cx="8324544" cy="582572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DD48709-995B-4E85-AE54-2E74DFD4A8E0}"/>
                </a:ext>
              </a:extLst>
            </p:cNvPr>
            <p:cNvSpPr txBox="1"/>
            <p:nvPr/>
          </p:nvSpPr>
          <p:spPr>
            <a:xfrm>
              <a:off x="409728" y="566219"/>
              <a:ext cx="8324544" cy="5509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সনেটঃ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বাংলায়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চতুর্দশপদী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কবিতাবলি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চৌদ্দ-চরণ-সমন্বিত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ভাবসংহত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সুনির্দিষ্ট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। </a:t>
              </a:r>
            </a:p>
            <a:p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চতুর্দশপদী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কবিতাবলির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প্রথম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আট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চরণের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স্তবককে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অষ্টক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(Octave)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অষ্টকে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থাকে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ভাবের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প্রবর্তনা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মূল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)।</a:t>
              </a:r>
            </a:p>
            <a:p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পরবর্তী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ছয়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চরণের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স্তবককে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ষষ্টক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(Sestet)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বলে।ষষ্টকে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থাকে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ভাবের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পরিনণতি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উপসংহার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) </a:t>
              </a:r>
            </a:p>
            <a:p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অষ্টকে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ভাবের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প্রবর্তনা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ষষ্টকে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ভাবের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পরিণতি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প্রথম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আট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চরণঃকখখগ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কখখগ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শেষ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ছয়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চরণঃ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ঘঙ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ঘঙচচ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অথবা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প্রথম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আট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চরণঃ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কখখগ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কখখগ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শেষ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ছয়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চরণঃ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ঘঙ্ঘঙ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চচ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000" dirty="0">
                  <a:latin typeface="NikoshBAN" pitchFamily="2" charset="0"/>
                  <a:cs typeface="NikoshBAN" pitchFamily="2" charset="0"/>
                </a:rPr>
                <a:t>‘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কপোতাক্ষ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নদ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’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কবিতার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মিলবিন্যাসঃ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কখকখকখখক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গঘগঘগঘ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 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A0537E7-3336-4E2A-B1F9-46C19929104D}"/>
                </a:ext>
              </a:extLst>
            </p:cNvPr>
            <p:cNvSpPr txBox="1"/>
            <p:nvPr/>
          </p:nvSpPr>
          <p:spPr>
            <a:xfrm>
              <a:off x="1751384" y="249692"/>
              <a:ext cx="60213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সনেট-=১৪ লাইন,১৪মাত্রা</a:t>
              </a:r>
              <a:endPara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646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7220798-C0B7-4C6B-8CD3-D79A7A3ECEAD}"/>
              </a:ext>
            </a:extLst>
          </p:cNvPr>
          <p:cNvGrpSpPr/>
          <p:nvPr/>
        </p:nvGrpSpPr>
        <p:grpSpPr>
          <a:xfrm>
            <a:off x="259644" y="553155"/>
            <a:ext cx="8342490" cy="5751690"/>
            <a:chOff x="259644" y="553155"/>
            <a:chExt cx="8342490" cy="575169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5F8A442-A6F0-4EE9-8182-D4F76342A563}"/>
                </a:ext>
              </a:extLst>
            </p:cNvPr>
            <p:cNvSpPr txBox="1"/>
            <p:nvPr/>
          </p:nvSpPr>
          <p:spPr>
            <a:xfrm>
              <a:off x="440266" y="553155"/>
              <a:ext cx="5012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Sonnet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সাধারণ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বৈশিষ্ট্যঃ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F2C92FB-9370-4DDA-943B-FC0E826189AA}"/>
                </a:ext>
              </a:extLst>
            </p:cNvPr>
            <p:cNvSpPr txBox="1"/>
            <p:nvPr/>
          </p:nvSpPr>
          <p:spPr>
            <a:xfrm>
              <a:off x="259644" y="1257309"/>
              <a:ext cx="8342490" cy="5047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Sonnet</a:t>
              </a:r>
              <a:r>
                <a:rPr lang="en-US" sz="2400" dirty="0"/>
                <a:t> (little sound or song)</a:t>
              </a:r>
              <a:r>
                <a:rPr lang="en-US" sz="2400" dirty="0" err="1"/>
                <a:t>অর্থ</a:t>
              </a:r>
              <a:r>
                <a:rPr lang="en-US" sz="2800" dirty="0"/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মৃদুধ্বনি</a:t>
              </a:r>
              <a:r>
                <a:rPr lang="en-US" sz="2800" dirty="0"/>
                <a:t> </a:t>
              </a:r>
              <a:r>
                <a:rPr lang="en-US" sz="2400" dirty="0" err="1"/>
                <a:t>সনেট</a:t>
              </a:r>
              <a:r>
                <a:rPr lang="en-US" sz="2400" dirty="0"/>
                <a:t> –</a:t>
              </a:r>
              <a:r>
                <a:rPr lang="en-US" sz="2400" dirty="0" err="1"/>
                <a:t>চতুর্দশপদী</a:t>
              </a:r>
              <a:r>
                <a:rPr lang="en-US" sz="2400" dirty="0"/>
                <a:t> </a:t>
              </a:r>
              <a:r>
                <a:rPr lang="en-US" sz="2400" dirty="0" err="1"/>
                <a:t>কবিতা</a:t>
              </a:r>
              <a:r>
                <a:rPr lang="en-US" sz="2400" dirty="0"/>
                <a:t> ।</a:t>
              </a:r>
            </a:p>
            <a:p>
              <a:r>
                <a:rPr lang="en-US" sz="2400" dirty="0" err="1"/>
                <a:t>চৌদ্দ</a:t>
              </a:r>
              <a:r>
                <a:rPr lang="en-US" sz="2400" dirty="0"/>
                <a:t> </a:t>
              </a:r>
              <a:r>
                <a:rPr lang="en-US" sz="2400" dirty="0" err="1"/>
                <a:t>চরণ</a:t>
              </a:r>
              <a:r>
                <a:rPr lang="en-US" sz="2400" dirty="0"/>
                <a:t> ও </a:t>
              </a:r>
              <a:r>
                <a:rPr lang="en-US" sz="2400" dirty="0" err="1"/>
                <a:t>প্রতি</a:t>
              </a:r>
              <a:r>
                <a:rPr lang="en-US" sz="2400" dirty="0"/>
                <a:t> </a:t>
              </a:r>
              <a:r>
                <a:rPr lang="en-US" sz="2400" dirty="0" err="1"/>
                <a:t>লাইনে</a:t>
              </a:r>
              <a:r>
                <a:rPr lang="en-US" sz="2400" dirty="0"/>
                <a:t> </a:t>
              </a:r>
              <a:r>
                <a:rPr lang="en-US" sz="2400" dirty="0" err="1"/>
                <a:t>চৌদ্দ</a:t>
              </a:r>
              <a:r>
                <a:rPr lang="en-US" sz="2400" dirty="0"/>
                <a:t> </a:t>
              </a:r>
              <a:r>
                <a:rPr lang="en-US" sz="2400" dirty="0" err="1"/>
                <a:t>মাত্রা</a:t>
              </a:r>
              <a:r>
                <a:rPr lang="en-US" sz="2400" dirty="0"/>
                <a:t> </a:t>
              </a:r>
              <a:r>
                <a:rPr lang="en-US" sz="2400" dirty="0" err="1"/>
                <a:t>বা</a:t>
              </a:r>
              <a:r>
                <a:rPr lang="en-US" sz="2400" dirty="0"/>
                <a:t> </a:t>
              </a:r>
              <a:r>
                <a:rPr lang="en-US" sz="2400" dirty="0" err="1"/>
                <a:t>অক্ষর</a:t>
              </a:r>
              <a:r>
                <a:rPr lang="en-US" sz="2400" dirty="0"/>
                <a:t> </a:t>
              </a:r>
              <a:r>
                <a:rPr lang="en-US" sz="2400" dirty="0" err="1"/>
                <a:t>থাকে</a:t>
              </a:r>
              <a:r>
                <a:rPr lang="en-US" sz="2400" dirty="0"/>
                <a:t> (</a:t>
              </a:r>
              <a:r>
                <a:rPr lang="en-US" sz="2400" dirty="0" err="1"/>
                <a:t>উচ্চাওরণের</a:t>
              </a:r>
              <a:r>
                <a:rPr lang="en-US" sz="2400" dirty="0"/>
                <a:t> </a:t>
              </a:r>
              <a:r>
                <a:rPr lang="en-US" sz="2400" dirty="0" err="1"/>
                <a:t>স্থানকে</a:t>
              </a:r>
              <a:r>
                <a:rPr lang="en-US" sz="2400" dirty="0"/>
                <a:t> </a:t>
              </a:r>
              <a:r>
                <a:rPr lang="en-US" sz="2400" dirty="0" err="1"/>
                <a:t>মাত্রা</a:t>
              </a:r>
              <a:r>
                <a:rPr lang="en-US" sz="2400" dirty="0"/>
                <a:t> </a:t>
              </a:r>
              <a:r>
                <a:rPr lang="en-US" sz="2400" dirty="0" err="1"/>
                <a:t>বলে</a:t>
              </a:r>
              <a:r>
                <a:rPr lang="en-US" sz="2400" dirty="0"/>
                <a:t> ।</a:t>
              </a:r>
            </a:p>
            <a:p>
              <a:r>
                <a:rPr lang="en-US" sz="2400" dirty="0" err="1"/>
                <a:t>প্রতি</a:t>
              </a:r>
              <a:r>
                <a:rPr lang="en-US" sz="2400" dirty="0"/>
                <a:t> </a:t>
              </a:r>
              <a:r>
                <a:rPr lang="en-US" sz="2400" dirty="0" err="1"/>
                <a:t>চরনে</a:t>
              </a:r>
              <a:r>
                <a:rPr lang="en-US" sz="2400" dirty="0"/>
                <a:t> </a:t>
              </a:r>
              <a:r>
                <a:rPr lang="en-US" sz="2400" dirty="0" err="1"/>
                <a:t>দুটি</a:t>
              </a:r>
              <a:r>
                <a:rPr lang="en-US" sz="2400" dirty="0"/>
                <a:t> </a:t>
              </a:r>
              <a:r>
                <a:rPr lang="en-US" sz="2400" dirty="0" err="1"/>
                <a:t>পর্বঃ</a:t>
              </a:r>
              <a:r>
                <a:rPr lang="en-US" sz="2400" dirty="0"/>
                <a:t> ১ম </a:t>
              </a:r>
              <a:r>
                <a:rPr lang="en-US" sz="2400" dirty="0" err="1"/>
                <a:t>পর্বে</a:t>
              </a:r>
              <a:r>
                <a:rPr lang="en-US" sz="2400" dirty="0"/>
                <a:t> -১ম </a:t>
              </a:r>
              <a:r>
                <a:rPr lang="en-US" sz="2400" dirty="0" err="1"/>
                <a:t>পর্বে</a:t>
              </a:r>
              <a:r>
                <a:rPr lang="en-US" sz="2400" dirty="0"/>
                <a:t> ৮ </a:t>
              </a:r>
              <a:r>
                <a:rPr lang="en-US" sz="2400" dirty="0" err="1"/>
                <a:t>মাত্রা</a:t>
              </a:r>
              <a:r>
                <a:rPr lang="en-US" sz="2400" dirty="0"/>
                <a:t> ২য় </a:t>
              </a:r>
              <a:r>
                <a:rPr lang="en-US" sz="2400" dirty="0" err="1"/>
                <a:t>পর্বে</a:t>
              </a:r>
              <a:r>
                <a:rPr lang="en-US" sz="2400" dirty="0"/>
                <a:t> ৬মাত্রা (</a:t>
              </a:r>
              <a:r>
                <a:rPr lang="en-US" sz="2400" dirty="0" err="1"/>
                <a:t>চরনের</a:t>
              </a:r>
              <a:r>
                <a:rPr lang="en-US" sz="2400" dirty="0"/>
                <a:t> </a:t>
              </a:r>
              <a:r>
                <a:rPr lang="en-US" sz="2400" dirty="0" err="1"/>
                <a:t>মাঝে</a:t>
              </a:r>
              <a:r>
                <a:rPr lang="en-US" sz="2400" dirty="0"/>
                <a:t> </a:t>
              </a:r>
              <a:r>
                <a:rPr lang="en-US" sz="2400" dirty="0" err="1"/>
                <a:t>বিরতি</a:t>
              </a:r>
              <a:r>
                <a:rPr lang="en-US" sz="2400" dirty="0"/>
                <a:t> </a:t>
              </a:r>
              <a:r>
                <a:rPr lang="en-US" sz="2400" dirty="0" err="1"/>
                <a:t>কালকে</a:t>
              </a:r>
              <a:r>
                <a:rPr lang="en-US" sz="2400" dirty="0"/>
                <a:t> </a:t>
              </a:r>
              <a:r>
                <a:rPr lang="en-US" sz="2400" dirty="0" err="1"/>
                <a:t>পর্ব</a:t>
              </a:r>
              <a:r>
                <a:rPr lang="en-US" sz="2400" dirty="0"/>
                <a:t> </a:t>
              </a:r>
              <a:r>
                <a:rPr lang="en-US" sz="2400" dirty="0" err="1"/>
                <a:t>বলে</a:t>
              </a:r>
              <a:r>
                <a:rPr lang="en-US" sz="2400" dirty="0"/>
                <a:t> ।</a:t>
              </a:r>
            </a:p>
            <a:p>
              <a:r>
                <a:rPr lang="en-US" sz="2400" dirty="0" err="1"/>
                <a:t>অন্ত্যমিল</a:t>
              </a:r>
              <a:r>
                <a:rPr lang="en-US" sz="2400" dirty="0"/>
                <a:t> </a:t>
              </a:r>
              <a:r>
                <a:rPr lang="en-US" sz="2400" dirty="0" err="1"/>
                <a:t>থাকবে</a:t>
              </a:r>
              <a:r>
                <a:rPr lang="en-US" sz="2400" dirty="0"/>
                <a:t> </a:t>
              </a:r>
              <a:r>
                <a:rPr lang="en-US" sz="2400" dirty="0" err="1"/>
                <a:t>না</a:t>
              </a:r>
              <a:r>
                <a:rPr lang="en-US" sz="2400" dirty="0"/>
                <a:t> </a:t>
              </a:r>
            </a:p>
            <a:p>
              <a:r>
                <a:rPr lang="en-US" sz="2400" dirty="0" err="1"/>
                <a:t>উল্লেখ্য</a:t>
              </a:r>
              <a:r>
                <a:rPr lang="en-US" sz="2400" dirty="0"/>
                <a:t> </a:t>
              </a:r>
              <a:r>
                <a:rPr lang="en-US" sz="2400" dirty="0" err="1"/>
                <a:t>যে</a:t>
              </a:r>
              <a:r>
                <a:rPr lang="en-US" sz="2400" dirty="0"/>
                <a:t> –</a:t>
              </a:r>
              <a:r>
                <a:rPr lang="en-US" sz="2400" dirty="0" err="1"/>
                <a:t>অন্ত্যমিল</a:t>
              </a:r>
              <a:r>
                <a:rPr lang="en-US" sz="2400" dirty="0"/>
                <a:t> </a:t>
              </a:r>
              <a:r>
                <a:rPr lang="en-US" sz="2400" dirty="0" err="1"/>
                <a:t>বলতে</a:t>
              </a:r>
              <a:r>
                <a:rPr lang="en-US" sz="2400" dirty="0"/>
                <a:t> </a:t>
              </a:r>
              <a:r>
                <a:rPr lang="en-US" sz="2400" dirty="0" err="1"/>
                <a:t>দুই</a:t>
              </a:r>
              <a:r>
                <a:rPr lang="en-US" sz="2400" dirty="0"/>
                <a:t> </a:t>
              </a:r>
              <a:r>
                <a:rPr lang="en-US" sz="2400" dirty="0" err="1"/>
                <a:t>চরনের</a:t>
              </a:r>
              <a:r>
                <a:rPr lang="en-US" sz="2400" dirty="0"/>
                <a:t> </a:t>
              </a:r>
              <a:r>
                <a:rPr lang="en-US" sz="2400" dirty="0" err="1"/>
                <a:t>শেষে</a:t>
              </a:r>
              <a:r>
                <a:rPr lang="en-US" sz="2400" dirty="0"/>
                <a:t> </a:t>
              </a:r>
              <a:r>
                <a:rPr lang="en-US" sz="2400" dirty="0" err="1"/>
                <a:t>মিলকে</a:t>
              </a:r>
              <a:r>
                <a:rPr lang="en-US" sz="2400" dirty="0"/>
                <a:t> </a:t>
              </a:r>
              <a:r>
                <a:rPr lang="en-US" sz="2400" dirty="0" err="1"/>
                <a:t>বুঝায়</a:t>
              </a:r>
              <a:r>
                <a:rPr lang="en-US" sz="2400" dirty="0"/>
                <a:t> ।</a:t>
              </a:r>
            </a:p>
            <a:p>
              <a:endParaRPr lang="en-US" sz="2400" dirty="0"/>
            </a:p>
            <a:p>
              <a:r>
                <a:rPr lang="en-US" sz="2400" dirty="0" err="1"/>
                <a:t>এখানে</a:t>
              </a:r>
              <a:r>
                <a:rPr lang="en-US" sz="2400" dirty="0"/>
                <a:t> </a:t>
              </a:r>
              <a:r>
                <a:rPr lang="en-US" sz="2400" dirty="0" err="1"/>
                <a:t>আমরা</a:t>
              </a:r>
              <a:r>
                <a:rPr lang="en-US" sz="2400" dirty="0"/>
                <a:t> </a:t>
              </a:r>
              <a:r>
                <a:rPr lang="en-US" sz="2400" dirty="0" err="1"/>
                <a:t>দেখতে</a:t>
              </a:r>
              <a:r>
                <a:rPr lang="en-US" sz="2400" dirty="0"/>
                <a:t> </a:t>
              </a:r>
              <a:r>
                <a:rPr lang="en-US" sz="2400" dirty="0" err="1"/>
                <a:t>পাই</a:t>
              </a:r>
              <a:r>
                <a:rPr lang="en-US" sz="2400" dirty="0"/>
                <a:t> </a:t>
              </a:r>
            </a:p>
            <a:p>
              <a:r>
                <a:rPr lang="en-US" sz="2400" dirty="0" err="1"/>
                <a:t>যতিচিহ্ন</a:t>
              </a:r>
              <a:r>
                <a:rPr lang="en-US" sz="2400" dirty="0"/>
                <a:t> </a:t>
              </a:r>
              <a:r>
                <a:rPr lang="en-US" sz="2400" dirty="0" err="1"/>
                <a:t>ব্যভারে</a:t>
              </a:r>
              <a:r>
                <a:rPr lang="en-US" sz="2400" dirty="0"/>
                <a:t> </a:t>
              </a:r>
              <a:r>
                <a:rPr lang="en-US" sz="2400" dirty="0" err="1"/>
                <a:t>কবির</a:t>
              </a:r>
              <a:r>
                <a:rPr lang="en-US" sz="2400" dirty="0"/>
                <a:t> </a:t>
              </a:r>
              <a:r>
                <a:rPr lang="en-US" sz="2400" dirty="0" err="1"/>
                <a:t>স্বাঢীনতা</a:t>
              </a:r>
              <a:r>
                <a:rPr lang="en-US" sz="2400" dirty="0"/>
                <a:t> ।</a:t>
              </a:r>
              <a:r>
                <a:rPr lang="en-US" sz="2400" dirty="0" err="1"/>
                <a:t>অমিত্রাক্ষরে</a:t>
              </a:r>
              <a:r>
                <a:rPr lang="en-US" sz="2400" dirty="0"/>
                <a:t> </a:t>
              </a:r>
              <a:r>
                <a:rPr lang="en-US" sz="2400" dirty="0" err="1"/>
                <a:t>একটি</a:t>
              </a:r>
              <a:r>
                <a:rPr lang="en-US" sz="2400" dirty="0"/>
                <a:t> </a:t>
              </a:r>
              <a:r>
                <a:rPr lang="en-US" sz="2400" dirty="0" err="1"/>
                <a:t>বা</a:t>
              </a:r>
              <a:r>
                <a:rPr lang="en-US" sz="2400" dirty="0"/>
                <a:t> </a:t>
              </a:r>
              <a:r>
                <a:rPr lang="en-US" sz="2400" dirty="0" err="1"/>
                <a:t>দুট</a:t>
              </a:r>
              <a:r>
                <a:rPr lang="en-US" sz="2400" dirty="0"/>
                <a:t> </a:t>
              </a:r>
              <a:r>
                <a:rPr lang="en-US" sz="2400" dirty="0" err="1"/>
                <a:t>লাইনে</a:t>
              </a:r>
              <a:r>
                <a:rPr lang="en-US" sz="2400" dirty="0"/>
                <a:t> </a:t>
              </a:r>
              <a:r>
                <a:rPr lang="en-US" sz="2400" dirty="0" err="1"/>
                <a:t>কথা</a:t>
              </a:r>
              <a:r>
                <a:rPr lang="en-US" sz="2400" dirty="0"/>
                <a:t> </a:t>
              </a:r>
              <a:r>
                <a:rPr lang="en-US" sz="2400" dirty="0" err="1"/>
                <a:t>শেষ</a:t>
              </a:r>
              <a:r>
                <a:rPr lang="en-US" sz="2400" dirty="0"/>
                <a:t> </a:t>
              </a:r>
              <a:r>
                <a:rPr lang="en-US" sz="2400" dirty="0" err="1"/>
                <a:t>হয়</a:t>
              </a:r>
              <a:r>
                <a:rPr lang="en-US" sz="2400" dirty="0"/>
                <a:t> </a:t>
              </a:r>
              <a:r>
                <a:rPr lang="en-US" sz="2400" dirty="0" err="1"/>
                <a:t>না</a:t>
              </a:r>
              <a:r>
                <a:rPr lang="en-US" sz="2400" dirty="0"/>
                <a:t> ।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3425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A7C0794C-E262-4E0D-B0F9-55BD78C50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520" y="4919133"/>
            <a:ext cx="5394959" cy="12267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17564" tIns="58782" rIns="117564" bIns="58782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আর কি হবে দেখা?- যত দিন যাবে,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প্রজারূপে রাজরূপে সাগরেরে দিতে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Image result for কপোতাক্ষ নদ">
            <a:extLst>
              <a:ext uri="{FF2B5EF4-FFF2-40B4-BE49-F238E27FC236}">
                <a16:creationId xmlns:a16="http://schemas.microsoft.com/office/drawing/2014/main" id="{6315C00F-23D9-4327-AF23-FCAB6DE73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73" y="990626"/>
            <a:ext cx="4081427" cy="30103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 পানি  ">
            <a:extLst>
              <a:ext uri="{FF2B5EF4-FFF2-40B4-BE49-F238E27FC236}">
                <a16:creationId xmlns:a16="http://schemas.microsoft.com/office/drawing/2014/main" id="{26C467FD-E24B-4FDC-9540-110BC40B7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47" y="990626"/>
            <a:ext cx="3561820" cy="3010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64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14F27B-328D-4124-AC04-40B2D1E1D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067" y="5078978"/>
            <a:ext cx="5867400" cy="12267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7564" tIns="58782" rIns="117564" bIns="58782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বারি-রূপ কর তুমি; এ মিনতি, গাবে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বঙ্গজ জনের কানে, সখে, সখা-রীতে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Image result for সতত">
            <a:extLst>
              <a:ext uri="{FF2B5EF4-FFF2-40B4-BE49-F238E27FC236}">
                <a16:creationId xmlns:a16="http://schemas.microsoft.com/office/drawing/2014/main" id="{BC93A406-3A2E-4D0D-9EAA-1EC30F84C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77" y="653914"/>
            <a:ext cx="3495322" cy="30614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5DA375-7461-45DB-B75C-668D59BF5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62" y="679441"/>
            <a:ext cx="3640666" cy="30103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7652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0FC69C-B086-46EC-94B7-F5A21BAA8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544" y="5104435"/>
            <a:ext cx="5379334" cy="12267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17564" tIns="58782" rIns="117564" bIns="58782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নাম তার, এ প্রবাসে মজি প্রেম-ভাবে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লইছে যে তব নাম বঙ্গের সংগীতে।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A21A39-02AF-4DEA-B08D-F006E72C5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576" y="1053296"/>
            <a:ext cx="2468301" cy="30704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0" name="Picture 2" descr="Image result for প্রবাস">
            <a:extLst>
              <a:ext uri="{FF2B5EF4-FFF2-40B4-BE49-F238E27FC236}">
                <a16:creationId xmlns:a16="http://schemas.microsoft.com/office/drawing/2014/main" id="{8D0D4DED-004A-423D-990F-1AA45838C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37" y="601939"/>
            <a:ext cx="2611900" cy="32640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প্রবাস">
            <a:extLst>
              <a:ext uri="{FF2B5EF4-FFF2-40B4-BE49-F238E27FC236}">
                <a16:creationId xmlns:a16="http://schemas.microsoft.com/office/drawing/2014/main" id="{DDF447E2-FBC2-436E-AD05-E71F10E05F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r="11783"/>
          <a:stretch/>
        </p:blipFill>
        <p:spPr bwMode="auto">
          <a:xfrm>
            <a:off x="6388138" y="1834166"/>
            <a:ext cx="2303363" cy="34091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22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3F0C7F-91DD-41D8-85DA-1F07A8AD2352}"/>
              </a:ext>
            </a:extLst>
          </p:cNvPr>
          <p:cNvSpPr txBox="1"/>
          <p:nvPr/>
        </p:nvSpPr>
        <p:spPr>
          <a:xfrm>
            <a:off x="1314450" y="429006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সনেটের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বৈশিষ্ট্য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লেখ</a:t>
            </a:r>
            <a:r>
              <a:rPr lang="en-US" sz="2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।</a:t>
            </a:r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</a:p>
        </p:txBody>
      </p:sp>
      <p:sp>
        <p:nvSpPr>
          <p:cNvPr id="3" name="TextBox 1" descr="Bouquet">
            <a:extLst>
              <a:ext uri="{FF2B5EF4-FFF2-40B4-BE49-F238E27FC236}">
                <a16:creationId xmlns:a16="http://schemas.microsoft.com/office/drawing/2014/main" id="{FBBEF0C1-F71A-45A0-AAD7-E7867E883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01" y="844479"/>
            <a:ext cx="4041421" cy="6166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64" tIns="58782" rIns="117564" bIns="58782">
            <a:prstTxWarp prst="textPlain">
              <a:avLst>
                <a:gd name="adj" fmla="val 50870"/>
              </a:avLst>
            </a:prstTxWarp>
            <a:spAutoFit/>
          </a:bodyPr>
          <a:lstStyle/>
          <a:p>
            <a:pPr algn="ctr">
              <a:defRPr/>
            </a:pPr>
            <a:r>
              <a:rPr lang="bn-BD" sz="5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100" dirty="0">
              <a:ln w="18415" cmpd="sng">
                <a:solidFill>
                  <a:srgbClr val="FFFF00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EABF2-C935-4131-B93F-927D7AA75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474" y="1152816"/>
            <a:ext cx="2828925" cy="219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23CECBF-89E0-477B-B760-AB82D7522C32}"/>
              </a:ext>
            </a:extLst>
          </p:cNvPr>
          <p:cNvSpPr txBox="1"/>
          <p:nvPr/>
        </p:nvSpPr>
        <p:spPr>
          <a:xfrm>
            <a:off x="652427" y="2743200"/>
            <a:ext cx="709612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‘ভ্রান্তি’ শব্দের অর্থ কি? </a:t>
            </a:r>
          </a:p>
          <a:p>
            <a:pPr marL="571500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সর্বদা কবির কার কথা মনে পড়ে?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/>
            <a:r>
              <a:rPr lang="en-US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ষষ্ঠকে কি থাকে?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571500"/>
            <a:r>
              <a:rPr lang="en-US" sz="2800" dirty="0">
                <a:latin typeface="NikoshBAN" pitchFamily="2" charset="0"/>
                <a:cs typeface="NikoshBAN" pitchFamily="2" charset="0"/>
              </a:rPr>
              <a:t>৪।‘বারি-রূপ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’ 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বুঝিয়েছেন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/>
            <a:r>
              <a:rPr lang="en-US" sz="2800" dirty="0">
                <a:latin typeface="NikoshBAN" pitchFamily="2" charset="0"/>
                <a:cs typeface="NikoshBAN" pitchFamily="2" charset="0"/>
              </a:rPr>
              <a:t>৫।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‘বুড় সালিকের ঘাড়ে রোঁ’ কোন ধরনের সাহিত্য?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571500"/>
            <a:r>
              <a:rPr lang="en-US" sz="2800" dirty="0">
                <a:latin typeface="NikoshBAN" pitchFamily="2" charset="0"/>
                <a:cs typeface="NikoshBAN" pitchFamily="2" charset="0"/>
              </a:rPr>
              <a:t>৬।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‘একেই কি বলে সভ্যতা’ কোন ধরনের সাহিত্য?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6E9CA1-0760-4431-8607-FE72AE881128}"/>
              </a:ext>
            </a:extLst>
          </p:cNvPr>
          <p:cNvSpPr txBox="1"/>
          <p:nvPr/>
        </p:nvSpPr>
        <p:spPr>
          <a:xfrm>
            <a:off x="1428750" y="486281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মূ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ল্যায়ন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75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20FB0B-AD5E-4CFC-B930-3D6D73064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1" t="24500" r="13556"/>
          <a:stretch/>
        </p:blipFill>
        <p:spPr>
          <a:xfrm>
            <a:off x="445728" y="1337310"/>
            <a:ext cx="2571750" cy="4663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1E3BF0-1C34-434B-B860-1395622CE421}"/>
              </a:ext>
            </a:extLst>
          </p:cNvPr>
          <p:cNvSpPr txBox="1"/>
          <p:nvPr/>
        </p:nvSpPr>
        <p:spPr>
          <a:xfrm>
            <a:off x="5803598" y="3669030"/>
            <a:ext cx="3208884" cy="21698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342900">
              <a:defRPr/>
            </a:pPr>
            <a:r>
              <a:rPr lang="bn-IN" sz="2700" b="1" dirty="0">
                <a:ln/>
                <a:solidFill>
                  <a:schemeClr val="tx1"/>
                </a:solidFill>
                <a:latin typeface="Corbel" panose="020B0503020204020204"/>
                <a:cs typeface="Vrinda" panose="020B0502040204020203" pitchFamily="34" charset="0"/>
              </a:rPr>
              <a:t>রেহানা পারভীন।</a:t>
            </a:r>
          </a:p>
          <a:p>
            <a:pPr defTabSz="342900">
              <a:defRPr/>
            </a:pPr>
            <a:r>
              <a:rPr lang="bn-IN" sz="2700" b="1" dirty="0">
                <a:ln/>
                <a:solidFill>
                  <a:schemeClr val="tx1"/>
                </a:solidFill>
                <a:latin typeface="Corbel" panose="020B0503020204020204"/>
                <a:cs typeface="Vrinda" panose="020B0502040204020203" pitchFamily="34" charset="0"/>
              </a:rPr>
              <a:t>সহকারী শিক্ষক।</a:t>
            </a:r>
          </a:p>
          <a:p>
            <a:pPr defTabSz="342900">
              <a:defRPr/>
            </a:pPr>
            <a:r>
              <a:rPr lang="bn-IN" sz="2700" b="1" dirty="0">
                <a:ln/>
                <a:solidFill>
                  <a:schemeClr val="tx1"/>
                </a:solidFill>
                <a:latin typeface="Corbel" panose="020B0503020204020204"/>
                <a:cs typeface="Vrinda" panose="020B0502040204020203" pitchFamily="34" charset="0"/>
              </a:rPr>
              <a:t>জামতলা দাখিল মাদ্রাসা</a:t>
            </a:r>
            <a:r>
              <a:rPr lang="en-US" sz="2700" b="1" dirty="0">
                <a:ln/>
                <a:solidFill>
                  <a:schemeClr val="tx1"/>
                </a:solidFill>
                <a:latin typeface="Corbel" panose="020B0503020204020204"/>
              </a:rPr>
              <a:t>। </a:t>
            </a:r>
            <a:endParaRPr lang="bn-IN" sz="2700" b="1" dirty="0">
              <a:ln/>
              <a:solidFill>
                <a:schemeClr val="tx1"/>
              </a:solidFill>
              <a:latin typeface="Corbel" panose="020B0503020204020204"/>
              <a:cs typeface="Vrinda" panose="020B0502040204020203" pitchFamily="34" charset="0"/>
            </a:endParaRPr>
          </a:p>
          <a:p>
            <a:pPr defTabSz="342900">
              <a:defRPr/>
            </a:pPr>
            <a:r>
              <a:rPr lang="bn-IN" sz="2700" b="1" dirty="0">
                <a:ln/>
                <a:solidFill>
                  <a:schemeClr val="tx1"/>
                </a:solidFill>
                <a:latin typeface="Corbel" panose="020B0503020204020204"/>
                <a:cs typeface="Vrinda" panose="020B0502040204020203" pitchFamily="34" charset="0"/>
              </a:rPr>
              <a:t>গোয়ালন্দ,রাজবাড়ী। </a:t>
            </a:r>
            <a:endParaRPr lang="en-US" sz="2700" b="1" dirty="0">
              <a:ln/>
              <a:solidFill>
                <a:schemeClr val="tx1"/>
              </a:solidFill>
              <a:latin typeface="Corbel" panose="020B0503020204020204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E3D7D1B-32B9-493B-BC3F-A41C9F94E6F7}"/>
              </a:ext>
            </a:extLst>
          </p:cNvPr>
          <p:cNvSpPr txBox="1"/>
          <p:nvPr/>
        </p:nvSpPr>
        <p:spPr>
          <a:xfrm>
            <a:off x="4017648" y="1179165"/>
            <a:ext cx="35719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12306D-A873-4FB8-8A7D-B33F87D3C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917" y="2216467"/>
            <a:ext cx="2229803" cy="345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9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BE3B0BE-0232-4B9E-8777-C5E5EDCE92DB}"/>
              </a:ext>
            </a:extLst>
          </p:cNvPr>
          <p:cNvGrpSpPr/>
          <p:nvPr/>
        </p:nvGrpSpPr>
        <p:grpSpPr>
          <a:xfrm>
            <a:off x="388620" y="617219"/>
            <a:ext cx="8366760" cy="5486401"/>
            <a:chOff x="75163" y="205740"/>
            <a:chExt cx="8366760" cy="6179867"/>
          </a:xfrm>
        </p:grpSpPr>
        <p:sp>
          <p:nvSpPr>
            <p:cNvPr id="8" name="Flowchart: Extract 7">
              <a:extLst>
                <a:ext uri="{FF2B5EF4-FFF2-40B4-BE49-F238E27FC236}">
                  <a16:creationId xmlns:a16="http://schemas.microsoft.com/office/drawing/2014/main" id="{C29F052A-7807-4B7E-846F-C125A69D8358}"/>
                </a:ext>
              </a:extLst>
            </p:cNvPr>
            <p:cNvSpPr/>
            <p:nvPr/>
          </p:nvSpPr>
          <p:spPr>
            <a:xfrm flipH="1">
              <a:off x="75163" y="205740"/>
              <a:ext cx="8366760" cy="2377439"/>
            </a:xfrm>
            <a:prstGeom prst="flowChartExtract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5D44D8-056F-4B6A-BAA4-1F4BCA69E84D}"/>
                </a:ext>
              </a:extLst>
            </p:cNvPr>
            <p:cNvSpPr/>
            <p:nvPr/>
          </p:nvSpPr>
          <p:spPr>
            <a:xfrm>
              <a:off x="702077" y="2583179"/>
              <a:ext cx="7292340" cy="3802428"/>
            </a:xfrm>
            <a:prstGeom prst="rect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81DA98F-6C48-48F4-852D-5A0579CA67AC}"/>
                </a:ext>
              </a:extLst>
            </p:cNvPr>
            <p:cNvSpPr txBox="1"/>
            <p:nvPr/>
          </p:nvSpPr>
          <p:spPr>
            <a:xfrm>
              <a:off x="795254" y="4408721"/>
              <a:ext cx="692657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IN" sz="1800" dirty="0"/>
                <a:t>‘</a:t>
              </a:r>
              <a:r>
                <a:rPr lang="bn-IN" sz="2400" b="1" dirty="0"/>
                <a:t>কপোতাক্ষ নদ’ কবিতা অবলম্বনে কবির স্বদেশপ্রীতির পরিচয় দাও।         </a:t>
              </a:r>
              <a:endParaRPr lang="en-US" sz="1800" b="1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DAA6D06-F3F7-4544-9DA1-F51391F0F037}"/>
                </a:ext>
              </a:extLst>
            </p:cNvPr>
            <p:cNvSpPr/>
            <p:nvPr/>
          </p:nvSpPr>
          <p:spPr>
            <a:xfrm>
              <a:off x="2412598" y="1394460"/>
              <a:ext cx="3691890" cy="78970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sz="5400" dirty="0">
                  <a:solidFill>
                    <a:schemeClr val="tx1"/>
                  </a:solidFill>
                </a:rPr>
                <a:t>বাড়ির কাজ</a:t>
              </a:r>
              <a:endParaRPr lang="en-US" sz="5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66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mage result for কপোতাক্ষ নদ">
            <a:extLst>
              <a:ext uri="{FF2B5EF4-FFF2-40B4-BE49-F238E27FC236}">
                <a16:creationId xmlns:a16="http://schemas.microsoft.com/office/drawing/2014/main" id="{4F69290E-1AF2-4B64-9AD9-9C6F70A57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" y="542925"/>
            <a:ext cx="8492489" cy="5772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ADA258-E2DE-4801-B87D-CBA450563F48}"/>
              </a:ext>
            </a:extLst>
          </p:cNvPr>
          <p:cNvSpPr txBox="1"/>
          <p:nvPr/>
        </p:nvSpPr>
        <p:spPr>
          <a:xfrm>
            <a:off x="1925954" y="954405"/>
            <a:ext cx="46577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27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7560" y="1769241"/>
            <a:ext cx="2411730" cy="71558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5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5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3610" y="3429000"/>
            <a:ext cx="2651760" cy="161582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দশম</a:t>
            </a:r>
          </a:p>
          <a:p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</a:p>
          <a:p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0821" y="2515021"/>
            <a:ext cx="2092047" cy="286846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DE6B91-4002-4A9B-BE65-589B7033B7E2}"/>
              </a:ext>
            </a:extLst>
          </p:cNvPr>
          <p:cNvSpPr txBox="1"/>
          <p:nvPr/>
        </p:nvSpPr>
        <p:spPr>
          <a:xfrm>
            <a:off x="382548" y="582978"/>
            <a:ext cx="7978854" cy="8915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১ম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AF9CC7-AF7E-43BF-9C7E-D10EBD222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60" y="2809874"/>
            <a:ext cx="2251709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7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46700C-B24E-4063-BB55-9D0595CEC160}"/>
              </a:ext>
            </a:extLst>
          </p:cNvPr>
          <p:cNvSpPr txBox="1"/>
          <p:nvPr/>
        </p:nvSpPr>
        <p:spPr>
          <a:xfrm>
            <a:off x="573568" y="605466"/>
            <a:ext cx="606105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ছবিগুলো</a:t>
            </a:r>
            <a:r>
              <a:rPr lang="en-US" sz="3200" dirty="0"/>
              <a:t> </a:t>
            </a:r>
            <a:r>
              <a:rPr lang="en-US" sz="3200" dirty="0" err="1"/>
              <a:t>দেখে</a:t>
            </a:r>
            <a:r>
              <a:rPr lang="en-US" sz="3200" dirty="0"/>
              <a:t> </a:t>
            </a:r>
            <a:r>
              <a:rPr lang="en-US" sz="3200" dirty="0" err="1"/>
              <a:t>বলতে</a:t>
            </a:r>
            <a:r>
              <a:rPr lang="en-US" sz="3200" dirty="0"/>
              <a:t> </a:t>
            </a:r>
            <a:r>
              <a:rPr lang="en-US" sz="3200" dirty="0" err="1"/>
              <a:t>চেষ্টা</a:t>
            </a:r>
            <a:r>
              <a:rPr lang="en-US" sz="3200" dirty="0"/>
              <a:t> </a:t>
            </a:r>
            <a:r>
              <a:rPr lang="en-US" sz="3200" dirty="0" err="1"/>
              <a:t>করো</a:t>
            </a:r>
            <a:r>
              <a:rPr lang="en-US" sz="2800" dirty="0"/>
              <a:t>,</a:t>
            </a:r>
          </a:p>
        </p:txBody>
      </p:sp>
      <p:pic>
        <p:nvPicPr>
          <p:cNvPr id="4" name="Picture 2" descr="C:\Documents and Settings\shamim\Desktop\nodi 1.jpg">
            <a:extLst>
              <a:ext uri="{FF2B5EF4-FFF2-40B4-BE49-F238E27FC236}">
                <a16:creationId xmlns:a16="http://schemas.microsoft.com/office/drawing/2014/main" id="{DF01A6DA-178F-47C2-A74D-30162F6B7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4460" y="1800225"/>
            <a:ext cx="6457624" cy="4291965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034B20-BDC1-4EF2-9446-61A492CBC9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" t="3376" r="1478" b="5533"/>
          <a:stretch/>
        </p:blipFill>
        <p:spPr>
          <a:xfrm>
            <a:off x="1445732" y="1941301"/>
            <a:ext cx="6406352" cy="4018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3" descr="F:\কাজী\Mickel Modhusudhon\kapotakh-nod.jpg">
            <a:extLst>
              <a:ext uri="{FF2B5EF4-FFF2-40B4-BE49-F238E27FC236}">
                <a16:creationId xmlns:a16="http://schemas.microsoft.com/office/drawing/2014/main" id="{9459C76C-BDC8-4AA3-B277-05639CD32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5732" y="1916624"/>
            <a:ext cx="6406352" cy="4018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 descr="F:\কাজী\Mickel Modhusudhon\kopotakkho-nod1.jpg">
            <a:extLst>
              <a:ext uri="{FF2B5EF4-FFF2-40B4-BE49-F238E27FC236}">
                <a16:creationId xmlns:a16="http://schemas.microsoft.com/office/drawing/2014/main" id="{A8BE9E0A-43EC-447F-872D-1D748C658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90494" y="1850602"/>
            <a:ext cx="6316827" cy="4084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68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OEL\Desktop\297879_193863777361839_698553965_n.jpg">
            <a:extLst>
              <a:ext uri="{FF2B5EF4-FFF2-40B4-BE49-F238E27FC236}">
                <a16:creationId xmlns:a16="http://schemas.microsoft.com/office/drawing/2014/main" id="{AF2C02C9-5C6D-449D-9670-BC83B613E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31" y="2195689"/>
            <a:ext cx="6850759" cy="3881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73A9FF-A8F5-4364-B763-03956D61EEC2}"/>
              </a:ext>
            </a:extLst>
          </p:cNvPr>
          <p:cNvSpPr txBox="1"/>
          <p:nvPr/>
        </p:nvSpPr>
        <p:spPr>
          <a:xfrm>
            <a:off x="528412" y="402266"/>
            <a:ext cx="6061058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আরোও</a:t>
            </a:r>
            <a:r>
              <a:rPr lang="en-US" sz="3200" dirty="0"/>
              <a:t> </a:t>
            </a:r>
            <a:r>
              <a:rPr lang="en-US" sz="3200" dirty="0" err="1"/>
              <a:t>একটা</a:t>
            </a:r>
            <a:r>
              <a:rPr lang="en-US" sz="3200" dirty="0"/>
              <a:t> </a:t>
            </a:r>
            <a:r>
              <a:rPr lang="en-US" sz="3200" dirty="0" err="1"/>
              <a:t>ছবি</a:t>
            </a:r>
            <a:r>
              <a:rPr lang="en-US" sz="3200" dirty="0"/>
              <a:t> </a:t>
            </a:r>
            <a:r>
              <a:rPr lang="en-US" sz="3200" dirty="0" err="1"/>
              <a:t>দেখে</a:t>
            </a:r>
            <a:r>
              <a:rPr lang="en-US" sz="3200" dirty="0"/>
              <a:t> </a:t>
            </a:r>
            <a:r>
              <a:rPr lang="en-US" sz="3200" dirty="0" err="1"/>
              <a:t>বলতে</a:t>
            </a:r>
            <a:r>
              <a:rPr lang="en-US" sz="3200" dirty="0"/>
              <a:t> </a:t>
            </a:r>
            <a:r>
              <a:rPr lang="en-US" sz="3200" dirty="0" err="1"/>
              <a:t>চেষ্টা</a:t>
            </a:r>
            <a:r>
              <a:rPr lang="en-US" sz="3200" dirty="0"/>
              <a:t> </a:t>
            </a:r>
            <a:r>
              <a:rPr lang="en-US" sz="3200" dirty="0" err="1"/>
              <a:t>করো</a:t>
            </a:r>
            <a:r>
              <a:rPr lang="en-US" sz="280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11707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কপোতাক্ষ নদ">
            <a:extLst>
              <a:ext uri="{FF2B5EF4-FFF2-40B4-BE49-F238E27FC236}">
                <a16:creationId xmlns:a16="http://schemas.microsoft.com/office/drawing/2014/main" id="{7CA54B05-5EC8-4509-8630-88043767B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" y="52454"/>
            <a:ext cx="9143999" cy="615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62E69E-72E0-4614-974F-AA43E87C4D01}"/>
              </a:ext>
            </a:extLst>
          </p:cNvPr>
          <p:cNvSpPr txBox="1"/>
          <p:nvPr/>
        </p:nvSpPr>
        <p:spPr>
          <a:xfrm>
            <a:off x="187447" y="385399"/>
            <a:ext cx="3909060" cy="959919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bn-BD" sz="4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119388-D58E-4649-AF7B-5EFE041061CF}"/>
              </a:ext>
            </a:extLst>
          </p:cNvPr>
          <p:cNvSpPr txBox="1"/>
          <p:nvPr/>
        </p:nvSpPr>
        <p:spPr>
          <a:xfrm>
            <a:off x="13827" y="4783943"/>
            <a:ext cx="5914663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কপোতাক্ষ ন</a:t>
            </a:r>
            <a:r>
              <a:rPr lang="en-US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দ(২য় </a:t>
            </a:r>
            <a:r>
              <a:rPr lang="en-US" sz="6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6000" i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---</a:t>
            </a:r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মাইকেল মধুসূদন দত্ত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61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Down Ribbon 7">
            <a:extLst>
              <a:ext uri="{FF2B5EF4-FFF2-40B4-BE49-F238E27FC236}">
                <a16:creationId xmlns:a16="http://schemas.microsoft.com/office/drawing/2014/main" id="{AB6533E7-ABD8-4765-8919-F231C4659B04}"/>
              </a:ext>
            </a:extLst>
          </p:cNvPr>
          <p:cNvSpPr/>
          <p:nvPr/>
        </p:nvSpPr>
        <p:spPr>
          <a:xfrm>
            <a:off x="1320088" y="654756"/>
            <a:ext cx="4733714" cy="817411"/>
          </a:xfrm>
          <a:prstGeom prst="ellipseRibbon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</a:rPr>
              <a:t>শিখন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ফল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E51893-000E-4892-827B-6DD81B876495}"/>
              </a:ext>
            </a:extLst>
          </p:cNvPr>
          <p:cNvSpPr txBox="1"/>
          <p:nvPr/>
        </p:nvSpPr>
        <p:spPr>
          <a:xfrm>
            <a:off x="307046" y="2496889"/>
            <a:ext cx="67597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lvl="2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১.স্মৃতিচারণের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দেশপ্রেমের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lvl="2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২.সনেট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</a:p>
          <a:p>
            <a:pPr lvl="2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৩.কবিতাটি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b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24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BA6709-B314-49EC-8065-EAD70EBDDC75}"/>
              </a:ext>
            </a:extLst>
          </p:cNvPr>
          <p:cNvSpPr/>
          <p:nvPr/>
        </p:nvSpPr>
        <p:spPr>
          <a:xfrm>
            <a:off x="525780" y="438403"/>
            <a:ext cx="3211830" cy="7848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4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Diagonal Corner Rectangle 2">
            <a:extLst>
              <a:ext uri="{FF2B5EF4-FFF2-40B4-BE49-F238E27FC236}">
                <a16:creationId xmlns:a16="http://schemas.microsoft.com/office/drawing/2014/main" id="{BD4C9F2D-0FA6-4E13-994B-7F1206E41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169" y="830818"/>
            <a:ext cx="3954779" cy="838200"/>
          </a:xfrm>
          <a:custGeom>
            <a:avLst/>
            <a:gdLst>
              <a:gd name="T0" fmla="*/ 331600 w 7972023"/>
              <a:gd name="T1" fmla="*/ 1223070 h 5492839"/>
              <a:gd name="T2" fmla="*/ 165800 w 7972023"/>
              <a:gd name="T3" fmla="*/ 2446137 h 5492839"/>
              <a:gd name="T4" fmla="*/ 0 w 7972023"/>
              <a:gd name="T5" fmla="*/ 1223070 h 5492839"/>
              <a:gd name="T6" fmla="*/ 165800 w 7972023"/>
              <a:gd name="T7" fmla="*/ 0 h 549283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68139 w 7972023"/>
              <a:gd name="T13" fmla="*/ 268140 h 5492839"/>
              <a:gd name="T14" fmla="*/ 7703922 w 7972023"/>
              <a:gd name="T15" fmla="*/ 5224703 h 54928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72023" h="5492839">
                <a:moveTo>
                  <a:pt x="915492" y="0"/>
                </a:moveTo>
                <a:lnTo>
                  <a:pt x="7874580" y="0"/>
                </a:lnTo>
                <a:lnTo>
                  <a:pt x="7874579" y="0"/>
                </a:lnTo>
                <a:cubicBezTo>
                  <a:pt x="7928396" y="0"/>
                  <a:pt x="7972023" y="43626"/>
                  <a:pt x="7972023" y="97443"/>
                </a:cubicBezTo>
                <a:lnTo>
                  <a:pt x="7972023" y="4577347"/>
                </a:lnTo>
                <a:cubicBezTo>
                  <a:pt x="7972023" y="5082959"/>
                  <a:pt x="7562143" y="5492839"/>
                  <a:pt x="7056531" y="5492839"/>
                </a:cubicBezTo>
                <a:cubicBezTo>
                  <a:pt x="7056530" y="5492839"/>
                  <a:pt x="7056530" y="5492838"/>
                  <a:pt x="7056530" y="5492838"/>
                </a:cubicBezTo>
                <a:lnTo>
                  <a:pt x="97443" y="5492839"/>
                </a:lnTo>
                <a:cubicBezTo>
                  <a:pt x="43626" y="5492839"/>
                  <a:pt x="0" y="5449212"/>
                  <a:pt x="0" y="5395396"/>
                </a:cubicBezTo>
                <a:lnTo>
                  <a:pt x="0" y="915492"/>
                </a:lnTo>
                <a:cubicBezTo>
                  <a:pt x="0" y="409880"/>
                  <a:pt x="409880" y="0"/>
                  <a:pt x="915492" y="1"/>
                </a:cubicBezTo>
                <a:cubicBezTo>
                  <a:pt x="915492" y="1"/>
                  <a:pt x="915493" y="1"/>
                  <a:pt x="915493" y="1"/>
                </a:cubicBezTo>
                <a:close/>
              </a:path>
            </a:pathLst>
          </a:custGeom>
          <a:noFill/>
          <a:ln w="38100" algn="ctr">
            <a:noFill/>
            <a:miter lim="800000"/>
            <a:headEnd/>
            <a:tailEnd/>
          </a:ln>
        </p:spPr>
        <p:txBody>
          <a:bodyPr lIns="117564" tIns="58782" rIns="117564" bIns="58782" anchor="ctr"/>
          <a:lstStyle/>
          <a:p>
            <a:pPr algn="ctr"/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কপোতাক্ষ নদ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মাইকেল মধুসূদন দত্ত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EC2496-272B-4B28-BB9D-05D6C5B14ADB}"/>
              </a:ext>
            </a:extLst>
          </p:cNvPr>
          <p:cNvSpPr txBox="1"/>
          <p:nvPr/>
        </p:nvSpPr>
        <p:spPr>
          <a:xfrm>
            <a:off x="3533421" y="2507187"/>
            <a:ext cx="521447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আর কি হে হবে দেখা? – যত দিন যাবে</a:t>
            </a: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	প্রজারূপে রাজরূপ সাগরেরে দিতে</a:t>
            </a: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	বারি-রূপ কর তুমি; এ মিনতি, গাবে</a:t>
            </a: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	বঙ্গজ জনের কানে, সখে, সখা-রীতে</a:t>
            </a: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	নাম তার, এ প্রবাসে মজি প্রেম-ভাবে</a:t>
            </a: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	লইছে যে তব নাম বঙ্গের সঙ্গীতে।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C4D72B-4243-465F-ACC8-5BD98C4CAC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1" t="24500" r="13556"/>
          <a:stretch/>
        </p:blipFill>
        <p:spPr>
          <a:xfrm>
            <a:off x="396100" y="2216615"/>
            <a:ext cx="2138673" cy="3337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4709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B0EDF36-7A67-4C03-BD5E-3197FD406C87}"/>
              </a:ext>
            </a:extLst>
          </p:cNvPr>
          <p:cNvCxnSpPr>
            <a:cxnSpLocks/>
          </p:cNvCxnSpPr>
          <p:nvPr/>
        </p:nvCxnSpPr>
        <p:spPr>
          <a:xfrm flipH="1" flipV="1">
            <a:off x="4908392" y="1469213"/>
            <a:ext cx="26359" cy="415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C6186B1C-4D45-4CD5-A913-2AEA8AB45EB0}"/>
              </a:ext>
            </a:extLst>
          </p:cNvPr>
          <p:cNvSpPr/>
          <p:nvPr/>
        </p:nvSpPr>
        <p:spPr>
          <a:xfrm>
            <a:off x="3549307" y="448932"/>
            <a:ext cx="2659464" cy="9699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spcAft>
                <a:spcPts val="600"/>
              </a:spcAft>
            </a:pPr>
            <a:r>
              <a:rPr lang="en-US" sz="1600" dirty="0" err="1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Rb</a:t>
            </a:r>
            <a:r>
              <a:rPr lang="en-US" sz="1600" dirty="0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¥ </a:t>
            </a:r>
            <a:r>
              <a:rPr lang="bn-BD" sz="1600" dirty="0">
                <a:solidFill>
                  <a:schemeClr val="tx1"/>
                </a:solidFill>
                <a:latin typeface="Kalpurush ANSI" pitchFamily="2" charset="0"/>
              </a:rPr>
              <a:t>-</a:t>
            </a:r>
            <a:r>
              <a:rPr lang="en-US" sz="1600" dirty="0">
                <a:solidFill>
                  <a:schemeClr val="tx1"/>
                </a:solidFill>
                <a:latin typeface="Kalpurush ANSI" pitchFamily="2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2</a:t>
            </a:r>
            <a:r>
              <a:rPr lang="bn-BD" sz="1200" dirty="0">
                <a:solidFill>
                  <a:schemeClr val="tx1"/>
                </a:solidFill>
                <a:latin typeface="Kalpurush ANSI" pitchFamily="2" charset="0"/>
                <a:ea typeface="SutonnyAMJ" pitchFamily="2" charset="0"/>
                <a:cs typeface="SutonnyAMJ" pitchFamily="2" charset="0"/>
              </a:rPr>
              <a:t>রা</a:t>
            </a:r>
            <a:r>
              <a:rPr lang="en-US" sz="1600" dirty="0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Rvbyqvix</a:t>
            </a:r>
            <a:r>
              <a:rPr lang="en-US" sz="1600" dirty="0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 , 1824 </a:t>
            </a:r>
            <a:r>
              <a:rPr lang="en-US" sz="1600" dirty="0" err="1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wLªóvã</a:t>
            </a:r>
            <a:endParaRPr lang="bn-BD" sz="1600" dirty="0">
              <a:solidFill>
                <a:schemeClr val="tx1"/>
              </a:solidFill>
              <a:latin typeface="Kalpurush ANSI" pitchFamily="2" charset="0"/>
              <a:cs typeface="SutonnyMJ" pitchFamily="2" charset="0"/>
            </a:endParaRPr>
          </a:p>
          <a:p>
            <a:pPr>
              <a:spcAft>
                <a:spcPts val="600"/>
              </a:spcAft>
            </a:pPr>
            <a:r>
              <a:rPr lang="bn-BD" sz="1200" dirty="0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মৃত্যু - ২৯শে জুন ১৮৭৩</a:t>
            </a:r>
            <a:r>
              <a:rPr lang="en-US" sz="1200" dirty="0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wLªóvã</a:t>
            </a:r>
            <a:endParaRPr lang="bn-BD" sz="1600" dirty="0">
              <a:solidFill>
                <a:schemeClr val="tx1"/>
              </a:solidFill>
              <a:latin typeface="Kalpurush ANSI" pitchFamily="2" charset="0"/>
              <a:cs typeface="SutonnyMJ" pitchFamily="2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A4E1FDD-6242-471E-9518-AD560D62BC04}"/>
              </a:ext>
            </a:extLst>
          </p:cNvPr>
          <p:cNvCxnSpPr>
            <a:cxnSpLocks/>
          </p:cNvCxnSpPr>
          <p:nvPr/>
        </p:nvCxnSpPr>
        <p:spPr>
          <a:xfrm flipV="1">
            <a:off x="5752007" y="1923746"/>
            <a:ext cx="836754" cy="374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7DAF4EAA-1A1A-4B15-A394-6ADF3D9CF448}"/>
              </a:ext>
            </a:extLst>
          </p:cNvPr>
          <p:cNvSpPr/>
          <p:nvPr/>
        </p:nvSpPr>
        <p:spPr>
          <a:xfrm>
            <a:off x="6827666" y="1049662"/>
            <a:ext cx="2011941" cy="9683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Rb¥ ¯’</a:t>
            </a:r>
            <a:r>
              <a:rPr lang="en-US" sz="20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vb</a:t>
            </a:r>
            <a:r>
              <a:rPr lang="bn-BD" sz="20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- mvMi`uvwo , h‡kvi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E42CE1-2FC2-449F-B8D7-A6AD490FFC13}"/>
              </a:ext>
            </a:extLst>
          </p:cNvPr>
          <p:cNvCxnSpPr>
            <a:cxnSpLocks/>
          </p:cNvCxnSpPr>
          <p:nvPr/>
        </p:nvCxnSpPr>
        <p:spPr>
          <a:xfrm>
            <a:off x="5903577" y="2828638"/>
            <a:ext cx="897385" cy="60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B8A91187-0EF2-4012-A735-EA980E879285}"/>
              </a:ext>
            </a:extLst>
          </p:cNvPr>
          <p:cNvSpPr/>
          <p:nvPr/>
        </p:nvSpPr>
        <p:spPr>
          <a:xfrm>
            <a:off x="6880982" y="2198160"/>
            <a:ext cx="1934395" cy="9699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bn-BD" sz="1600" dirty="0">
                <a:solidFill>
                  <a:srgbClr val="000000"/>
                </a:solidFill>
                <a:latin typeface="SutonnyAMJ" pitchFamily="2" charset="0"/>
                <a:ea typeface="SutonnyAMJ" pitchFamily="2" charset="0"/>
                <a:cs typeface="SutonnyAMJ" pitchFamily="2" charset="0"/>
              </a:rPr>
              <a:t>শিক্ষা</a:t>
            </a:r>
            <a:r>
              <a:rPr lang="bn-BD" sz="2000" dirty="0">
                <a:solidFill>
                  <a:srgbClr val="000000"/>
                </a:solidFill>
                <a:latin typeface="SutonnyMJ" pitchFamily="2" charset="0"/>
              </a:rPr>
              <a:t> -</a:t>
            </a:r>
            <a:r>
              <a:rPr lang="bn-BD" sz="2000" dirty="0">
                <a:solidFill>
                  <a:srgbClr val="000000"/>
                </a:solidFill>
                <a:latin typeface="Kalpurush ANSI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alpurush ANSI" pitchFamily="2" charset="0"/>
              </a:rPr>
              <a:t>KjKvZvi</a:t>
            </a:r>
            <a:r>
              <a:rPr lang="en-US" sz="2000" dirty="0">
                <a:solidFill>
                  <a:srgbClr val="000000"/>
                </a:solidFill>
                <a:latin typeface="Kalpurush ANSI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alpurush ANSI" pitchFamily="2" charset="0"/>
              </a:rPr>
              <a:t>wn›`y</a:t>
            </a:r>
            <a:r>
              <a:rPr lang="en-US" sz="2000" dirty="0">
                <a:solidFill>
                  <a:srgbClr val="000000"/>
                </a:solidFill>
                <a:latin typeface="Kalpurush ANSI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alpurush ANSI" pitchFamily="2" charset="0"/>
              </a:rPr>
              <a:t>K‡j‡R</a:t>
            </a:r>
            <a:endParaRPr lang="en-US" sz="2000" dirty="0">
              <a:solidFill>
                <a:schemeClr val="tx1"/>
              </a:solidFill>
              <a:latin typeface="Kalpurush ANSI" pitchFamily="2" charset="0"/>
              <a:cs typeface="SutonnyMJ" pitchFamily="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61C9094-0F1D-47D5-AAB5-8C8B4054E5DA}"/>
              </a:ext>
            </a:extLst>
          </p:cNvPr>
          <p:cNvCxnSpPr>
            <a:cxnSpLocks/>
          </p:cNvCxnSpPr>
          <p:nvPr/>
        </p:nvCxnSpPr>
        <p:spPr>
          <a:xfrm>
            <a:off x="5956645" y="3553076"/>
            <a:ext cx="844315" cy="488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id="{D11E7FA8-8193-4767-A275-6A1C066B6939}"/>
              </a:ext>
            </a:extLst>
          </p:cNvPr>
          <p:cNvSpPr/>
          <p:nvPr/>
        </p:nvSpPr>
        <p:spPr>
          <a:xfrm>
            <a:off x="7027100" y="3401277"/>
            <a:ext cx="1788277" cy="9683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2000" dirty="0" err="1">
                <a:solidFill>
                  <a:srgbClr val="000000"/>
                </a:solidFill>
                <a:latin typeface="Siyam Rupali ANSI" pitchFamily="2" charset="0"/>
                <a:cs typeface="SutonnyMJ" pitchFamily="2" charset="0"/>
              </a:rPr>
              <a:t>wLªóa‡g</a:t>
            </a:r>
            <a:r>
              <a:rPr lang="en-US" sz="2000" dirty="0">
                <a:solidFill>
                  <a:srgbClr val="000000"/>
                </a:solidFill>
                <a:latin typeface="Siyam Rupali ANSI" pitchFamily="2" charset="0"/>
                <a:cs typeface="SutonnyMJ" pitchFamily="2" charset="0"/>
              </a:rPr>
              <a:t>© </a:t>
            </a:r>
            <a:r>
              <a:rPr lang="bn-BD" sz="1600" dirty="0">
                <a:solidFill>
                  <a:srgbClr val="000000"/>
                </a:solidFill>
                <a:latin typeface="Siyam Rupali ANSI" pitchFamily="2" charset="0"/>
                <a:ea typeface="SutonnyAMJ" pitchFamily="2" charset="0"/>
                <a:cs typeface="SutonnyAMJ" pitchFamily="2" charset="0"/>
              </a:rPr>
              <a:t>দীক্ষা</a:t>
            </a:r>
            <a:r>
              <a:rPr lang="bn-BD" sz="2000" dirty="0">
                <a:solidFill>
                  <a:srgbClr val="000000"/>
                </a:solidFill>
                <a:latin typeface="Siyam Rupali ANSI" pitchFamily="2" charset="0"/>
                <a:ea typeface="SutonnyAMJ" pitchFamily="2" charset="0"/>
                <a:cs typeface="SutonnyAMJ" pitchFamily="2" charset="0"/>
              </a:rPr>
              <a:t> </a:t>
            </a:r>
            <a:r>
              <a:rPr lang="bn-BD" sz="1600" dirty="0">
                <a:solidFill>
                  <a:srgbClr val="000000"/>
                </a:solidFill>
                <a:latin typeface="Siyam Rupali ANSI" pitchFamily="2" charset="0"/>
                <a:ea typeface="SutonnyAMJ" pitchFamily="2" charset="0"/>
                <a:cs typeface="SutonnyAMJ" pitchFamily="2" charset="0"/>
              </a:rPr>
              <a:t>১৮৪২ </a:t>
            </a:r>
            <a:r>
              <a:rPr lang="en-US" sz="20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wLªóvã</a:t>
            </a:r>
            <a:r>
              <a:rPr lang="bn-BD" sz="2000" dirty="0">
                <a:solidFill>
                  <a:srgbClr val="000000"/>
                </a:solidFill>
                <a:latin typeface="Siyam Rupali ANSI" pitchFamily="2" charset="0"/>
                <a:ea typeface="SutonnyAMJ" pitchFamily="2" charset="0"/>
                <a:cs typeface="SutonnyAMJ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Siyam Rupali ANSI" pitchFamily="2" charset="0"/>
              <a:cs typeface="SutonnyMJ" pitchFamily="2" charset="0"/>
            </a:endParaRPr>
          </a:p>
        </p:txBody>
      </p:sp>
      <p:sp>
        <p:nvSpPr>
          <p:cNvPr id="12" name="Rounded Rectangle 23">
            <a:extLst>
              <a:ext uri="{FF2B5EF4-FFF2-40B4-BE49-F238E27FC236}">
                <a16:creationId xmlns:a16="http://schemas.microsoft.com/office/drawing/2014/main" id="{CD5C933D-83D2-4DBD-A3F2-0B7D3323842B}"/>
              </a:ext>
            </a:extLst>
          </p:cNvPr>
          <p:cNvSpPr/>
          <p:nvPr/>
        </p:nvSpPr>
        <p:spPr>
          <a:xfrm>
            <a:off x="6995028" y="4586617"/>
            <a:ext cx="1788277" cy="969963"/>
          </a:xfrm>
          <a:prstGeom prst="roundRect">
            <a:avLst>
              <a:gd name="adj" fmla="val 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bn-BD" sz="1600" dirty="0">
                <a:solidFill>
                  <a:srgbClr val="000000"/>
                </a:solidFill>
                <a:latin typeface="SutonnyAMJ" pitchFamily="2" charset="0"/>
                <a:ea typeface="SutonnyAMJ" pitchFamily="2" charset="0"/>
                <a:cs typeface="SutonnyAMJ" pitchFamily="2" charset="0"/>
              </a:rPr>
              <a:t>নামের প্রথমে মাইকেল যোগ হয় </a:t>
            </a:r>
            <a:endParaRPr lang="en-US" sz="1600" dirty="0">
              <a:solidFill>
                <a:schemeClr val="tx1"/>
              </a:solidFill>
              <a:latin typeface="SutonnyAMJ" pitchFamily="2" charset="0"/>
              <a:ea typeface="SutonnyAMJ" pitchFamily="2" charset="0"/>
              <a:cs typeface="SutonnyAMJ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778A26F-5BC6-4935-AA41-E5FF3D3621DA}"/>
              </a:ext>
            </a:extLst>
          </p:cNvPr>
          <p:cNvCxnSpPr>
            <a:cxnSpLocks/>
          </p:cNvCxnSpPr>
          <p:nvPr/>
        </p:nvCxnSpPr>
        <p:spPr>
          <a:xfrm>
            <a:off x="5956645" y="4522420"/>
            <a:ext cx="755691" cy="405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ACD175-8D13-4750-8817-D8391E521896}"/>
              </a:ext>
            </a:extLst>
          </p:cNvPr>
          <p:cNvCxnSpPr>
            <a:cxnSpLocks/>
          </p:cNvCxnSpPr>
          <p:nvPr/>
        </p:nvCxnSpPr>
        <p:spPr>
          <a:xfrm flipH="1">
            <a:off x="4921572" y="4599942"/>
            <a:ext cx="13179" cy="827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A8BCF9E-1AAC-4A55-8E35-03169C154C41}"/>
              </a:ext>
            </a:extLst>
          </p:cNvPr>
          <p:cNvCxnSpPr>
            <a:cxnSpLocks/>
          </p:cNvCxnSpPr>
          <p:nvPr/>
        </p:nvCxnSpPr>
        <p:spPr>
          <a:xfrm flipH="1">
            <a:off x="2999423" y="4653106"/>
            <a:ext cx="939698" cy="836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ounded Rectangle 31">
            <a:extLst>
              <a:ext uri="{FF2B5EF4-FFF2-40B4-BE49-F238E27FC236}">
                <a16:creationId xmlns:a16="http://schemas.microsoft.com/office/drawing/2014/main" id="{AE8A6CB2-2F16-47CD-BEE6-4FB03077D2D4}"/>
              </a:ext>
            </a:extLst>
          </p:cNvPr>
          <p:cNvSpPr/>
          <p:nvPr/>
        </p:nvSpPr>
        <p:spPr>
          <a:xfrm>
            <a:off x="554762" y="5399141"/>
            <a:ext cx="2427058" cy="9683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bn-BD" sz="1600" dirty="0">
                <a:solidFill>
                  <a:schemeClr val="tx1"/>
                </a:solidFill>
                <a:latin typeface="SutonnyAMJ" pitchFamily="2" charset="0"/>
                <a:ea typeface="SutonnyAMJ" pitchFamily="2" charset="0"/>
                <a:cs typeface="SutonnyAMJ" pitchFamily="2" charset="0"/>
              </a:rPr>
              <a:t>      অমর কীর্তি - মেঘনাদবধ কাব্য</a:t>
            </a:r>
            <a:endParaRPr lang="en-US" sz="1600" dirty="0">
              <a:solidFill>
                <a:schemeClr val="tx1"/>
              </a:solidFill>
              <a:latin typeface="SutonnyAMJ" pitchFamily="2" charset="0"/>
              <a:ea typeface="SutonnyAMJ" pitchFamily="2" charset="0"/>
              <a:cs typeface="SutonnyAMJ" pitchFamily="2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BD6453F-F9A4-4B35-8AAA-6B2326B8C874}"/>
              </a:ext>
            </a:extLst>
          </p:cNvPr>
          <p:cNvCxnSpPr>
            <a:cxnSpLocks/>
          </p:cNvCxnSpPr>
          <p:nvPr/>
        </p:nvCxnSpPr>
        <p:spPr>
          <a:xfrm flipH="1">
            <a:off x="3187356" y="3805542"/>
            <a:ext cx="929458" cy="650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ounded Rectangle 33">
            <a:extLst>
              <a:ext uri="{FF2B5EF4-FFF2-40B4-BE49-F238E27FC236}">
                <a16:creationId xmlns:a16="http://schemas.microsoft.com/office/drawing/2014/main" id="{D574FB32-85AD-4968-BF49-8FDFD19D7B56}"/>
              </a:ext>
            </a:extLst>
          </p:cNvPr>
          <p:cNvSpPr/>
          <p:nvPr/>
        </p:nvSpPr>
        <p:spPr>
          <a:xfrm>
            <a:off x="502858" y="4148715"/>
            <a:ext cx="2608013" cy="11531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dirty="0" err="1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Kve¨MÖš</a:t>
            </a:r>
            <a:r>
              <a:rPr lang="en-US" sz="2000" dirty="0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’ </a:t>
            </a:r>
            <a:r>
              <a:rPr lang="bn-BD" sz="2000" dirty="0">
                <a:solidFill>
                  <a:schemeClr val="tx1"/>
                </a:solidFill>
                <a:latin typeface="Kalpurush ANSI" pitchFamily="2" charset="0"/>
                <a:cs typeface="SutonnyAMJ" pitchFamily="2" charset="0"/>
              </a:rPr>
              <a:t>-</a:t>
            </a:r>
            <a:r>
              <a:rPr lang="en-US" sz="2000" dirty="0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wZ‡jvËgvm</a:t>
            </a:r>
            <a:r>
              <a:rPr lang="en-US" sz="2000" dirty="0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¤¢e Kve¨,exiv½bv </a:t>
            </a:r>
            <a:r>
              <a:rPr lang="en-US" sz="2000" dirty="0" err="1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Kve</a:t>
            </a:r>
            <a:r>
              <a:rPr lang="en-US" sz="2000" dirty="0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¨, eªRv½bv </a:t>
            </a:r>
            <a:r>
              <a:rPr lang="en-US" sz="2000" dirty="0" err="1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Kve</a:t>
            </a:r>
            <a:r>
              <a:rPr lang="en-US" sz="2000" dirty="0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¨ I </a:t>
            </a:r>
            <a:r>
              <a:rPr lang="en-US" sz="2000" dirty="0" err="1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PZz</a:t>
            </a:r>
            <a:r>
              <a:rPr lang="en-US" sz="2000" dirty="0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`©</a:t>
            </a:r>
            <a:r>
              <a:rPr lang="en-US" sz="2000" dirty="0" err="1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kc`x</a:t>
            </a:r>
            <a:r>
              <a:rPr lang="en-US" sz="2000" dirty="0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KweZvewj</a:t>
            </a:r>
            <a:endParaRPr lang="en-US" sz="2000" dirty="0">
              <a:solidFill>
                <a:schemeClr val="tx1"/>
              </a:solidFill>
              <a:latin typeface="Kalpurush ANSI" pitchFamily="2" charset="0"/>
              <a:cs typeface="SutonnyMJ" pitchFamily="2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9BBA612-A12E-47CB-89B2-CF4D5D10573B}"/>
              </a:ext>
            </a:extLst>
          </p:cNvPr>
          <p:cNvCxnSpPr>
            <a:cxnSpLocks/>
          </p:cNvCxnSpPr>
          <p:nvPr/>
        </p:nvCxnSpPr>
        <p:spPr>
          <a:xfrm flipH="1">
            <a:off x="3090162" y="3371490"/>
            <a:ext cx="8062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ounded Rectangle 38">
            <a:extLst>
              <a:ext uri="{FF2B5EF4-FFF2-40B4-BE49-F238E27FC236}">
                <a16:creationId xmlns:a16="http://schemas.microsoft.com/office/drawing/2014/main" id="{88B5A1F0-878A-4E98-A3AF-4EB5B58EB905}"/>
              </a:ext>
            </a:extLst>
          </p:cNvPr>
          <p:cNvSpPr/>
          <p:nvPr/>
        </p:nvSpPr>
        <p:spPr>
          <a:xfrm>
            <a:off x="439443" y="2745221"/>
            <a:ext cx="2608013" cy="12525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6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bvUK</a:t>
            </a:r>
            <a:r>
              <a:rPr lang="en-US" sz="16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 </a:t>
            </a:r>
            <a:r>
              <a:rPr lang="bn-BD" sz="1600" dirty="0">
                <a:solidFill>
                  <a:schemeClr val="tx1"/>
                </a:solidFill>
                <a:latin typeface="Siyam Rupali ANSI" pitchFamily="2" charset="0"/>
                <a:cs typeface="SutonnyAMJ" pitchFamily="2" charset="0"/>
              </a:rPr>
              <a:t>-</a:t>
            </a:r>
            <a:r>
              <a:rPr lang="en-US" sz="16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K…</a:t>
            </a:r>
            <a:r>
              <a:rPr lang="en-US" sz="16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òKygvix</a:t>
            </a:r>
            <a:r>
              <a:rPr lang="en-US" sz="16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kwg©ôv</a:t>
            </a:r>
            <a:r>
              <a:rPr lang="en-US" sz="16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cÙveZx</a:t>
            </a:r>
            <a:r>
              <a:rPr lang="en-US" sz="16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; </a:t>
            </a:r>
            <a:r>
              <a:rPr lang="en-US" sz="16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Ges</a:t>
            </a:r>
            <a:r>
              <a:rPr lang="en-US" sz="16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cÖnmb</a:t>
            </a:r>
            <a:r>
              <a:rPr lang="en-US" sz="16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 : G‡KB </a:t>
            </a:r>
            <a:r>
              <a:rPr lang="en-US" sz="16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wK</a:t>
            </a:r>
            <a:r>
              <a:rPr lang="en-US" sz="16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e‡j</a:t>
            </a:r>
            <a:r>
              <a:rPr lang="en-US" sz="16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mf¨Zv</a:t>
            </a:r>
            <a:r>
              <a:rPr lang="en-US" sz="16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 I </a:t>
            </a:r>
            <a:r>
              <a:rPr lang="en-US" sz="16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eyo</a:t>
            </a:r>
            <a:r>
              <a:rPr lang="en-US" sz="16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mvwj‡Ki</a:t>
            </a:r>
            <a:r>
              <a:rPr lang="en-US" sz="16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Nv‡o</a:t>
            </a:r>
            <a:r>
              <a:rPr lang="en-US" sz="16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 †</a:t>
            </a:r>
            <a:r>
              <a:rPr lang="en-US" sz="16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iuv</a:t>
            </a:r>
            <a:endParaRPr lang="en-US" sz="1600" dirty="0">
              <a:solidFill>
                <a:schemeClr val="tx1"/>
              </a:solidFill>
              <a:latin typeface="Siyam Rupali ANSI" pitchFamily="2" charset="0"/>
              <a:cs typeface="SutonnyMJ" pitchFamily="2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AC120FE-8F23-43A4-A6DB-12387D53DE42}"/>
              </a:ext>
            </a:extLst>
          </p:cNvPr>
          <p:cNvCxnSpPr>
            <a:cxnSpLocks/>
          </p:cNvCxnSpPr>
          <p:nvPr/>
        </p:nvCxnSpPr>
        <p:spPr>
          <a:xfrm flipH="1" flipV="1">
            <a:off x="3089340" y="2148959"/>
            <a:ext cx="1009283" cy="359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ounded Rectangle 42">
            <a:extLst>
              <a:ext uri="{FF2B5EF4-FFF2-40B4-BE49-F238E27FC236}">
                <a16:creationId xmlns:a16="http://schemas.microsoft.com/office/drawing/2014/main" id="{407EDEB7-64F2-4E1D-BFE5-3F59EA39D706}"/>
              </a:ext>
            </a:extLst>
          </p:cNvPr>
          <p:cNvSpPr/>
          <p:nvPr/>
        </p:nvSpPr>
        <p:spPr>
          <a:xfrm>
            <a:off x="489054" y="1645007"/>
            <a:ext cx="2570953" cy="9525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lang="bn-BD" sz="1600" dirty="0">
                <a:solidFill>
                  <a:srgbClr val="000000"/>
                </a:solidFill>
                <a:latin typeface="SutonnyAMJ" pitchFamily="2" charset="0"/>
                <a:ea typeface="SutonnyAMJ" pitchFamily="2" charset="0"/>
                <a:cs typeface="SutonnyAMJ" pitchFamily="2" charset="0"/>
              </a:rPr>
              <a:t>বাংলা কাব্যে অমিত্রাক্ষর ছন্দ ও সনেট প্রবর্তন </a:t>
            </a:r>
            <a:endParaRPr lang="en-US" sz="1600" dirty="0">
              <a:solidFill>
                <a:srgbClr val="000000"/>
              </a:solidFill>
              <a:latin typeface="SutonnyAMJ" pitchFamily="2" charset="0"/>
              <a:ea typeface="SutonnyAMJ" pitchFamily="2" charset="0"/>
              <a:cs typeface="SutonnyAMJ" pitchFamily="2" charset="0"/>
            </a:endParaRPr>
          </a:p>
        </p:txBody>
      </p:sp>
      <p:pic>
        <p:nvPicPr>
          <p:cNvPr id="3074" name="Picture 2" descr="Image result for কপোতাক্ষ নদ">
            <a:extLst>
              <a:ext uri="{FF2B5EF4-FFF2-40B4-BE49-F238E27FC236}">
                <a16:creationId xmlns:a16="http://schemas.microsoft.com/office/drawing/2014/main" id="{D257ED0F-59BA-4C0E-9783-A8A0C98D6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901" y="1971896"/>
            <a:ext cx="2178276" cy="22844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F23FF70-5739-4570-BD32-01CAE2E32F4D}"/>
              </a:ext>
            </a:extLst>
          </p:cNvPr>
          <p:cNvSpPr txBox="1"/>
          <p:nvPr/>
        </p:nvSpPr>
        <p:spPr>
          <a:xfrm>
            <a:off x="3896368" y="4256335"/>
            <a:ext cx="207676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b="1" dirty="0">
                <a:latin typeface="NikoshBAN" pitchFamily="2" charset="0"/>
                <a:cs typeface="NikoshBAN" pitchFamily="2" charset="0"/>
              </a:rPr>
              <a:t>মাইকেল মধুসূদন দত্ত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6BFE350-DD3B-4446-9776-2D67A8577578}"/>
              </a:ext>
            </a:extLst>
          </p:cNvPr>
          <p:cNvSpPr txBox="1"/>
          <p:nvPr/>
        </p:nvSpPr>
        <p:spPr>
          <a:xfrm>
            <a:off x="502858" y="417686"/>
            <a:ext cx="2182469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পরলোকগমন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১৮৭৩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খ্রিস্টাব্দের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২৯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00910B5-615F-4B02-BF45-F6E14C8E2FB2}"/>
              </a:ext>
            </a:extLst>
          </p:cNvPr>
          <p:cNvCxnSpPr>
            <a:cxnSpLocks/>
          </p:cNvCxnSpPr>
          <p:nvPr/>
        </p:nvCxnSpPr>
        <p:spPr>
          <a:xfrm flipH="1" flipV="1">
            <a:off x="2921923" y="1283751"/>
            <a:ext cx="1313686" cy="720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E50F245-97B5-406B-ACC1-CDE7AA852D13}"/>
              </a:ext>
            </a:extLst>
          </p:cNvPr>
          <p:cNvSpPr txBox="1"/>
          <p:nvPr/>
        </p:nvSpPr>
        <p:spPr>
          <a:xfrm>
            <a:off x="3232190" y="5005400"/>
            <a:ext cx="3648792" cy="14157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/>
                </a:solidFill>
              </a:rPr>
              <a:t>সাহিত্যকর্ম</a:t>
            </a:r>
            <a:r>
              <a:rPr lang="en-US" sz="1600" b="1" dirty="0">
                <a:solidFill>
                  <a:schemeClr val="tx1"/>
                </a:solidFill>
              </a:rPr>
              <a:t> :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মেঘনাদবধ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কাব্য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তিলোত্তমাসম্ভব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কাব্য,চতুর্দশপদী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কবিতাবলি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400" dirty="0">
                <a:solidFill>
                  <a:schemeClr val="tx1"/>
                </a:solidFill>
              </a:rPr>
              <a:t>The Captive </a:t>
            </a:r>
            <a:r>
              <a:rPr lang="en-US" sz="1400" dirty="0" err="1">
                <a:solidFill>
                  <a:schemeClr val="tx1"/>
                </a:solidFill>
              </a:rPr>
              <a:t>Ladie</a:t>
            </a:r>
            <a:r>
              <a:rPr lang="en-US" sz="1400" dirty="0">
                <a:solidFill>
                  <a:schemeClr val="tx1"/>
                </a:solidFill>
              </a:rPr>
              <a:t> ,Visions of The Past </a:t>
            </a:r>
            <a:r>
              <a:rPr lang="en-US" sz="1400" dirty="0" err="1">
                <a:solidFill>
                  <a:schemeClr val="tx1"/>
                </a:solidFill>
              </a:rPr>
              <a:t>ইংরেজি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কাব্যগ্রন্থ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শমিষ্ঠা,পদ্মাবতি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মায়াকানন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নাটক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বুড়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সালিকের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ঘাড়ে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রোঁ</a:t>
            </a:r>
            <a:r>
              <a:rPr lang="en-US" sz="1400" dirty="0">
                <a:solidFill>
                  <a:schemeClr val="tx1"/>
                </a:solidFill>
              </a:rPr>
              <a:t> ,</a:t>
            </a:r>
            <a:r>
              <a:rPr lang="en-US" sz="1400" dirty="0" err="1">
                <a:solidFill>
                  <a:schemeClr val="tx1"/>
                </a:solidFill>
              </a:rPr>
              <a:t>প্রহসন</a:t>
            </a:r>
            <a:r>
              <a:rPr lang="en-US" sz="1400" dirty="0">
                <a:solidFill>
                  <a:schemeClr val="tx1"/>
                </a:solidFill>
              </a:rPr>
              <a:t>,  </a:t>
            </a:r>
            <a:r>
              <a:rPr lang="en-US" sz="1400" dirty="0" err="1">
                <a:solidFill>
                  <a:schemeClr val="tx1"/>
                </a:solidFill>
              </a:rPr>
              <a:t>ইত্যাদি</a:t>
            </a:r>
            <a:r>
              <a:rPr lang="en-US" sz="1400" dirty="0">
                <a:solidFill>
                  <a:schemeClr val="tx1"/>
                </a:solidFill>
              </a:rPr>
              <a:t>। </a:t>
            </a:r>
            <a:r>
              <a:rPr lang="en-US" sz="1400" dirty="0" err="1">
                <a:solidFill>
                  <a:schemeClr val="tx1"/>
                </a:solidFill>
              </a:rPr>
              <a:t>গদ্য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অনুবাদ</a:t>
            </a:r>
            <a:r>
              <a:rPr lang="en-US" sz="1400" dirty="0">
                <a:solidFill>
                  <a:schemeClr val="tx1"/>
                </a:solidFill>
              </a:rPr>
              <a:t>; </a:t>
            </a:r>
            <a:r>
              <a:rPr lang="en-US" sz="1400" dirty="0" err="1">
                <a:solidFill>
                  <a:schemeClr val="tx1"/>
                </a:solidFill>
              </a:rPr>
              <a:t>হেক্ট্র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বধ</a:t>
            </a:r>
            <a:r>
              <a:rPr lang="en-US" sz="1400" dirty="0">
                <a:solidFill>
                  <a:schemeClr val="tx1"/>
                </a:solidFill>
              </a:rPr>
              <a:t>।                     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1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2" grpId="0" animBg="1"/>
      <p:bldP spid="17" grpId="0" animBg="1"/>
      <p:bldP spid="19" grpId="0" animBg="1"/>
      <p:bldP spid="21" grpId="0" animBg="1"/>
      <p:bldP spid="23" grpId="0" animBg="1"/>
      <p:bldP spid="41" grpId="0" animBg="1"/>
      <p:bldP spid="4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696</Words>
  <Application>Microsoft Office PowerPoint</Application>
  <PresentationFormat>On-screen Show (4:3)</PresentationFormat>
  <Paragraphs>106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Corbel</vt:lpstr>
      <vt:lpstr>Kalpurush ANSI</vt:lpstr>
      <vt:lpstr>NikoshBAN</vt:lpstr>
      <vt:lpstr>Siyam Rupali ANSI</vt:lpstr>
      <vt:lpstr>SutonnyAMJ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parvin</dc:creator>
  <cp:lastModifiedBy>Rehana parvin</cp:lastModifiedBy>
  <cp:revision>18</cp:revision>
  <dcterms:created xsi:type="dcterms:W3CDTF">2020-08-19T16:02:36Z</dcterms:created>
  <dcterms:modified xsi:type="dcterms:W3CDTF">2020-08-23T14:57:24Z</dcterms:modified>
</cp:coreProperties>
</file>