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295" r:id="rId2"/>
    <p:sldId id="281" r:id="rId3"/>
    <p:sldId id="282" r:id="rId4"/>
    <p:sldId id="287" r:id="rId5"/>
    <p:sldId id="304" r:id="rId6"/>
    <p:sldId id="305" r:id="rId7"/>
    <p:sldId id="291" r:id="rId8"/>
    <p:sldId id="289" r:id="rId9"/>
    <p:sldId id="290" r:id="rId10"/>
    <p:sldId id="264" r:id="rId11"/>
    <p:sldId id="293" r:id="rId12"/>
    <p:sldId id="271" r:id="rId13"/>
    <p:sldId id="273" r:id="rId14"/>
    <p:sldId id="300" r:id="rId15"/>
    <p:sldId id="279" r:id="rId16"/>
    <p:sldId id="30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B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65" d="100"/>
          <a:sy n="65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3338E-BE42-4659-918D-4339A8D91A6D}" type="datetimeFigureOut">
              <a:rPr lang="en-US" smtClean="0"/>
              <a:t>23-Aug-20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17530-7145-4FA6-9875-382E477C8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5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RK\Downloads\flower-border-pink-flow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8229600" cy="5943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9" name="Flowchart: Terminator 8"/>
          <p:cNvSpPr/>
          <p:nvPr/>
        </p:nvSpPr>
        <p:spPr>
          <a:xfrm>
            <a:off x="2057400" y="2536745"/>
            <a:ext cx="5181600" cy="1784510"/>
          </a:xfrm>
          <a:prstGeom prst="flowChartTerminato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3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RK\Downloads\jved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47" name="Group 46"/>
          <p:cNvGrpSpPr/>
          <p:nvPr/>
        </p:nvGrpSpPr>
        <p:grpSpPr>
          <a:xfrm>
            <a:off x="4648200" y="1128433"/>
            <a:ext cx="3443213" cy="810915"/>
            <a:chOff x="4474171" y="6358"/>
            <a:chExt cx="3443213" cy="81091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8" name="Rounded Rectangle 77"/>
            <p:cNvSpPr/>
            <p:nvPr/>
          </p:nvSpPr>
          <p:spPr>
            <a:xfrm>
              <a:off x="4474171" y="6358"/>
              <a:ext cx="3443213" cy="810915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Rounded Rectangle 8"/>
            <p:cNvSpPr/>
            <p:nvPr/>
          </p:nvSpPr>
          <p:spPr>
            <a:xfrm>
              <a:off x="4497922" y="30109"/>
              <a:ext cx="3395711" cy="76341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অবশ্যই আদর্শবান হবেন।  </a:t>
              </a:r>
              <a:endParaRPr lang="en-US" sz="2000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648200" y="2060987"/>
            <a:ext cx="3450625" cy="810915"/>
            <a:chOff x="4474171" y="938912"/>
            <a:chExt cx="3450625" cy="81091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4" name="Rounded Rectangle 73"/>
            <p:cNvSpPr/>
            <p:nvPr/>
          </p:nvSpPr>
          <p:spPr>
            <a:xfrm>
              <a:off x="4474171" y="938912"/>
              <a:ext cx="3450625" cy="810915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Rounded Rectangle 12"/>
            <p:cNvSpPr/>
            <p:nvPr/>
          </p:nvSpPr>
          <p:spPr>
            <a:xfrm>
              <a:off x="4497922" y="962663"/>
              <a:ext cx="3403123" cy="76341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kern="1200" dirty="0" smtClean="0">
                  <a:solidFill>
                    <a:schemeClr val="accent4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অবশ্যই গভীর জ্ঞানের অধিকারী হবেন। </a:t>
              </a:r>
              <a:endParaRPr lang="en-US" sz="2000" kern="12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648200" y="2993540"/>
            <a:ext cx="3450625" cy="810915"/>
            <a:chOff x="4474171" y="1871465"/>
            <a:chExt cx="3450625" cy="81091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0" name="Rounded Rectangle 69"/>
            <p:cNvSpPr/>
            <p:nvPr/>
          </p:nvSpPr>
          <p:spPr>
            <a:xfrm>
              <a:off x="4474171" y="1871465"/>
              <a:ext cx="3450625" cy="810915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Rounded Rectangle 16"/>
            <p:cNvSpPr/>
            <p:nvPr/>
          </p:nvSpPr>
          <p:spPr>
            <a:xfrm>
              <a:off x="4497922" y="1895216"/>
              <a:ext cx="3403123" cy="76341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kern="1200" dirty="0" smtClean="0">
                  <a:solidFill>
                    <a:schemeClr val="accent3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ব্যক্তিত্ব সম্পন্ন হবেন। </a:t>
              </a:r>
              <a:endParaRPr lang="en-US" sz="2000" kern="1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648200" y="3926093"/>
            <a:ext cx="3450625" cy="810915"/>
            <a:chOff x="4474171" y="2804018"/>
            <a:chExt cx="3450625" cy="81091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6" name="Rounded Rectangle 65"/>
            <p:cNvSpPr/>
            <p:nvPr/>
          </p:nvSpPr>
          <p:spPr>
            <a:xfrm>
              <a:off x="4474171" y="2804018"/>
              <a:ext cx="3450625" cy="810915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Rounded Rectangle 20"/>
            <p:cNvSpPr/>
            <p:nvPr/>
          </p:nvSpPr>
          <p:spPr>
            <a:xfrm>
              <a:off x="4497922" y="2827769"/>
              <a:ext cx="3403123" cy="76341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kern="1200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ছাত্রদের প্রতি মমত্ববোধ ও ভালবাসা সম্পন্ন হবেন।</a:t>
              </a:r>
              <a:r>
                <a:rPr lang="bn-BD" sz="3200" kern="1200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3200" kern="12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671951" y="4882397"/>
            <a:ext cx="3450625" cy="810915"/>
            <a:chOff x="4474171" y="3736571"/>
            <a:chExt cx="3450625" cy="81091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2" name="Rounded Rectangle 61"/>
            <p:cNvSpPr/>
            <p:nvPr/>
          </p:nvSpPr>
          <p:spPr>
            <a:xfrm>
              <a:off x="4474171" y="3736571"/>
              <a:ext cx="3450625" cy="810915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Rounded Rectangle 24"/>
            <p:cNvSpPr/>
            <p:nvPr/>
          </p:nvSpPr>
          <p:spPr>
            <a:xfrm>
              <a:off x="4497922" y="3760322"/>
              <a:ext cx="3403123" cy="76341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kern="1200" dirty="0" smtClean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বিচক্ষণ হবেন। </a:t>
              </a:r>
              <a:endParaRPr lang="en-US" sz="2000" kern="1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04800" y="1490046"/>
            <a:ext cx="4425750" cy="4751351"/>
            <a:chOff x="304800" y="1490046"/>
            <a:chExt cx="4425750" cy="4751351"/>
          </a:xfrm>
        </p:grpSpPr>
        <p:grpSp>
          <p:nvGrpSpPr>
            <p:cNvPr id="45" name="Group 44"/>
            <p:cNvGrpSpPr/>
            <p:nvPr/>
          </p:nvGrpSpPr>
          <p:grpSpPr>
            <a:xfrm>
              <a:off x="304800" y="3429000"/>
              <a:ext cx="3673035" cy="842438"/>
              <a:chOff x="816571" y="2306925"/>
              <a:chExt cx="2987235" cy="842438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82" name="Rounded Rectangle 81"/>
              <p:cNvSpPr/>
              <p:nvPr/>
            </p:nvSpPr>
            <p:spPr>
              <a:xfrm>
                <a:off x="816571" y="2306925"/>
                <a:ext cx="2987235" cy="810915"/>
              </a:xfrm>
              <a:prstGeom prst="roundRect">
                <a:avLst>
                  <a:gd name="adj" fmla="val 1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3" name="Rounded Rectangle 4"/>
              <p:cNvSpPr/>
              <p:nvPr/>
            </p:nvSpPr>
            <p:spPr>
              <a:xfrm>
                <a:off x="861953" y="2385950"/>
                <a:ext cx="2939733" cy="763413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200" b="1" kern="12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একজন ভালো শিক্ষক </a:t>
                </a:r>
                <a:endParaRPr lang="en-US" sz="3200" b="1" kern="1200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262745" y="1490046"/>
              <a:ext cx="122176" cy="2443529"/>
              <a:chOff x="4088716" y="367971"/>
              <a:chExt cx="122176" cy="2443529"/>
            </a:xfrm>
          </p:grpSpPr>
          <p:sp>
            <p:nvSpPr>
              <p:cNvPr id="80" name="Straight Connector 5"/>
              <p:cNvSpPr/>
              <p:nvPr/>
            </p:nvSpPr>
            <p:spPr>
              <a:xfrm rot="17123764">
                <a:off x="2928040" y="1576434"/>
                <a:ext cx="2443529" cy="2660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3302"/>
                    </a:moveTo>
                    <a:lnTo>
                      <a:pt x="2443529" y="13302"/>
                    </a:lnTo>
                  </a:path>
                </a:pathLst>
              </a:custGeom>
              <a:noFill/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1" name="Straight Connector 6"/>
              <p:cNvSpPr/>
              <p:nvPr/>
            </p:nvSpPr>
            <p:spPr>
              <a:xfrm rot="17123764">
                <a:off x="4088716" y="1528648"/>
                <a:ext cx="122176" cy="122176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800" kern="120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284730" y="2396007"/>
              <a:ext cx="78208" cy="1564161"/>
              <a:chOff x="4110701" y="1273932"/>
              <a:chExt cx="78208" cy="1564161"/>
            </a:xfrm>
          </p:grpSpPr>
          <p:sp>
            <p:nvSpPr>
              <p:cNvPr id="76" name="Straight Connector 9"/>
              <p:cNvSpPr/>
              <p:nvPr/>
            </p:nvSpPr>
            <p:spPr>
              <a:xfrm rot="17670207">
                <a:off x="3367724" y="2042711"/>
                <a:ext cx="1564161" cy="2660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3302"/>
                    </a:moveTo>
                    <a:lnTo>
                      <a:pt x="1564161" y="13302"/>
                    </a:lnTo>
                  </a:path>
                </a:pathLst>
              </a:custGeom>
              <a:noFill/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7" name="Straight Connector 10"/>
              <p:cNvSpPr/>
              <p:nvPr/>
            </p:nvSpPr>
            <p:spPr>
              <a:xfrm rot="17670207">
                <a:off x="4110701" y="2016909"/>
                <a:ext cx="78208" cy="7820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kern="120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3917117" y="3624029"/>
              <a:ext cx="813433" cy="40671"/>
              <a:chOff x="3743088" y="2501954"/>
              <a:chExt cx="813433" cy="40671"/>
            </a:xfrm>
          </p:grpSpPr>
          <p:sp>
            <p:nvSpPr>
              <p:cNvPr id="72" name="Straight Connector 13"/>
              <p:cNvSpPr/>
              <p:nvPr/>
            </p:nvSpPr>
            <p:spPr>
              <a:xfrm rot="19373659">
                <a:off x="3743088" y="2508987"/>
                <a:ext cx="813433" cy="2660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3302"/>
                    </a:moveTo>
                    <a:lnTo>
                      <a:pt x="813433" y="13302"/>
                    </a:lnTo>
                  </a:path>
                </a:pathLst>
              </a:custGeom>
              <a:noFill/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3" name="Straight Connector 14"/>
              <p:cNvSpPr/>
              <p:nvPr/>
            </p:nvSpPr>
            <p:spPr>
              <a:xfrm rot="19373659">
                <a:off x="4129469" y="2501954"/>
                <a:ext cx="40671" cy="4067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kern="120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3931387" y="4091019"/>
              <a:ext cx="784893" cy="39244"/>
              <a:chOff x="3757358" y="2968944"/>
              <a:chExt cx="784893" cy="39244"/>
            </a:xfrm>
          </p:grpSpPr>
          <p:sp>
            <p:nvSpPr>
              <p:cNvPr id="68" name="Straight Connector 17"/>
              <p:cNvSpPr/>
              <p:nvPr/>
            </p:nvSpPr>
            <p:spPr>
              <a:xfrm rot="2055409">
                <a:off x="3757358" y="2975264"/>
                <a:ext cx="784893" cy="2660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3302"/>
                    </a:moveTo>
                    <a:lnTo>
                      <a:pt x="784893" y="13302"/>
                    </a:lnTo>
                  </a:path>
                </a:pathLst>
              </a:custGeom>
              <a:noFill/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9" name="Straight Connector 18"/>
              <p:cNvSpPr/>
              <p:nvPr/>
            </p:nvSpPr>
            <p:spPr>
              <a:xfrm rot="2055409">
                <a:off x="4130182" y="2968944"/>
                <a:ext cx="39244" cy="3924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kern="120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4285839" y="3817024"/>
              <a:ext cx="75989" cy="1519787"/>
              <a:chOff x="4111810" y="2694949"/>
              <a:chExt cx="75989" cy="1519787"/>
            </a:xfrm>
          </p:grpSpPr>
          <p:sp>
            <p:nvSpPr>
              <p:cNvPr id="64" name="Straight Connector 21"/>
              <p:cNvSpPr/>
              <p:nvPr/>
            </p:nvSpPr>
            <p:spPr>
              <a:xfrm rot="3883902">
                <a:off x="3389911" y="3441541"/>
                <a:ext cx="1519787" cy="2660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3302"/>
                    </a:moveTo>
                    <a:lnTo>
                      <a:pt x="1519787" y="13302"/>
                    </a:lnTo>
                  </a:path>
                </a:pathLst>
              </a:custGeom>
              <a:noFill/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5" name="Straight Connector 22"/>
              <p:cNvSpPr/>
              <p:nvPr/>
            </p:nvSpPr>
            <p:spPr>
              <a:xfrm rot="3883902">
                <a:off x="4111810" y="3416848"/>
                <a:ext cx="75989" cy="75989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kern="120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4263923" y="3844991"/>
              <a:ext cx="119820" cy="2396406"/>
              <a:chOff x="4089894" y="2722916"/>
              <a:chExt cx="119820" cy="2396406"/>
            </a:xfrm>
          </p:grpSpPr>
          <p:sp>
            <p:nvSpPr>
              <p:cNvPr id="60" name="Straight Connector 25"/>
              <p:cNvSpPr/>
              <p:nvPr/>
            </p:nvSpPr>
            <p:spPr>
              <a:xfrm rot="4457606">
                <a:off x="2951602" y="3907817"/>
                <a:ext cx="2396406" cy="2660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3302"/>
                    </a:moveTo>
                    <a:lnTo>
                      <a:pt x="2396406" y="13302"/>
                    </a:lnTo>
                  </a:path>
                </a:pathLst>
              </a:custGeom>
              <a:noFill/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1" name="Straight Connector 26"/>
              <p:cNvSpPr/>
              <p:nvPr/>
            </p:nvSpPr>
            <p:spPr>
              <a:xfrm rot="4457606">
                <a:off x="4089894" y="3861210"/>
                <a:ext cx="119820" cy="11982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800" kern="1200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4648200" y="5791200"/>
            <a:ext cx="3445987" cy="810915"/>
            <a:chOff x="4474171" y="4669125"/>
            <a:chExt cx="3445987" cy="81091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Rounded Rectangle 57"/>
            <p:cNvSpPr/>
            <p:nvPr/>
          </p:nvSpPr>
          <p:spPr>
            <a:xfrm>
              <a:off x="4474171" y="4669125"/>
              <a:ext cx="3445987" cy="810915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Rounded Rectangle 28"/>
            <p:cNvSpPr/>
            <p:nvPr/>
          </p:nvSpPr>
          <p:spPr>
            <a:xfrm>
              <a:off x="4497922" y="4692876"/>
              <a:ext cx="3398485" cy="76341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kern="1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প্রতিষ্ঠানের প্রতি হবেন আন্তরিক ও দরদি।  </a:t>
              </a:r>
              <a:endParaRPr lang="en-US" sz="2000" kern="1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4" name="Plaque 83"/>
          <p:cNvSpPr/>
          <p:nvPr/>
        </p:nvSpPr>
        <p:spPr>
          <a:xfrm>
            <a:off x="457200" y="228600"/>
            <a:ext cx="8305800" cy="838200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শ্রেষ্ঠ পেশার লোকের বৈশিষ্ট্যগুলোও শ্রেষ্ঠ হওয়া প্রয়োজন।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নিন্মে শিক্ষকের কতিপয় বৈশিষ্ট্য উল্লেখ করা হলো- 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RK\Downloads\jved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22" name="Group 21"/>
          <p:cNvGrpSpPr/>
          <p:nvPr/>
        </p:nvGrpSpPr>
        <p:grpSpPr>
          <a:xfrm>
            <a:off x="304800" y="1447800"/>
            <a:ext cx="8458200" cy="1217356"/>
            <a:chOff x="304800" y="1447800"/>
            <a:chExt cx="8458200" cy="12173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5" name="Group 4"/>
            <p:cNvGrpSpPr/>
            <p:nvPr/>
          </p:nvGrpSpPr>
          <p:grpSpPr>
            <a:xfrm>
              <a:off x="304800" y="1447800"/>
              <a:ext cx="8458200" cy="1182048"/>
              <a:chOff x="0" y="50802"/>
              <a:chExt cx="8458200" cy="1182048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0" y="50802"/>
                <a:ext cx="8458200" cy="1182048"/>
              </a:xfrm>
              <a:prstGeom prst="roundRect">
                <a:avLst>
                  <a:gd name="adj" fmla="val 1000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ounded Rectangle 4"/>
              <p:cNvSpPr/>
              <p:nvPr/>
            </p:nvSpPr>
            <p:spPr>
              <a:xfrm>
                <a:off x="1809844" y="50802"/>
                <a:ext cx="6648355" cy="1182048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2000" kern="1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(১) আদর্শিক জ্ঞানের অধিকারী হবেন। </a:t>
                </a:r>
              </a:p>
              <a:p>
                <a:pPr lvl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2000" kern="1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(২) নিজস্ব ধর্মীয় জ্ঞান ও অন্যান্য জীবন দর্শন সম্পর্কে জ্ঞান রাখবেন।  </a:t>
                </a:r>
                <a:endParaRPr lang="en-US" sz="2000" kern="1200" dirty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304800" y="1447800"/>
              <a:ext cx="1878667" cy="1217356"/>
            </a:xfrm>
            <a:prstGeom prst="roundRect">
              <a:avLst>
                <a:gd name="adj" fmla="val 10000"/>
              </a:avLst>
            </a:prstGeom>
            <a:blipFill rotWithShape="0">
              <a:blip r:embed="rId4" cstate="print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z="127000"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3" name="Group 22"/>
          <p:cNvGrpSpPr/>
          <p:nvPr/>
        </p:nvGrpSpPr>
        <p:grpSpPr>
          <a:xfrm>
            <a:off x="304800" y="2782720"/>
            <a:ext cx="8458200" cy="1182048"/>
            <a:chOff x="304800" y="2782720"/>
            <a:chExt cx="8458200" cy="118204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7" name="Group 6"/>
            <p:cNvGrpSpPr/>
            <p:nvPr/>
          </p:nvGrpSpPr>
          <p:grpSpPr>
            <a:xfrm>
              <a:off x="304800" y="2782720"/>
              <a:ext cx="8458200" cy="1182048"/>
              <a:chOff x="0" y="1385722"/>
              <a:chExt cx="8458200" cy="1182048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0" y="1385722"/>
                <a:ext cx="8458200" cy="1182048"/>
              </a:xfrm>
              <a:prstGeom prst="roundRect">
                <a:avLst>
                  <a:gd name="adj" fmla="val 10000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ounded Rectangle 7"/>
              <p:cNvSpPr/>
              <p:nvPr/>
            </p:nvSpPr>
            <p:spPr>
              <a:xfrm>
                <a:off x="1809844" y="1385722"/>
                <a:ext cx="6648355" cy="1182048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2000" kern="12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(৩) উত্তম আদর্শের ভিত্তিতে তিনি ছাত্রদের গড়ে তুলবেন।  </a:t>
                </a:r>
              </a:p>
              <a:p>
                <a:pPr lvl="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2000" kern="12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(৪) তিনি কথা ও কাজে মিল রাখবেন। </a:t>
                </a:r>
                <a:r>
                  <a:rPr lang="bn-BD" sz="2000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kern="1200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304801" y="2827229"/>
              <a:ext cx="1881695" cy="1127863"/>
            </a:xfrm>
            <a:prstGeom prst="roundRect">
              <a:avLst>
                <a:gd name="adj" fmla="val 10000"/>
              </a:avLst>
            </a:prstGeom>
            <a:blipFill rotWithShape="0">
              <a:blip r:embed="rId5" cstate="print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z="127000"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4" name="Group 23"/>
          <p:cNvGrpSpPr/>
          <p:nvPr/>
        </p:nvGrpSpPr>
        <p:grpSpPr>
          <a:xfrm>
            <a:off x="304800" y="4082974"/>
            <a:ext cx="8458200" cy="1189654"/>
            <a:chOff x="304800" y="4082974"/>
            <a:chExt cx="8458200" cy="118965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9" name="Group 8"/>
            <p:cNvGrpSpPr/>
            <p:nvPr/>
          </p:nvGrpSpPr>
          <p:grpSpPr>
            <a:xfrm>
              <a:off x="304800" y="4082974"/>
              <a:ext cx="8458200" cy="1182048"/>
              <a:chOff x="0" y="2685976"/>
              <a:chExt cx="8458200" cy="1182048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0" y="2685976"/>
                <a:ext cx="8458200" cy="1182048"/>
              </a:xfrm>
              <a:prstGeom prst="roundRect">
                <a:avLst>
                  <a:gd name="adj" fmla="val 1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ounded Rectangle 10"/>
              <p:cNvSpPr/>
              <p:nvPr/>
            </p:nvSpPr>
            <p:spPr>
              <a:xfrm>
                <a:off x="1809844" y="2685976"/>
                <a:ext cx="6648355" cy="1182048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</a:bodyPr>
              <a:lstStyle/>
              <a:p>
                <a:pPr lvl="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2000" kern="12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(৫) তিনি আদর্শ প্রচারে কৌশলী ও সাহসী হবেন। </a:t>
                </a:r>
              </a:p>
              <a:p>
                <a:pPr lvl="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2000" kern="12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(৬) শিক্ষকতাকে নিজের জীবনের পেশা ও ব্রত হিসেবে নেবেন। </a:t>
                </a:r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304800" y="4130930"/>
              <a:ext cx="1881509" cy="1141698"/>
            </a:xfrm>
            <a:prstGeom prst="roundRect">
              <a:avLst>
                <a:gd name="adj" fmla="val 10000"/>
              </a:avLst>
            </a:prstGeom>
            <a:blipFill rotWithShape="0">
              <a:blip r:embed="rId6" cstate="print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z="127000"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5" name="Group 24"/>
          <p:cNvGrpSpPr/>
          <p:nvPr/>
        </p:nvGrpSpPr>
        <p:grpSpPr>
          <a:xfrm>
            <a:off x="304800" y="5371149"/>
            <a:ext cx="8458200" cy="1182048"/>
            <a:chOff x="304800" y="5371149"/>
            <a:chExt cx="8458200" cy="118204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1" name="Group 10"/>
            <p:cNvGrpSpPr/>
            <p:nvPr/>
          </p:nvGrpSpPr>
          <p:grpSpPr>
            <a:xfrm>
              <a:off x="304800" y="5371149"/>
              <a:ext cx="8458200" cy="1182048"/>
              <a:chOff x="0" y="3974151"/>
              <a:chExt cx="8458200" cy="1182048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0" y="3974151"/>
                <a:ext cx="8458200" cy="1182048"/>
              </a:xfrm>
              <a:prstGeom prst="roundRect">
                <a:avLst>
                  <a:gd name="adj" fmla="val 1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ounded Rectangle 13"/>
              <p:cNvSpPr/>
              <p:nvPr/>
            </p:nvSpPr>
            <p:spPr>
              <a:xfrm>
                <a:off x="1809844" y="3974151"/>
                <a:ext cx="6648355" cy="1182048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</a:bodyPr>
              <a:lstStyle/>
              <a:p>
                <a:pPr lvl="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2000" kern="12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(৭) দুনিয়া ও আখিরাতের কল্যাণকে সামনে রেখে এ পেশায়  আত্মনিয়োগ করবেন। (৮) তিনি অন্যায়ের ব্যাপারে আপসহীন হবেন। </a:t>
                </a:r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304801" y="5440862"/>
              <a:ext cx="1878684" cy="1064543"/>
            </a:xfrm>
            <a:prstGeom prst="roundRect">
              <a:avLst>
                <a:gd name="adj" fmla="val 10000"/>
              </a:avLst>
            </a:prstGeom>
            <a:blipFill rotWithShape="0">
              <a:blip r:embed="rId7" cstate="print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z="127000"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1" name="Down Arrow Callout 20"/>
          <p:cNvSpPr/>
          <p:nvPr/>
        </p:nvSpPr>
        <p:spPr>
          <a:xfrm>
            <a:off x="762000" y="304800"/>
            <a:ext cx="8001000" cy="1143000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.একজন ভালো শিক্ষক আদর্শবান হবেন। তিনি-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ARK\Downloads\jved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Straight Connector 3"/>
          <p:cNvSpPr/>
          <p:nvPr/>
        </p:nvSpPr>
        <p:spPr>
          <a:xfrm rot="1762218">
            <a:off x="3013712" y="4736802"/>
            <a:ext cx="1000650" cy="6820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4101"/>
                </a:moveTo>
                <a:lnTo>
                  <a:pt x="1000650" y="34101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Straight Connector 4"/>
          <p:cNvSpPr/>
          <p:nvPr/>
        </p:nvSpPr>
        <p:spPr>
          <a:xfrm rot="19837782">
            <a:off x="3013712" y="2960720"/>
            <a:ext cx="1000650" cy="6820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4101"/>
                </a:moveTo>
                <a:lnTo>
                  <a:pt x="1000650" y="34101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Oval 5"/>
          <p:cNvSpPr/>
          <p:nvPr/>
        </p:nvSpPr>
        <p:spPr>
          <a:xfrm>
            <a:off x="228600" y="2286000"/>
            <a:ext cx="3262610" cy="3262610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3733801" y="4308957"/>
            <a:ext cx="2119351" cy="2089961"/>
            <a:chOff x="3520188" y="3835089"/>
            <a:chExt cx="1957566" cy="195756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3520188" y="3835089"/>
              <a:ext cx="1957566" cy="1957566"/>
            </a:xfrm>
            <a:prstGeom prst="ellipse">
              <a:avLst/>
            </a:prstGeom>
            <a:blipFill rotWithShape="0">
              <a:blip r:embed="rId5" cstate="print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3806867" y="4121768"/>
              <a:ext cx="1384208" cy="138420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  <p:sp>
        <p:nvSpPr>
          <p:cNvPr id="13" name="Flowchart: Terminator 12"/>
          <p:cNvSpPr/>
          <p:nvPr/>
        </p:nvSpPr>
        <p:spPr>
          <a:xfrm>
            <a:off x="6019801" y="1489557"/>
            <a:ext cx="2743200" cy="1444752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পিতা-মাতা সন্তানকে জন্ম দিয়ে শুধু লালন-পালন করেন।  </a:t>
            </a:r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5943600" y="4724400"/>
            <a:ext cx="2971800" cy="1371600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শিশুদেরকে প্রকৃত মানুষরূপে গড়ে তোলেন একজন শিক্ষক।  </a:t>
            </a:r>
            <a:endParaRPr lang="en-US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Wave 17"/>
          <p:cNvSpPr/>
          <p:nvPr/>
        </p:nvSpPr>
        <p:spPr>
          <a:xfrm>
            <a:off x="381000" y="381000"/>
            <a:ext cx="3962400" cy="914400"/>
          </a:xfrm>
          <a:prstGeom prst="wav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ছাত্র-শিক্ষক সম্পর্ক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733801" y="1184757"/>
            <a:ext cx="2133600" cy="2152103"/>
            <a:chOff x="2274270" y="841648"/>
            <a:chExt cx="2398380" cy="238070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Oval 15"/>
            <p:cNvSpPr/>
            <p:nvPr/>
          </p:nvSpPr>
          <p:spPr>
            <a:xfrm>
              <a:off x="2274270" y="841648"/>
              <a:ext cx="2398380" cy="2380703"/>
            </a:xfrm>
            <a:prstGeom prst="ellipse">
              <a:avLst/>
            </a:prstGeom>
            <a:blipFill rotWithShape="0">
              <a:blip r:embed="rId6" cstate="print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2625505" y="1190294"/>
              <a:ext cx="1695910" cy="168341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RK\Downloads\jved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3" name="Group 2"/>
          <p:cNvGrpSpPr/>
          <p:nvPr/>
        </p:nvGrpSpPr>
        <p:grpSpPr>
          <a:xfrm>
            <a:off x="533400" y="1295401"/>
            <a:ext cx="4038600" cy="1905000"/>
            <a:chOff x="1577" y="1905006"/>
            <a:chExt cx="3364185" cy="201851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Rounded Rectangle 10"/>
            <p:cNvSpPr/>
            <p:nvPr/>
          </p:nvSpPr>
          <p:spPr>
            <a:xfrm>
              <a:off x="1577" y="1905006"/>
              <a:ext cx="3364185" cy="2018511"/>
            </a:xfrm>
            <a:prstGeom prst="roundRect">
              <a:avLst>
                <a:gd name="adj" fmla="val 10000"/>
              </a:avLst>
            </a:prstGeom>
            <a:blipFill rotWithShape="0">
              <a:blip r:embed="rId4" cstate="print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60697" y="1964126"/>
              <a:ext cx="3245945" cy="190027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1460" tIns="251460" rIns="251460" bIns="251460" numCol="1" spcCol="1270" anchor="ctr" anchorCtr="0">
              <a:noAutofit/>
            </a:bodyPr>
            <a:lstStyle/>
            <a:p>
              <a:pPr lvl="0" algn="ctr" defTabSz="2933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600" kern="12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76800" y="3429001"/>
            <a:ext cx="3810000" cy="1905000"/>
            <a:chOff x="4711437" y="1905006"/>
            <a:chExt cx="3364185" cy="201851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4711437" y="1905006"/>
              <a:ext cx="3364185" cy="2018511"/>
            </a:xfrm>
            <a:prstGeom prst="roundRect">
              <a:avLst>
                <a:gd name="adj" fmla="val 10000"/>
              </a:avLst>
            </a:prstGeom>
            <a:blipFill rotWithShape="0">
              <a:blip r:embed="rId5" cstate="print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8"/>
            <p:cNvSpPr/>
            <p:nvPr/>
          </p:nvSpPr>
          <p:spPr>
            <a:xfrm>
              <a:off x="4770557" y="1964126"/>
              <a:ext cx="3245945" cy="190027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1460" tIns="251460" rIns="251460" bIns="251460" numCol="1" spcCol="1270" anchor="ctr" anchorCtr="0">
              <a:noAutofit/>
            </a:bodyPr>
            <a:lstStyle/>
            <a:p>
              <a:pPr lvl="0" algn="ctr" defTabSz="2933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600" kern="120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Plaque 12"/>
          <p:cNvSpPr/>
          <p:nvPr/>
        </p:nvSpPr>
        <p:spPr>
          <a:xfrm>
            <a:off x="1028700" y="360218"/>
            <a:ext cx="7239000" cy="685800"/>
          </a:xfrm>
          <a:prstGeom prst="plaqu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ছাত্র-শিক্ষক সম্পর্ক হলো আত্মার সম্পর্ক 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ross 13"/>
          <p:cNvSpPr/>
          <p:nvPr/>
        </p:nvSpPr>
        <p:spPr>
          <a:xfrm>
            <a:off x="1600200" y="5562600"/>
            <a:ext cx="6096000" cy="914400"/>
          </a:xfrm>
          <a:prstGeom prst="plu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এটি পিতা-পুত্রের সম্পর্কের ন্যায়। 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876800" y="1295400"/>
            <a:ext cx="3810000" cy="1905000"/>
            <a:chOff x="2247304" y="1551582"/>
            <a:chExt cx="1601390" cy="96083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Rounded Rectangle 21"/>
            <p:cNvSpPr/>
            <p:nvPr/>
          </p:nvSpPr>
          <p:spPr>
            <a:xfrm>
              <a:off x="2247304" y="1551582"/>
              <a:ext cx="1601390" cy="960834"/>
            </a:xfrm>
            <a:prstGeom prst="roundRect">
              <a:avLst>
                <a:gd name="adj" fmla="val 10000"/>
              </a:avLst>
            </a:prstGeom>
            <a:blipFill rotWithShape="0">
              <a:blip r:embed="rId6" cstate="print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2275446" y="1579724"/>
              <a:ext cx="1545106" cy="90455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00" kern="12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3400" y="3429000"/>
            <a:ext cx="4038600" cy="1905000"/>
            <a:chOff x="4489251" y="1551582"/>
            <a:chExt cx="1601390" cy="96083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8" name="Rounded Rectangle 17"/>
            <p:cNvSpPr/>
            <p:nvPr/>
          </p:nvSpPr>
          <p:spPr>
            <a:xfrm>
              <a:off x="4489251" y="1551582"/>
              <a:ext cx="1601390" cy="960834"/>
            </a:xfrm>
            <a:prstGeom prst="roundRect">
              <a:avLst>
                <a:gd name="adj" fmla="val 10000"/>
              </a:avLst>
            </a:prstGeom>
            <a:blipFill rotWithShape="0">
              <a:blip r:embed="rId7" cstate="print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8"/>
            <p:cNvSpPr/>
            <p:nvPr/>
          </p:nvSpPr>
          <p:spPr>
            <a:xfrm>
              <a:off x="4517393" y="1579724"/>
              <a:ext cx="1545106" cy="90455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700" kern="1200" dirty="0" smtClean="0">
                  <a:latin typeface="NikoshBAN" pitchFamily="2" charset="0"/>
                  <a:cs typeface="NikoshBAN" pitchFamily="2" charset="0"/>
                </a:rPr>
                <a:t>         </a:t>
              </a:r>
              <a:endParaRPr lang="en-US" sz="37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RK\Downloads\3771-illustration-of-a-blank-frame-border-of-colorful-shapes-p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"/>
            <a:ext cx="7848600" cy="56388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/>
          <p:cNvSpPr txBox="1"/>
          <p:nvPr/>
        </p:nvSpPr>
        <p:spPr>
          <a:xfrm>
            <a:off x="2895601" y="1725543"/>
            <a:ext cx="320040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81200" y="4038600"/>
            <a:ext cx="5143500" cy="1323439"/>
            <a:chOff x="2056913" y="3499428"/>
            <a:chExt cx="5220269" cy="1616627"/>
          </a:xfrm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TextBox 6"/>
            <p:cNvSpPr txBox="1"/>
            <p:nvPr/>
          </p:nvSpPr>
          <p:spPr>
            <a:xfrm>
              <a:off x="2095582" y="3499428"/>
              <a:ext cx="5181600" cy="161662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Font typeface="Wingdings" pitchFamily="2" charset="2"/>
                <a:buChar char="v"/>
              </a:pP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শিক্ষকের সাথে ছাত্রের আচরণ কেমন হওয়া উচিত- এর উপর একটি অনুচ্ছেদ তৈরি কর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2056913" y="3858210"/>
              <a:ext cx="228600" cy="228599"/>
            </a:xfrm>
            <a:prstGeom prst="star5">
              <a:avLst/>
            </a:prstGeom>
            <a:solidFill>
              <a:srgbClr val="FFFF00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0400" y="533400"/>
            <a:ext cx="3036404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0202" y="2514600"/>
            <a:ext cx="4876800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buFont typeface="Wingdings" pitchFamily="2" charset="2"/>
              <a:buChar char="§"/>
            </a:pP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একজন আদর্শবান শিক্ষকের আটটি বৈশিষ্ট্য লেখ।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1" y="228600"/>
            <a:ext cx="8839200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bn-BD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bn-BD" sz="8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52039"/>
            <a:ext cx="6400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381000"/>
            <a:ext cx="2286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পরিচিতি</a:t>
            </a:r>
            <a:endParaRPr lang="en-US" sz="4000" dirty="0">
              <a:latin typeface="NikoshBAN"/>
            </a:endParaRPr>
          </a:p>
        </p:txBody>
      </p:sp>
      <p:sp>
        <p:nvSpPr>
          <p:cNvPr id="5" name="Content Placeholder 14"/>
          <p:cNvSpPr txBox="1">
            <a:spLocks/>
          </p:cNvSpPr>
          <p:nvPr/>
        </p:nvSpPr>
        <p:spPr>
          <a:xfrm>
            <a:off x="4883727" y="3068782"/>
            <a:ext cx="3962400" cy="322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শ্রেণি </a:t>
            </a:r>
            <a:endParaRPr kumimoji="0" lang="b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ইবাদত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ও 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  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সময়-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kumimoji="0" lang="bn-IN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endParaRPr kumimoji="0" lang="b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3" descr="C:\Users\SARK\Downloads\Bouque_of_pink_ross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1450" y="1068532"/>
            <a:ext cx="1733550" cy="20002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68782"/>
            <a:ext cx="4378036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47700" y="2476500"/>
            <a:ext cx="7848600" cy="1905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  <a:prstDash val="lg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চিত্রে আমরা কী দেখতে পাচ্ছি?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Work Data\Mobile\Pictures School\IMG_20160716_130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4191000" cy="304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6" descr="C:\Users\SARK\Downloads\slider-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04800"/>
            <a:ext cx="4114800" cy="3048000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2" descr="C:\Users\SARK\Downloads\yg3u90vtyw6vvx2ndds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581400"/>
            <a:ext cx="4191000" cy="2971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3" descr="C:\Users\SARK\Downloads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581400"/>
            <a:ext cx="4114800" cy="2971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 rot="10800000" flipH="1" flipV="1">
            <a:off x="1676400" y="1848196"/>
            <a:ext cx="5791200" cy="2926081"/>
          </a:xfrm>
          <a:prstGeom prst="wav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শিক্ষকের 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গুণাবলি 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ছাত্র শিক্ষক সম্পর্ক 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19548" y="1752600"/>
            <a:ext cx="8534400" cy="480060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IN" sz="28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১। </a:t>
            </a:r>
            <a:r>
              <a:rPr kumimoji="0" lang="bn-BD" sz="28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kumimoji="0" lang="bn-IN" sz="28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28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পরিচয় </a:t>
            </a:r>
            <a:r>
              <a:rPr kumimoji="0" lang="en-US" sz="28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বলতে</a:t>
            </a:r>
            <a:r>
              <a:rPr kumimoji="0" lang="bn-BD" sz="28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পারবে</a:t>
            </a:r>
            <a:r>
              <a:rPr kumimoji="0" lang="bn-BD" sz="2800" b="1" i="0" u="none" strike="noStrike" kern="1200" cap="none" spc="0" normalizeH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bn-BD" sz="2800" b="1" i="0" u="none" strike="noStrike" kern="1200" cap="none" spc="0" normalizeH="0" baseline="0" noProof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IN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শিক্ষকের </a:t>
            </a:r>
            <a:r>
              <a:rPr lang="bn-BD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গুণাবলি</a:t>
            </a:r>
            <a:r>
              <a:rPr kumimoji="0" lang="bn-IN" sz="28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ব্যাখ্যা করতে পারবে</a:t>
            </a:r>
            <a:endParaRPr kumimoji="0" lang="bn-BD" sz="2800" b="1" i="0" u="none" strike="noStrike" kern="1200" cap="none" spc="0" normalizeH="0" baseline="0" noProof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IN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ছাত্র-শিক্ষক </a:t>
            </a:r>
            <a:r>
              <a:rPr lang="bn-BD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সম্পর্ক কেমন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হওয়া উচিত-তা বর্ণনা করতে </a:t>
            </a:r>
            <a:r>
              <a:rPr lang="bn-BD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endParaRPr kumimoji="0" lang="en-US" sz="2800" b="1" i="0" u="none" strike="noStrike" kern="1200" cap="none" spc="0" normalizeH="0" baseline="0" noProof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990600"/>
            <a:ext cx="487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শেষে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শিক্ষার্থীরা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…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228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/>
              <a:t>শিখনফল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Alternate Process 11"/>
          <p:cNvSpPr/>
          <p:nvPr/>
        </p:nvSpPr>
        <p:spPr>
          <a:xfrm>
            <a:off x="838200" y="5874327"/>
            <a:ext cx="7924800" cy="76200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যিনি আমাদের শিক্ষা দেন তিনিই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2864158" y="2326689"/>
            <a:ext cx="3872884" cy="2946975"/>
          </a:xfrm>
          <a:prstGeom prst="star5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11" name="Oval 4"/>
          <p:cNvSpPr/>
          <p:nvPr/>
        </p:nvSpPr>
        <p:spPr>
          <a:xfrm>
            <a:off x="318431" y="2717078"/>
            <a:ext cx="2304909" cy="214137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2550" tIns="82550" rIns="82550" bIns="825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49"/>
            <a:ext cx="4392682" cy="3316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722" y="-9832"/>
            <a:ext cx="4336026" cy="3302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48000" y="228600"/>
            <a:ext cx="2971800" cy="1143000"/>
            <a:chOff x="1933574" y="1852446"/>
            <a:chExt cx="1924050" cy="1924050"/>
          </a:xfrm>
          <a:solidFill>
            <a:schemeClr val="accent5">
              <a:lumMod val="60000"/>
              <a:lumOff val="40000"/>
            </a:schemeClr>
          </a:solidFill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Oval 11"/>
            <p:cNvSpPr/>
            <p:nvPr/>
          </p:nvSpPr>
          <p:spPr>
            <a:xfrm>
              <a:off x="1933574" y="1852446"/>
              <a:ext cx="1924050" cy="192405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2238375" y="2182283"/>
              <a:ext cx="1273908" cy="125927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solidFill>
                    <a:srgbClr val="7030A0"/>
                  </a:solidFill>
                </a:rPr>
                <a:t>শিক্ষকতা </a:t>
              </a:r>
              <a:r>
                <a:rPr lang="bn-BD" sz="3600" kern="1200" dirty="0" smtClean="0"/>
                <a:t> </a:t>
              </a:r>
              <a:endParaRPr lang="en-US" sz="36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8600" y="1600200"/>
            <a:ext cx="2743200" cy="2605278"/>
            <a:chOff x="4664" y="439903"/>
            <a:chExt cx="1827847" cy="146227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4664" y="439903"/>
              <a:ext cx="1827847" cy="1462278"/>
            </a:xfrm>
            <a:prstGeom prst="roundRect">
              <a:avLst>
                <a:gd name="adj" fmla="val 10000"/>
              </a:avLst>
            </a:prstGeom>
            <a:blipFill rotWithShape="0">
              <a:blip r:embed="rId3" cstate="print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7"/>
            <p:cNvSpPr/>
            <p:nvPr/>
          </p:nvSpPr>
          <p:spPr>
            <a:xfrm>
              <a:off x="47493" y="482732"/>
              <a:ext cx="1742189" cy="137662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825" tIns="123825" rIns="123825" bIns="12382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  <p:sp>
        <p:nvSpPr>
          <p:cNvPr id="14" name="Frame 13"/>
          <p:cNvSpPr/>
          <p:nvPr/>
        </p:nvSpPr>
        <p:spPr>
          <a:xfrm>
            <a:off x="381000" y="4419600"/>
            <a:ext cx="8382000" cy="21336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পৃথিবীতে সবচাইতে সম্মান ও মর্যাদার পেশা হলো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6000" y="1524000"/>
            <a:ext cx="2819400" cy="2667000"/>
          </a:xfrm>
          <a:prstGeom prst="roundRect">
            <a:avLst/>
          </a:prstGeom>
          <a:blipFill rotWithShape="0"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685800" y="3657600"/>
            <a:ext cx="7848600" cy="2717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 প্রিয়নবি হযরত মুহাম্মদ (সঃ) নিজেকে শিক্ষক হিসেবে পরিচয় দিয়ে বলেছেন- </a:t>
            </a:r>
            <a:endParaRPr lang="ar-SA" sz="2800" kern="1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ar-SA" sz="2800" kern="1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اِنَّمَا بُعِثتُ مُعَلِّمًا</a:t>
            </a:r>
            <a:r>
              <a:rPr lang="bn-BD" sz="2800" kern="1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অর্থঃ“আমাকে শিক্ষক হিসেবেই প্রেরণ করা হয়েছে।”(ইবনে মাজাহ)  </a:t>
            </a:r>
            <a:endParaRPr lang="en-US" sz="2800" kern="1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SARK\Downloads\9c887b611e914cfe46-c2fb531ba5fbe9-767x4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33400"/>
            <a:ext cx="7848600" cy="2819400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2332</TotalTime>
  <Words>318</Words>
  <Application>Microsoft Office PowerPoint</Application>
  <PresentationFormat>On-screen Show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Apothecary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SARK</dc:creator>
  <cp:lastModifiedBy>Acer</cp:lastModifiedBy>
  <cp:revision>304</cp:revision>
  <dcterms:created xsi:type="dcterms:W3CDTF">2006-08-16T00:00:00Z</dcterms:created>
  <dcterms:modified xsi:type="dcterms:W3CDTF">2020-08-22T20:22:15Z</dcterms:modified>
</cp:coreProperties>
</file>