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56" r:id="rId2"/>
    <p:sldId id="278" r:id="rId3"/>
    <p:sldId id="277" r:id="rId4"/>
    <p:sldId id="286" r:id="rId5"/>
    <p:sldId id="318" r:id="rId6"/>
    <p:sldId id="307" r:id="rId7"/>
    <p:sldId id="304" r:id="rId8"/>
    <p:sldId id="309" r:id="rId9"/>
    <p:sldId id="290" r:id="rId10"/>
    <p:sldId id="319" r:id="rId11"/>
    <p:sldId id="308" r:id="rId12"/>
    <p:sldId id="310" r:id="rId13"/>
    <p:sldId id="314" r:id="rId14"/>
    <p:sldId id="315" r:id="rId15"/>
    <p:sldId id="316" r:id="rId16"/>
    <p:sldId id="317" r:id="rId17"/>
    <p:sldId id="322" r:id="rId18"/>
    <p:sldId id="320" r:id="rId19"/>
    <p:sldId id="321" r:id="rId20"/>
    <p:sldId id="273" r:id="rId21"/>
  </p:sldIdLst>
  <p:sldSz cx="9906000" cy="6858000" type="A4"/>
  <p:notesSz cx="6858000" cy="9144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9F20C5-53D0-4ECF-B573-7721A1C6F147}">
          <p14:sldIdLst>
            <p14:sldId id="256"/>
            <p14:sldId id="278"/>
            <p14:sldId id="277"/>
            <p14:sldId id="286"/>
            <p14:sldId id="318"/>
            <p14:sldId id="307"/>
            <p14:sldId id="304"/>
            <p14:sldId id="309"/>
            <p14:sldId id="290"/>
            <p14:sldId id="319"/>
            <p14:sldId id="308"/>
            <p14:sldId id="310"/>
          </p14:sldIdLst>
        </p14:section>
        <p14:section name="Untitled Section" id="{C94D7905-3862-406D-9B53-2CD62A925C09}">
          <p14:sldIdLst>
            <p14:sldId id="314"/>
            <p14:sldId id="315"/>
            <p14:sldId id="316"/>
            <p14:sldId id="317"/>
            <p14:sldId id="322"/>
            <p14:sldId id="320"/>
            <p14:sldId id="321"/>
          </p14:sldIdLst>
        </p14:section>
        <p14:section name="Untitled Section" id="{738A55A9-A558-46C0-98FA-0FBFE5D712FD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3E1"/>
    <a:srgbClr val="FF5050"/>
    <a:srgbClr val="5F0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 varScale="1">
        <p:scale>
          <a:sx n="60" d="100"/>
          <a:sy n="60" d="100"/>
        </p:scale>
        <p:origin x="-1218" y="-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6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75FD3-6B5B-4EB7-AA7E-6AB7B57C2360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CF37F-B4B9-471B-ADD8-55FF73F734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CF37F-B4B9-471B-ADD8-55FF73F734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8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14271" y="0"/>
            <a:ext cx="10760026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941346" y="-21511"/>
            <a:ext cx="3985709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036521" y="-21511"/>
            <a:ext cx="37973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7813" y="2708476"/>
            <a:ext cx="3589468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7813" y="4421081"/>
            <a:ext cx="3585620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33639" y="1516829"/>
            <a:ext cx="23114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038463" y="6088284"/>
            <a:ext cx="37973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45480" y="5719967"/>
            <a:ext cx="3067558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36521" y="5719967"/>
            <a:ext cx="69730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038463" y="6088284"/>
            <a:ext cx="37973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1030147"/>
            <a:ext cx="1608157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071" y="1030147"/>
            <a:ext cx="5875679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532" y="2900830"/>
            <a:ext cx="7190590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3533" y="4267201"/>
            <a:ext cx="7190589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9284" y="2313432"/>
            <a:ext cx="3704844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313431"/>
            <a:ext cx="3704844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9787" y="2316009"/>
            <a:ext cx="331191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8531" y="2974695"/>
            <a:ext cx="3704844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491" y="2316010"/>
            <a:ext cx="331036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248" y="2974695"/>
            <a:ext cx="3704844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14271" y="0"/>
            <a:ext cx="10760026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941346" y="-21511"/>
            <a:ext cx="3985709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036521" y="-21510"/>
            <a:ext cx="37973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81036" y="601884"/>
            <a:ext cx="3859112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385" y="856527"/>
            <a:ext cx="334797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038463" y="6088284"/>
            <a:ext cx="37973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28235" y="5724836"/>
            <a:ext cx="3784803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819" y="2657435"/>
            <a:ext cx="3579953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1308" y="4136994"/>
            <a:ext cx="3573683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414271" y="0"/>
            <a:ext cx="10760026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941346" y="-21511"/>
            <a:ext cx="3985709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5036521" y="-21510"/>
            <a:ext cx="37973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81036" y="601884"/>
            <a:ext cx="3859112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038463" y="6088284"/>
            <a:ext cx="37973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959" y="2660904"/>
            <a:ext cx="3576066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976" y="693795"/>
            <a:ext cx="3639592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9183" y="4133089"/>
            <a:ext cx="3575621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28235" y="5724836"/>
            <a:ext cx="3784803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30200" y="0"/>
            <a:ext cx="10760026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95300" y="333488"/>
            <a:ext cx="89154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941346" y="-21511"/>
            <a:ext cx="3985709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036521" y="-21510"/>
            <a:ext cx="37973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448" y="1027664"/>
            <a:ext cx="761013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450" y="2323652"/>
            <a:ext cx="734209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7170" y="22449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8235" y="5852161"/>
            <a:ext cx="3793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36521" y="224492"/>
            <a:ext cx="1443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56388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373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12800" b="1" dirty="0" err="1" smtClean="0">
                <a:solidFill>
                  <a:srgbClr val="F373E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800" b="1" dirty="0">
              <a:solidFill>
                <a:srgbClr val="F373E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8839200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9525000" cy="59563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7050" y="1066800"/>
            <a:ext cx="8997950" cy="609600"/>
          </a:xfrm>
        </p:spPr>
        <p:txBody>
          <a:bodyPr>
            <a:norm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 ফসল ও ফলের যাকত কে ওশর বলা হয়।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09" y="990600"/>
            <a:ext cx="4152400" cy="2951366"/>
          </a:xfrm>
          <a:prstGeom prst="rect">
            <a:avLst/>
          </a:prstGeom>
        </p:spPr>
      </p:pic>
      <p:sp>
        <p:nvSpPr>
          <p:cNvPr id="9" name="Bent-Up Arrow 8"/>
          <p:cNvSpPr/>
          <p:nvPr/>
        </p:nvSpPr>
        <p:spPr>
          <a:xfrm>
            <a:off x="1450428" y="4391546"/>
            <a:ext cx="1981200" cy="1143000"/>
          </a:xfrm>
          <a:prstGeom prst="bent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রোপ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Bent-Up Arrow 9"/>
          <p:cNvSpPr/>
          <p:nvPr/>
        </p:nvSpPr>
        <p:spPr>
          <a:xfrm>
            <a:off x="6331309" y="4315346"/>
            <a:ext cx="1981200" cy="1219200"/>
          </a:xfrm>
          <a:prstGeom prst="ben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স্বর্ন  ৭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2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903345" y="4572000"/>
            <a:ext cx="1981200" cy="154166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ভরি এক                                     বৎসরে</a:t>
            </a:r>
            <a:endParaRPr lang="en-US" sz="2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66712" y="990600"/>
            <a:ext cx="4143375" cy="2951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60291" y="3167390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যাকাতের খাত ৮টি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ফকির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মিসকিন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যাকাত ব্যবস্থাপনায় নিয়োজিত কর্মকর্তা - কর্মচারী 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মুয়াল্লাফাতুল কুলূব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রিকাব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৬) গারিমিন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৭) ফি সাবিলিল্লাহ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8) পথিক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9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ফকির           ও          মিসকিন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19" y="2330450"/>
            <a:ext cx="4324350" cy="34956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362200"/>
            <a:ext cx="48006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01100" y="5943600"/>
            <a:ext cx="609600" cy="3392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4419600"/>
            <a:ext cx="685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জাকাত ব্যবস্থাপনায় নিয়োজিত কর্মকর্তা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6847" y="3246111"/>
            <a:ext cx="2469094" cy="1664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307465"/>
            <a:ext cx="4953000" cy="43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মুয়াল্লাফাতুল কুলুব    ও    ফিসাবিলিল্লাহ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286000"/>
            <a:ext cx="4495800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35924"/>
            <a:ext cx="4876800" cy="43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সাবিল      বা         পথিক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2500" r="8333"/>
          <a:stretch/>
        </p:blipFill>
        <p:spPr>
          <a:xfrm>
            <a:off x="228600" y="2103120"/>
            <a:ext cx="4724400" cy="4602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133600"/>
            <a:ext cx="4648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685800"/>
            <a:ext cx="8997950" cy="1143000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ঋনগ্রস্তদের ঋন পরিশোধ করা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9220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2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8050" y="704850"/>
            <a:ext cx="8997950" cy="1143000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80772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3200" kern="0" dirty="0" smtClean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মিসকিন -যারা নিঃস্ব</a:t>
            </a:r>
            <a:r>
              <a:rPr lang="bn-IN" sz="3200" kern="0" dirty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নিজের অন্ন </a:t>
            </a:r>
            <a:r>
              <a:rPr lang="bn-IN" sz="3200" kern="0" dirty="0" smtClean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সংস্থান </a:t>
            </a:r>
            <a:r>
              <a:rPr lang="bn-IN" sz="3200" kern="0" dirty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পারে না। </a:t>
            </a:r>
            <a:br>
              <a:rPr lang="bn-IN" sz="3200" kern="0" dirty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IN" sz="3200" kern="0" dirty="0" smtClean="0">
              <a:solidFill>
                <a:schemeClr val="tx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144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3200" kern="0" dirty="0" smtClean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পথিক </a:t>
            </a:r>
            <a:r>
              <a:rPr lang="bn-IN" sz="3200" kern="0" dirty="0"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মুসাফির </a:t>
            </a:r>
            <a:r>
              <a:rPr lang="bn-IN" sz="3200" kern="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স্বদেশে 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 থাকলেও সফরে যদি বিপদ </a:t>
            </a:r>
            <a:r>
              <a:rPr lang="bn-IN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গ্রস্থ্য। </a:t>
            </a:r>
            <a:endPara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14400">
              <a:spcBef>
                <a:spcPct val="20000"/>
              </a:spcBef>
              <a:buClr>
                <a:srgbClr val="0BD0D9"/>
              </a:buClr>
              <a:buSzPct val="95000"/>
            </a:pPr>
            <a:endParaRPr lang="bn-IN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144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তোলা 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৮৭</a:t>
            </a: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গ্রাম। </a:t>
            </a:r>
          </a:p>
          <a:p>
            <a:pPr lvl="0" defTabSz="9144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3200" dirty="0" smtClean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91440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IN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গরুর 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যাকাতের </a:t>
            </a:r>
            <a:r>
              <a:rPr lang="bn-IN" sz="32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নিসাব= ৩০ </a:t>
            </a: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টি।</a:t>
            </a:r>
            <a:endParaRPr lang="en-US" sz="32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52800"/>
            <a:ext cx="8915400" cy="3017520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যাকাতকে ফরয হিসাবের বিধান করার উদ্দেশ্য লিখে আনবে।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to-0225.jpg"/>
          <p:cNvPicPr>
            <a:picLocks noChangeAspect="1"/>
          </p:cNvPicPr>
          <p:nvPr/>
        </p:nvPicPr>
        <p:blipFill>
          <a:blip r:embed="rId2" cstate="print"/>
          <a:srcRect l="5555" t="86667" r="90001" b="12222"/>
          <a:stretch>
            <a:fillRect/>
          </a:stretch>
        </p:blipFill>
        <p:spPr>
          <a:xfrm>
            <a:off x="-2590800" y="6400800"/>
            <a:ext cx="228600" cy="7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Photo-0225.jpg"/>
          <p:cNvPicPr>
            <a:picLocks noChangeAspect="1"/>
          </p:cNvPicPr>
          <p:nvPr/>
        </p:nvPicPr>
        <p:blipFill>
          <a:blip r:embed="rId2" cstate="print"/>
          <a:srcRect l="5555" t="88854" r="90001" b="8889"/>
          <a:stretch>
            <a:fillRect/>
          </a:stretch>
        </p:blipFill>
        <p:spPr>
          <a:xfrm>
            <a:off x="-2743200" y="5486400"/>
            <a:ext cx="228600" cy="15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loud 4"/>
          <p:cNvSpPr/>
          <p:nvPr/>
        </p:nvSpPr>
        <p:spPr>
          <a:xfrm>
            <a:off x="2971800" y="342254"/>
            <a:ext cx="3886201" cy="1524000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157412"/>
            <a:ext cx="6553200" cy="348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2995" y="3198168"/>
            <a:ext cx="260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990600"/>
            <a:ext cx="674846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sz="153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3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24" y="1905000"/>
            <a:ext cx="7478750" cy="4395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209800" y="914400"/>
            <a:ext cx="5105400" cy="914400"/>
          </a:xfrm>
          <a:prstGeom prst="cloud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2362200"/>
            <a:ext cx="7924800" cy="419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ই;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৩য়     </a:t>
            </a:r>
          </a:p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 ৪০মিনিট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850" y="533402"/>
            <a:ext cx="3467100" cy="90855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2860" y="-43945"/>
            <a:ext cx="9906000" cy="3015745"/>
            <a:chOff x="228600" y="184655"/>
            <a:chExt cx="9906000" cy="3015745"/>
          </a:xfrm>
        </p:grpSpPr>
        <p:pic>
          <p:nvPicPr>
            <p:cNvPr id="7" name="Picture 6" descr="m-1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184655"/>
              <a:ext cx="4800600" cy="2971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01" r="18627" b="5478"/>
            <a:stretch>
              <a:fillRect/>
            </a:stretch>
          </p:blipFill>
          <p:spPr>
            <a:xfrm>
              <a:off x="228600" y="228600"/>
              <a:ext cx="4975860" cy="2971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2" name="Right Arrow 11"/>
          <p:cNvSpPr/>
          <p:nvPr/>
        </p:nvSpPr>
        <p:spPr>
          <a:xfrm>
            <a:off x="3253740" y="5943600"/>
            <a:ext cx="3657600" cy="914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সোনা বা অর্থের যাকাত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4800" y="2958335"/>
            <a:ext cx="3505200" cy="6096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গবাদি পশুর যাকাত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5962650" y="2909065"/>
            <a:ext cx="3581400" cy="596135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ফসলের যাকাত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49237"/>
            <a:ext cx="4952999" cy="25467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0" y="3567935"/>
            <a:ext cx="4823460" cy="2387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13262"/>
            <a:ext cx="9067800" cy="577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6687893" cy="1143000"/>
          </a:xfrm>
        </p:spPr>
        <p:txBody>
          <a:bodyPr>
            <a:normAutofit/>
          </a:bodyPr>
          <a:lstStyle/>
          <a:p>
            <a:pPr algn="ctr"/>
            <a:r>
              <a:rPr lang="bn-IN" sz="4400" b="1" u="sng" dirty="0" smtClean="0">
                <a:cs typeface="NikoshBAN" panose="02000000000000000000" pitchFamily="2" charset="0"/>
              </a:rPr>
              <a:t>পাঠ ঘোষনা</a:t>
            </a:r>
            <a:endParaRPr lang="en-US" sz="4400" b="1" u="sng" dirty="0"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153400" cy="2788920"/>
          </a:xfr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6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</a:t>
            </a:r>
            <a:endParaRPr lang="en-US" sz="6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20184"/>
            <a:ext cx="40386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5800"/>
            <a:ext cx="5257800" cy="21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9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70408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70382" indent="-74295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27432" indent="0">
              <a:buNone/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যাকাতের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সংজ্ঞা বলতে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7432" indent="0">
              <a:buNone/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যাকাতের উপকারিতা বলতে পারবে।</a:t>
            </a:r>
          </a:p>
          <a:p>
            <a:pPr marL="27432" indent="0">
              <a:buNone/>
            </a:pP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যাকাতের খাতসমূহের ব্যাখ্যা করতে পারবে।</a:t>
            </a:r>
          </a:p>
          <a:p>
            <a:pPr marL="27432" indent="0">
              <a:buNone/>
            </a:pP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যাকাতের নিসাব বর্ননা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9182100" cy="5410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যাকাত অর্থ ক্রম বৃ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দ্ধি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পবি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লাভ করা ইত্যাদি। শরিয়তের পরিভাষায় নিসাব পরিমান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ন্তে তার সম্পদের একটি নির্দিষ্ট অংশ 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৫০% হারে যাকাতের হকদার ব্যক্তিকে প্রদান কারাকে যাকাত বলে। </a:t>
            </a:r>
          </a:p>
          <a:p>
            <a:pPr>
              <a:buFont typeface="Wingdings" pitchFamily="2" charset="2"/>
              <a:buChar char="q"/>
            </a:pPr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যাকাত 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 হওয়ার </a:t>
            </a:r>
            <a:r>
              <a:rPr lang="bn-BD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শর্ত রয়েছে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মুসলমান হওয়া।  ২)  প্রাপ্ত বয়স্ক হওয়া। ৩) সুস্হ  মস্তিস্ক সম্পন্ন হওয়া। ৪) নিসাব পরিমান সম্পদের মালিক হওয়া।     ৫) ৠণী না হওয়া । ৬ 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 স্বাধীন হওয়া। ৭) সম্পদ এক বছর স্থায়ী হওয়া । ৮) নিসাব পরিমাণ প্রয়োজনের অতিরিক্ত হওয়া।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38599" y="4191000"/>
            <a:ext cx="914401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391400" y="2110740"/>
            <a:ext cx="2317750" cy="16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গবাদি পশুর</a:t>
            </a:r>
            <a:endParaRPr lang="en-US" sz="3200" dirty="0"/>
          </a:p>
        </p:txBody>
      </p:sp>
      <p:sp>
        <p:nvSpPr>
          <p:cNvPr id="23" name="Oval 22"/>
          <p:cNvSpPr/>
          <p:nvPr/>
        </p:nvSpPr>
        <p:spPr>
          <a:xfrm>
            <a:off x="457200" y="1828800"/>
            <a:ext cx="2286000" cy="1524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ফসলের</a:t>
            </a:r>
            <a:endParaRPr lang="en-US" sz="3200" dirty="0"/>
          </a:p>
        </p:txBody>
      </p:sp>
      <p:sp>
        <p:nvSpPr>
          <p:cNvPr id="26" name="Oval 25"/>
          <p:cNvSpPr/>
          <p:nvPr/>
        </p:nvSpPr>
        <p:spPr>
          <a:xfrm>
            <a:off x="304800" y="3947160"/>
            <a:ext cx="2057400" cy="1524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সোনর রূপার</a:t>
            </a:r>
            <a:endParaRPr lang="en-US" sz="3200" dirty="0"/>
          </a:p>
        </p:txBody>
      </p:sp>
      <p:sp>
        <p:nvSpPr>
          <p:cNvPr id="33" name="Oval 32"/>
          <p:cNvSpPr/>
          <p:nvPr/>
        </p:nvSpPr>
        <p:spPr>
          <a:xfrm>
            <a:off x="7239000" y="3870960"/>
            <a:ext cx="2470150" cy="1676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সওম (ফিতর) </a:t>
            </a:r>
            <a:endParaRPr lang="en-US" sz="2800" dirty="0"/>
          </a:p>
        </p:txBody>
      </p:sp>
      <p:sp>
        <p:nvSpPr>
          <p:cNvPr id="35" name="Pentagon 34"/>
          <p:cNvSpPr/>
          <p:nvPr/>
        </p:nvSpPr>
        <p:spPr>
          <a:xfrm>
            <a:off x="0" y="533400"/>
            <a:ext cx="4191000" cy="9144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যাকাত ৪ প্রকার যথা-  </a:t>
            </a:r>
            <a:endParaRPr lang="en-US" sz="2800" dirty="0"/>
          </a:p>
        </p:txBody>
      </p:sp>
      <p:sp>
        <p:nvSpPr>
          <p:cNvPr id="36" name="6-Point Star 35"/>
          <p:cNvSpPr/>
          <p:nvPr/>
        </p:nvSpPr>
        <p:spPr>
          <a:xfrm>
            <a:off x="2895600" y="2590800"/>
            <a:ext cx="4343400" cy="213360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/>
              <a:t>যাকাত</a:t>
            </a:r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1524000" y="1905000"/>
            <a:ext cx="6781800" cy="3581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33" grpId="0" animBg="1"/>
      <p:bldP spid="35" grpId="0" animBg="1"/>
      <p:bldP spid="3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2377</TotalTime>
  <Words>293</Words>
  <Application>Microsoft Office PowerPoint</Application>
  <PresentationFormat>A4 Paper (210x297 mm)</PresentationFormat>
  <Paragraphs>61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                   স্বাগতম</vt:lpstr>
      <vt:lpstr>PowerPoint Presentation</vt:lpstr>
      <vt:lpstr>PowerPoint Presentation</vt:lpstr>
      <vt:lpstr>PowerPoint Presentation</vt:lpstr>
      <vt:lpstr>PowerPoint Presentation</vt:lpstr>
      <vt:lpstr>পাঠ ঘোষনা</vt:lpstr>
      <vt:lpstr>        শিখনফল</vt:lpstr>
      <vt:lpstr>PowerPoint Presentation</vt:lpstr>
      <vt:lpstr>PowerPoint Presentation</vt:lpstr>
      <vt:lpstr>উৎপাদিত ফসল ও ফলের যাকত কে ওশর বলা হয়। </vt:lpstr>
      <vt:lpstr>PowerPoint Presentation</vt:lpstr>
      <vt:lpstr>                যাকাতের খাত ৮টি</vt:lpstr>
      <vt:lpstr>       ফকির           ও          মিসকিন </vt:lpstr>
      <vt:lpstr>জাকাত ব্যবস্থাপনায় নিয়োজিত কর্মকর্তা </vt:lpstr>
      <vt:lpstr>মুয়াল্লাফাতুল কুলুব    ও    ফিসাবিলিল্লাহ </vt:lpstr>
      <vt:lpstr>        সাবিল      বা         পথিক</vt:lpstr>
      <vt:lpstr>     ঋনগ্রস্তদের ঋন পরিশোধ করা </vt:lpstr>
      <vt:lpstr>                     </vt:lpstr>
      <vt:lpstr>                   বাড়ির কাজ </vt:lpstr>
      <vt:lpstr>                      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C.B. SOMAJPOTI</dc:creator>
  <cp:lastModifiedBy>Acer</cp:lastModifiedBy>
  <cp:revision>360</cp:revision>
  <dcterms:created xsi:type="dcterms:W3CDTF">2006-08-16T00:00:00Z</dcterms:created>
  <dcterms:modified xsi:type="dcterms:W3CDTF">2020-08-22T20:40:54Z</dcterms:modified>
</cp:coreProperties>
</file>