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9"/>
  </p:notesMasterIdLst>
  <p:sldIdLst>
    <p:sldId id="327" r:id="rId2"/>
    <p:sldId id="328" r:id="rId3"/>
    <p:sldId id="346" r:id="rId4"/>
    <p:sldId id="330" r:id="rId5"/>
    <p:sldId id="331" r:id="rId6"/>
    <p:sldId id="332" r:id="rId7"/>
    <p:sldId id="333" r:id="rId8"/>
    <p:sldId id="334" r:id="rId9"/>
    <p:sldId id="335" r:id="rId10"/>
    <p:sldId id="337" r:id="rId11"/>
    <p:sldId id="338" r:id="rId12"/>
    <p:sldId id="347" r:id="rId13"/>
    <p:sldId id="340" r:id="rId14"/>
    <p:sldId id="342" r:id="rId15"/>
    <p:sldId id="343" r:id="rId16"/>
    <p:sldId id="344" r:id="rId17"/>
    <p:sldId id="34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4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-948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F8F35-C5BF-46A2-B774-AD06CA4FDAAD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EEFA5-F547-46E3-9571-56B15DD1B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8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FADF3-A7AB-43AD-871C-B4839F0747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84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একক কাজে</a:t>
            </a:r>
            <a:r>
              <a:rPr lang="bn-BD" b="1" baseline="0" dirty="0" smtClean="0"/>
              <a:t> সময়  ৫/৬ মিঃ দেয়া যেতে পারে । কাজ শিক্ষক নিজে তদারকী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C616-2F2A-46C3-88FC-759E13E052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42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নিজে আরও ব্যাখ্যা দিতে পারেন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FADF3-A7AB-43AD-871C-B4839F0747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84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দলীয় কাজে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সময় ৮/১০মিঃ  সময় দেয়া যেতে পারে । কাজ শিক্ষক নিজে তদারকী করবেন এবং তাদের স্বক্রিয়তা যাচাই করবেন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A4526-0D78-427D-8064-3776C2A9177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99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A4526-0D78-427D-8064-3776C2A9177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6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বাড়ির কাজ</a:t>
            </a:r>
            <a:r>
              <a:rPr lang="bn-BD" b="1" baseline="0" dirty="0" smtClean="0"/>
              <a:t> শিক্ষার্থীদেরকে নিজ নিজ খাতায় লিখতে বলবেন 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C616-2F2A-46C3-88FC-759E13E052E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80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জ্ঞাপন দ্বারা শিক্ষক শ্রেণি কক্ষ থেকে বিদায় নিবেন।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FADF3-A7AB-43AD-871C-B4839F0747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84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050" b="1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1050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050" b="1" dirty="0" smtClean="0">
                <a:latin typeface="NikoshBAN" pitchFamily="2" charset="0"/>
                <a:cs typeface="NikoshBAN" pitchFamily="2" charset="0"/>
              </a:rPr>
              <a:t>স্লাইডে প্রদর্শিত</a:t>
            </a:r>
            <a:r>
              <a:rPr lang="bn-BD" sz="1050" b="1" baseline="0" dirty="0" smtClean="0">
                <a:latin typeface="NikoshBAN" pitchFamily="2" charset="0"/>
                <a:cs typeface="NikoshBAN" pitchFamily="2" charset="0"/>
              </a:rPr>
              <a:t> ছবিগুলি দ্বারা শিক্ষার্থীদের  থেকে প্রশ্ন করাযেতে পারে যে,</a:t>
            </a:r>
            <a:r>
              <a:rPr lang="bn-BD" sz="1050" b="1" baseline="0" dirty="0" smtClean="0">
                <a:latin typeface="+mn-lt"/>
                <a:cs typeface="+mn-cs"/>
              </a:rPr>
              <a:t>ব্যাকরণ এবং  গ্রামার কাকে  বলে ? এরপর প্রশ্ন কোরআন শুদ্ধভাবে তিলাওয়াতের নিয়মকে কী বলে ?  উত্তরে নিশ্চয় তাজবিদ বলবে ।</a:t>
            </a:r>
            <a:endParaRPr lang="en-US" sz="105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FADF3-A7AB-43AD-871C-B4839F0747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84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050" b="1" baseline="0" dirty="0" smtClean="0">
                <a:latin typeface="+mn-lt"/>
                <a:cs typeface="+mn-cs"/>
              </a:rPr>
              <a:t> এরপর প্রশ্ন কোরআন শুদ্ধভাবে তিলাওয়াতের নিয়মকে কী বলে ?  উত্তরে নিশ্চয় তাজবিদ বলবে ।</a:t>
            </a:r>
            <a:endParaRPr lang="en-US" sz="105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FADF3-A7AB-43AD-871C-B4839F0747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84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শিরুণাম শিক্ষার্থীরা নিজ নিজ খাতায় লিখবেন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FADF3-A7AB-43AD-871C-B4839F0747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84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মনোযোগ সহকারে শিখনফল শুনবেন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FADF3-A7AB-43AD-871C-B4839F0747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84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1" dirty="0" smtClean="0">
                <a:latin typeface="NikoshBAN" pitchFamily="2" charset="0"/>
                <a:cs typeface="NikoshBAN" pitchFamily="2" charset="0"/>
              </a:rPr>
              <a:t>মাখরাজ,সিফাত,মাদ্দ,ওয়াকফ,গুন্নাহ ইত্যাদির পরিচিতি শিক্ষক</a:t>
            </a:r>
            <a:r>
              <a:rPr lang="bn-BD" sz="1200" b="1" baseline="0" dirty="0" smtClean="0">
                <a:latin typeface="NikoshBAN" pitchFamily="2" charset="0"/>
                <a:cs typeface="NikoshBAN" pitchFamily="2" charset="0"/>
              </a:rPr>
              <a:t> প্রয়োজনে বর্ণনা করবেন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FADF3-A7AB-43AD-871C-B4839F0747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84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কুরআন ও হাদিসের বাণী</a:t>
            </a:r>
            <a:r>
              <a:rPr lang="bn-BD" sz="1200" b="1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দুটি শিক্ষক ব্যাখ্যা সহকারে বলবেন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FADF3-A7AB-43AD-871C-B4839F0747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84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শিক্ষক নিজে আরও ব্যাখ্যা করবেন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FADF3-A7AB-43AD-871C-B4839F0747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84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শিক্ষক নিজে আরও ব্যাখ্যা করবেন । এবং </a:t>
            </a:r>
            <a:r>
              <a:rPr lang="bn-BD" sz="1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শুদ্ধ তিলাওয়তের ভিডিও টি</a:t>
            </a:r>
            <a:r>
              <a:rPr lang="bn-BD" sz="12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শিক্ষার্থীদের মনযোগ সহকারে শুনতে বলবে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FADF3-A7AB-43AD-871C-B4839F0747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84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5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5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2827605" y="6375830"/>
            <a:ext cx="7413675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রফিকুল ইসলাম, শিক্ষক  জনার কেঁওচিয়া আদর্শ উচ্চ বিদ্যালয়। সাতকানিয়া,চট্টগ্রাম ।</a:t>
            </a:r>
            <a:endParaRPr lang="en-US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8821566" y="3297555"/>
            <a:ext cx="6458006" cy="28286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3126594" y="3230419"/>
            <a:ext cx="6458006" cy="28286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322" y="1416"/>
            <a:ext cx="11665293" cy="20857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9" name="Picture 8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2179" y="6633730"/>
            <a:ext cx="11665293" cy="20857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95855-0F3E-4DC9-868C-67799B006E94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microsoft.com/office/2007/relationships/hdphoto" Target="../media/hdphoto3.wdp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199" y="729238"/>
            <a:ext cx="9926319" cy="122318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শিক্ষকবৃন্দের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অছে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6043" y="1906707"/>
            <a:ext cx="9889956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2800" b="1" dirty="0" smtClean="0">
                <a:latin typeface="Arial" pitchFamily="34" charset="0"/>
                <a:cs typeface="NikoshBAN" pitchFamily="2" charset="0"/>
              </a:rPr>
              <a:t>5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চেপে উপস্থাপন শুরু করা যেতে পারে 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তাহলে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Hide slide show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করবে না 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1219200" y="3073886"/>
            <a:ext cx="10090485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পাঠটি শ্রেণিকক্ষে উপস্থাপনের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পরামর্শ ও দিক-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Slide Note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এ দেয়া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সম্মানিত শিক্ষকগণ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'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স্লাইড-নোটগুলো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'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বেন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বিয়োজন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850232" y="314024"/>
            <a:ext cx="10498677" cy="54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" name="Rectangle 5"/>
          <p:cNvSpPr/>
          <p:nvPr/>
        </p:nvSpPr>
        <p:spPr>
          <a:xfrm>
            <a:off x="843738" y="336883"/>
            <a:ext cx="45719" cy="6112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Rectangle 6"/>
          <p:cNvSpPr/>
          <p:nvPr/>
        </p:nvSpPr>
        <p:spPr>
          <a:xfrm flipV="1">
            <a:off x="850232" y="6446521"/>
            <a:ext cx="1050517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11309686" y="314024"/>
            <a:ext cx="45719" cy="61349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Rectangle 8"/>
          <p:cNvSpPr/>
          <p:nvPr/>
        </p:nvSpPr>
        <p:spPr>
          <a:xfrm>
            <a:off x="1286043" y="533401"/>
            <a:ext cx="99567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" name="Rectangle 9"/>
          <p:cNvSpPr/>
          <p:nvPr/>
        </p:nvSpPr>
        <p:spPr>
          <a:xfrm>
            <a:off x="1153979" y="533400"/>
            <a:ext cx="60959" cy="5796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" name="Rectangle 10"/>
          <p:cNvSpPr/>
          <p:nvPr/>
        </p:nvSpPr>
        <p:spPr>
          <a:xfrm>
            <a:off x="1214938" y="6281879"/>
            <a:ext cx="993057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" name="Rectangle 11"/>
          <p:cNvSpPr/>
          <p:nvPr/>
        </p:nvSpPr>
        <p:spPr>
          <a:xfrm flipH="1">
            <a:off x="11145514" y="556260"/>
            <a:ext cx="60961" cy="5725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2993AF2-952D-4B19-A1A1-867A517848E9}" type="datetime12">
              <a:rPr lang="bn-BD" b="1" smtClean="0"/>
              <a:t>23/8/2020 8:29 AM</a:t>
            </a:fld>
            <a:endParaRPr lang="en-US" b="1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66E699D-9554-49A3-A845-77BEE828BD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2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54400" y="152401"/>
            <a:ext cx="62992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কুরআন তিলাওয়াতের ফযিলাত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329936"/>
            <a:ext cx="79248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নফল ইবাদাতের মধ্যে সর্বোত্তম ইবাদাত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-</a:t>
            </a:r>
            <a:endParaRPr lang="en-US" sz="3200" dirty="0"/>
          </a:p>
        </p:txBody>
      </p:sp>
      <p:pic>
        <p:nvPicPr>
          <p:cNvPr id="5122" name="Picture 2" descr="C:\Users\Computer City\Pictures\ইসলামি কালিওগ্রাফি\17884434_309378179475459_178361764311600421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793" y="798732"/>
            <a:ext cx="3048000" cy="186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6400" y="2666999"/>
            <a:ext cx="115824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রাসুল (সাঃ) বলেন-’যেব্যক্তি আল্লাহর কিতাব থেকে একটি হরফও পাঠ করবে সে একটি নেকি লাভ করবে। আর এ নেকির  পরিমাণ হলো দশগুণ’ ।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(তিরমিযি)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355813"/>
            <a:ext cx="28448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উদহারণ স্বরূপ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3454400" y="4259760"/>
            <a:ext cx="680720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بِسْمِ اللهِ الرَّحْمنِ الرَّحِيم</a:t>
            </a:r>
            <a:r>
              <a:rPr lang="ar-S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ِ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365" y="5334000"/>
            <a:ext cx="11988036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 আয়াতটিতে ১৯টি বর্ণ রয়েছে তিলাওয়াতকারী ব্যাক্তি ১৯   ১০=১৯০ নেকি লাভ করবে ।</a:t>
            </a:r>
            <a:endParaRPr lang="en-US" sz="3200" dirty="0"/>
          </a:p>
        </p:txBody>
      </p:sp>
      <p:sp>
        <p:nvSpPr>
          <p:cNvPr id="2" name="Multiply 1"/>
          <p:cNvSpPr/>
          <p:nvPr/>
        </p:nvSpPr>
        <p:spPr>
          <a:xfrm>
            <a:off x="9753600" y="5372100"/>
            <a:ext cx="304800" cy="508575"/>
          </a:xfrm>
          <a:prstGeom prst="mathMultiply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021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/>
      <p:bldP spid="10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54400" y="152401"/>
            <a:ext cx="62992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কোরআন তিলাওয়াতের ফযিলাত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201" y="1066800"/>
            <a:ext cx="5486400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কুরআন কিয়ামতের দিন তিলাওয়াতকারীদের পক্ষে সুপারিশ করবে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-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01601" y="2590800"/>
            <a:ext cx="11988036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রাসুল  (সাঃ) বলেন -‘তোমরা কুরআন তিলাওয়াত কর কেননা কিয়ামতের দিন তা তিলাওয়াতকারীর পক্ষে সূপারিশ করবে’।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(মুসলিম)</a:t>
            </a:r>
            <a:endParaRPr lang="en-US" sz="2400" dirty="0"/>
          </a:p>
        </p:txBody>
      </p:sp>
      <p:pic>
        <p:nvPicPr>
          <p:cNvPr id="13" name="Picture 2" descr="C:\Users\Md. Yunus Azad\Desktop\3\tilawat_e_quran_2-oth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9025848" y="1006072"/>
            <a:ext cx="2759752" cy="163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Computer City\Pictures\Nature\20161212_2015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1" y="1006072"/>
            <a:ext cx="3027328" cy="163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 Diagonal Corner Rectangle 9"/>
          <p:cNvSpPr/>
          <p:nvPr/>
        </p:nvSpPr>
        <p:spPr>
          <a:xfrm>
            <a:off x="218491" y="3940712"/>
            <a:ext cx="2727912" cy="2231488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আমরা শুদ্ধ তিলাওয়তের ভিডিও ক্লীপটি দেখি-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946402" y="3940712"/>
            <a:ext cx="711199" cy="2231488"/>
          </a:xfrm>
          <a:prstGeom prst="rightArrow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982772"/>
              </p:ext>
            </p:extLst>
          </p:nvPr>
        </p:nvGraphicFramePr>
        <p:xfrm>
          <a:off x="3926840" y="4701223"/>
          <a:ext cx="1304925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ackager Shell Object" showAsIcon="1" r:id="rId6" imgW="914400" imgH="771480" progId="Package">
                  <p:embed/>
                </p:oleObj>
              </mc:Choice>
              <mc:Fallback>
                <p:oleObj name="Packager Shell Object" showAsIcon="1" r:id="rId6" imgW="914400" imgH="771480" progId="Packag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6840" y="4701223"/>
                        <a:ext cx="1304925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64005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0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550079" y="4343400"/>
            <a:ext cx="7207081" cy="1463041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তাজবি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4280797" y="255222"/>
            <a:ext cx="3642360" cy="800119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3" descr="C:\Users\Md. Yunus Azad\Desktop\تلاوة-القرآن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157" y="2865478"/>
            <a:ext cx="3352801" cy="23618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3607182" y="1517218"/>
            <a:ext cx="3266058" cy="2155621"/>
          </a:xfrm>
          <a:prstGeom prst="roundRect">
            <a:avLst/>
          </a:prstGeom>
          <a:blipFill rotWithShape="0">
            <a:blip r:embed="rId6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9886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4" y="76200"/>
            <a:ext cx="12191237" cy="6705600"/>
          </a:xfrm>
          <a:prstGeom prst="rect">
            <a:avLst/>
          </a:prstGeom>
          <a:noFill/>
          <a:ln w="1936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36800" y="152401"/>
            <a:ext cx="79248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কুরআন তিলাওয়াতের প্রয়োজনীয়তা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202" y="1066801"/>
            <a:ext cx="7010399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নামাজ সঠিকভাবে আদায়ের জন্যে কারণ তাজবিদ অনুসারে তিলাওয়াত না করলে নামাজ আদায় হবেনা বরং নামাজ ভেঙে যেতে পারে 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1" y="3276600"/>
            <a:ext cx="1178598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তাজবিদ অনুযায়ি কুরআন তিলাওয়াত না করলে অর্থের পরিবর্তন হয়েযায় ।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898" y="914401"/>
            <a:ext cx="1900903" cy="22145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2" name="Picture 11" descr="takbi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802" y="914400"/>
            <a:ext cx="3221701" cy="2362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1983" y="4419600"/>
            <a:ext cx="1198880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অর্থসহ তিলাওয়াত করলে সাওয়াব আরও বেশি, কারণ কুরআনের শিক্ষা অনুযায়ি নিজের জীবনকে সুন্দর করে সাজানো যায় 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983" y="5739826"/>
            <a:ext cx="119888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আখিরাতে  কুরআন তিলাওয়াতকারী সুউচ্চ মর্যদা লাভ করবে ।</a:t>
            </a:r>
          </a:p>
        </p:txBody>
      </p:sp>
    </p:spTree>
    <p:extLst>
      <p:ext uri="{BB962C8B-B14F-4D97-AF65-F5344CB8AC3E}">
        <p14:creationId xmlns:p14="http://schemas.microsoft.com/office/powerpoint/2010/main" val="10874723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9937" y="5204789"/>
            <a:ext cx="11074400" cy="132343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তাজবিদ </a:t>
            </a:r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অনুযায়ী কোরআন তিলাওয়াত না করলে নামাজ শুদ্ধ না হওয়ার কারণ ব্যাখ্যা কর । </a:t>
            </a:r>
            <a:endParaRPr lang="bn-BD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4000" y="457200"/>
            <a:ext cx="4572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2" descr="C:\Users\Computer City\Pictures\কুরআন,হাদিস\Al-Quran Karim Wallpaper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4" r="13682" b="9030"/>
          <a:stretch/>
        </p:blipFill>
        <p:spPr bwMode="auto">
          <a:xfrm>
            <a:off x="4064000" y="1539180"/>
            <a:ext cx="3754120" cy="251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52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2800" y="3810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2800" y="1378072"/>
            <a:ext cx="10668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তাজবিদ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অর্থ কী 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তাজবিদ অনুযায়ী তিলাওয়াত না করলে কী হয়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মাখরাজ শব্দের অর্থ কি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সিফাত কী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আমরা কেন তাজবিদ শিক্ষা করব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b="1" smtClean="0">
                <a:latin typeface="NikoshBAN" panose="02000000000000000000" pitchFamily="2" charset="0"/>
                <a:cs typeface="NikoshBAN" panose="02000000000000000000" pitchFamily="2" charset="0"/>
              </a:rPr>
              <a:t>কুরআন  তিলাওয়াতের কয়েকটি ফযিলাত বল ?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24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mputer City\Downloads\10806408_803608059712000_438770873798327933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76200"/>
            <a:ext cx="117856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03200" y="5837238"/>
            <a:ext cx="11988801" cy="7921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তাজবিদের গুরুত্ব ও প্রয়োজনীয়তা বর্ণনা কর ।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1"/>
          <p:cNvSpPr>
            <a:spLocks noChangeArrowheads="1"/>
          </p:cNvSpPr>
          <p:nvPr/>
        </p:nvSpPr>
        <p:spPr bwMode="auto">
          <a:xfrm>
            <a:off x="4459818" y="76200"/>
            <a:ext cx="4074583" cy="1021556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B6DCD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005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4" y="76200"/>
            <a:ext cx="12191237" cy="6705600"/>
          </a:xfrm>
          <a:prstGeom prst="rect">
            <a:avLst/>
          </a:prstGeom>
          <a:noFill/>
          <a:ln w="1936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Computer City\Pictures\কুরআন,হাদিস\18486051_127430244483746_4398584097446476223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5" y="152400"/>
            <a:ext cx="12150107" cy="664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1200" y="3648997"/>
            <a:ext cx="10871200" cy="2971800"/>
          </a:xfrm>
          <a:prstGeom prst="rect">
            <a:avLst/>
          </a:prstGeom>
          <a:noFill/>
        </p:spPr>
        <p:txBody>
          <a:bodyPr wrap="none" rtlCol="0">
            <a:prstTxWarp prst="textWave1">
              <a:avLst>
                <a:gd name="adj1" fmla="val 13715"/>
                <a:gd name="adj2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72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bn-IN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4833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Computer City\Pictures\কুরআন,হাদিস\13062391_228672584177775_233134631631787178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79" y="176983"/>
            <a:ext cx="5664964" cy="642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Computer City\Pictures\কুরআন,হাদিস\13062391_228672584177775_233134631631787178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245" y="268422"/>
            <a:ext cx="6022884" cy="621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24-Point Star 7"/>
          <p:cNvSpPr/>
          <p:nvPr/>
        </p:nvSpPr>
        <p:spPr>
          <a:xfrm>
            <a:off x="2078230" y="2503358"/>
            <a:ext cx="2838545" cy="2548328"/>
          </a:xfrm>
          <a:prstGeom prst="star24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3000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endParaRPr lang="en-US" sz="23000" b="1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32-Point Star 8"/>
          <p:cNvSpPr/>
          <p:nvPr/>
        </p:nvSpPr>
        <p:spPr>
          <a:xfrm>
            <a:off x="4871805" y="800436"/>
            <a:ext cx="2563319" cy="2182606"/>
          </a:xfrm>
          <a:prstGeom prst="star32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3000" b="1" dirty="0" smtClean="0">
                <a:ln w="11430"/>
                <a:solidFill>
                  <a:srgbClr val="99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23000" b="1" dirty="0">
              <a:ln w="11430"/>
              <a:solidFill>
                <a:srgbClr val="99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32-Point Star 9"/>
          <p:cNvSpPr/>
          <p:nvPr/>
        </p:nvSpPr>
        <p:spPr>
          <a:xfrm>
            <a:off x="8172450" y="2433205"/>
            <a:ext cx="2571751" cy="2367397"/>
          </a:xfrm>
          <a:prstGeom prst="star32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3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23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32-Point Star 10"/>
          <p:cNvSpPr/>
          <p:nvPr/>
        </p:nvSpPr>
        <p:spPr>
          <a:xfrm>
            <a:off x="5546362" y="3879405"/>
            <a:ext cx="2594535" cy="2311534"/>
          </a:xfrm>
          <a:prstGeom prst="star32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30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230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9473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grpId="0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26589 -0.31343 C 0.41224 -0.31343 0.53099 -0.17546 0.53099 -0.00533 C 0.53099 0.16435 0.41224 0.30278 0.26589 0.30278 C 0.11953 0.30278 0.0013 0.16435 0.0013 -0.00533 C 0.0013 -0.17546 0.11953 -0.31343 0.26589 -0.31343 Z " pathEditMode="fixed" rAng="0" ptsTypes="AAA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308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3971 -0.04537 C 0.17956 -0.04537 0.29375 0.09236 0.29375 0.2625 C 0.29375 0.43241 0.17956 0.57084 0.03971 0.57084 C -0.10039 0.57084 -0.21354 0.43241 -0.21354 0.2625 C -0.21354 0.09236 -0.10039 -0.04537 0.03971 -0.04537 Z " pathEditMode="fixed" rAng="0" ptsTypes="AAAAA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3081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23906 -0.3 C -0.09517 -0.3 0.02162 -0.1625 0.02162 0.00718 C 0.02162 0.17639 -0.09517 0.31459 -0.23906 0.31459 C -0.38308 0.31459 -0.49961 0.17639 -0.49961 0.00718 C -0.49961 -0.1625 -0.38308 -0.3 -0.23906 -0.3 Z " pathEditMode="fixed" rAng="0" ptsTypes="AAAAA">
                                      <p:cBhvr>
                                        <p:cTn id="1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71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86 -0.49699 C 0.13737 -0.49699 0.25625 -0.35949 0.25625 -0.18981 C 0.25625 -0.02037 0.13737 0.11759 -0.0086 0.11759 C -0.15495 0.11759 -0.27344 -0.02037 -0.27344 -0.18981 C -0.27344 -0.35949 -0.15495 -0.49699 -0.0086 -0.49699 Z " pathEditMode="fixed" rAng="0" ptsTypes="AAAAA">
                                      <p:cBhvr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943419" y="304800"/>
            <a:ext cx="27432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7098" y="3164307"/>
            <a:ext cx="5678903" cy="26468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রফিকুল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  শিক্ষক  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জনার কেঁওচিয়া আদর্শ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সাতকানিয়া,চট্রগ্রাম ।</a:t>
            </a:r>
          </a:p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মোবাইল-০১৮১৭-৭১৫৬৭৭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/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০১৯৯১৯-৪৭৪০২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Email-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rafiquljkahs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BD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4799" y="1095589"/>
            <a:ext cx="5830583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31501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705602" y="1110919"/>
            <a:ext cx="5079999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45939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6807201" y="1285373"/>
            <a:ext cx="4876799" cy="5049216"/>
            <a:chOff x="2268433" y="684013"/>
            <a:chExt cx="4890516" cy="6073994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433" y="684013"/>
              <a:ext cx="4890516" cy="6073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199" y="2985887"/>
              <a:ext cx="3950208" cy="2460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8060008" y="5244332"/>
            <a:ext cx="2496056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সময়ঃ- ৫০ মিঃ</a:t>
            </a:r>
          </a:p>
        </p:txBody>
      </p:sp>
      <p:pic>
        <p:nvPicPr>
          <p:cNvPr id="18" name="Picture 2" descr="C:\Users\Computer City\Pictures\uploading\Picture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8"/>
          <a:stretch/>
        </p:blipFill>
        <p:spPr bwMode="auto">
          <a:xfrm>
            <a:off x="2267426" y="1285187"/>
            <a:ext cx="1905327" cy="191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61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  <p:bldP spid="25" grpId="0" animBg="1"/>
      <p:bldP spid="27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4" y="76200"/>
            <a:ext cx="12191237" cy="6705600"/>
          </a:xfrm>
          <a:prstGeom prst="rect">
            <a:avLst/>
          </a:prstGeom>
          <a:noFill/>
          <a:ln w="1936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G:\Photos\Captured\Photo02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8861" y="1083426"/>
            <a:ext cx="2813858" cy="32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:\Photo029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2636" y="1112521"/>
            <a:ext cx="2863735" cy="31754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43427" y="4495801"/>
            <a:ext cx="3064727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ইংরেজি গ্রামার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25600" y="4495801"/>
            <a:ext cx="2953131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বাংলা ব্যাকরণ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9165" y="268070"/>
            <a:ext cx="781483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ছবিদু’টি দেখ এবং চিন্তাকরে বল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79048" y="5663626"/>
            <a:ext cx="859375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এবার বলতো দেখি বাংলা ব্যাকরণ কাকে বলে 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0884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4" y="76200"/>
            <a:ext cx="12191237" cy="6705600"/>
          </a:xfrm>
          <a:prstGeom prst="rect">
            <a:avLst/>
          </a:prstGeom>
          <a:noFill/>
          <a:ln w="1936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92165" y="268070"/>
            <a:ext cx="654863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বলতোদেখি ছবিগুলো কীসের ?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880" y="4977826"/>
            <a:ext cx="105664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আলকুরআন সঠিকভাবে তিলাওয়াতের নিয়মকে কী বলে 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Computer City\Pictures\কুরআন,হাদিস\Holy-Quran-1-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249680"/>
            <a:ext cx="4035235" cy="271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FFGD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9165" y="1234440"/>
            <a:ext cx="3490464" cy="2727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Computer City\Pictures\কুরআন,হাদিস\t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549" y="1219200"/>
            <a:ext cx="307085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572000" y="4139626"/>
            <a:ext cx="338523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আলকুরআনের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08523" y="5892226"/>
            <a:ext cx="2714677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তাজবিদ বলে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145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4" y="76200"/>
            <a:ext cx="12191237" cy="6705600"/>
          </a:xfrm>
          <a:prstGeom prst="rect">
            <a:avLst/>
          </a:prstGeom>
          <a:noFill/>
          <a:ln w="1936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 descr="C:\Users\Computer City\Pictures\কুরআন,হাদিস\Al_Quran_by_durooo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6950" y="373380"/>
            <a:ext cx="4665689" cy="31623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04801" y="304800"/>
            <a:ext cx="3657599" cy="67056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Wave4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5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352477" y="3535680"/>
            <a:ext cx="3487810" cy="1341120"/>
          </a:xfrm>
          <a:prstGeom prst="rect">
            <a:avLst/>
          </a:prstGeom>
          <a:noFill/>
        </p:spPr>
        <p:txBody>
          <a:bodyPr vert="horz" lIns="91440" tIns="45720" rIns="91440" bIns="45720" numCol="1" rtlCol="0">
            <a:prstTxWarp prst="textInflate">
              <a:avLst/>
            </a:prstTxWarp>
            <a:normAutofit/>
            <a:scene3d>
              <a:camera prst="perspectiveAbove"/>
              <a:lightRig rig="threePt" dir="t"/>
            </a:scene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‘</a:t>
            </a:r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তাজবিদ</a:t>
            </a:r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’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89432" y="5181600"/>
            <a:ext cx="3240169" cy="156966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  -  ৩য় </a:t>
            </a:r>
          </a:p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 -  ০২ </a:t>
            </a:r>
          </a:p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পৃষ্ঠা   -  ৫০-৫১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5082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4" y="76200"/>
            <a:ext cx="12191237" cy="6705600"/>
          </a:xfrm>
          <a:prstGeom prst="rect">
            <a:avLst/>
          </a:prstGeom>
          <a:noFill/>
          <a:ln w="1936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200" y="2743200"/>
            <a:ext cx="11988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তাজবিদের পরিচিতি বলতে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 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কুরআন তিলাওয়াতের ফযিলত  বর্ণনা করতে পারবে।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তাজবিদের প্রয়োজনীয়তা বিশ্লেষণ 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1" y="228601"/>
            <a:ext cx="5256551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40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3201" y="1154490"/>
            <a:ext cx="5368460" cy="1283910"/>
          </a:xfrm>
          <a:prstGeom prst="rightArrow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শিক্ষার্থীরা-</a:t>
            </a:r>
          </a:p>
        </p:txBody>
      </p:sp>
    </p:spTree>
    <p:extLst>
      <p:ext uri="{BB962C8B-B14F-4D97-AF65-F5344CB8AC3E}">
        <p14:creationId xmlns:p14="http://schemas.microsoft.com/office/powerpoint/2010/main" val="16600528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5" y="838201"/>
            <a:ext cx="11886436" cy="715089"/>
          </a:xfrm>
          <a:prstGeom prst="round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‘তাজবিদ’শব্দের অর্থ উত্তম, বিন্যাস করা , সুন্দর করা, সাজানো ইত্যাদি 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54400" y="152400"/>
            <a:ext cx="49784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তাজবিদের পরিচিতি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008" y="4114800"/>
            <a:ext cx="11438192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আল কুরআনের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আয়াত সমূহকে উত্তমভাবে বা সুন্দর ও শুদ্ধ করে পড়ার নিয়মাবালীকে তাজবিদ বলা হয়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408" y="2782670"/>
            <a:ext cx="26416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পরিভাষায়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-</a:t>
            </a:r>
            <a:endParaRPr lang="en-US" sz="3600" dirty="0"/>
          </a:p>
        </p:txBody>
      </p:sp>
      <p:pic>
        <p:nvPicPr>
          <p:cNvPr id="4098" name="Picture 2" descr="C:\Users\Computer City\Pictures\কুরআন,হাদিস\18320864_1715306015435125_1834493123046555920_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t="38970" r="2473" b="-4546"/>
          <a:stretch/>
        </p:blipFill>
        <p:spPr bwMode="auto">
          <a:xfrm>
            <a:off x="2946402" y="2133601"/>
            <a:ext cx="3657599" cy="21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1601" y="5105400"/>
            <a:ext cx="11988799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আর তাজবিদের নিয়মকানুন সমুহ হচ্ছে- মাখরাজ,সিফাত,মাদ্দ,ওয়াকফ,গুন্নাহ ইত্যাদি এসব নিয়মানুসারে  তিলাওয়াত করতে হয় 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0" name="Picture 4" descr="C:\Users\Computer City\Pictures\ইসলামি কালিওগ্রাফি\18519754_1306077919507160_2977040637688055225_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43766" r="5000"/>
          <a:stretch/>
        </p:blipFill>
        <p:spPr bwMode="auto">
          <a:xfrm>
            <a:off x="6685280" y="2205036"/>
            <a:ext cx="4389121" cy="190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8488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5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92208" y="152401"/>
            <a:ext cx="676459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কুরআন ও হাদিসের বাণী--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5" y="1219201"/>
            <a:ext cx="4672836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আল্লাহ তায়ালা বলেন-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3352801"/>
            <a:ext cx="42048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রাসুল (সাঃ) বলেন-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C:\Users\Computer City\Pictures\কুরআন,হাদিস\Al-Quran Karim Wallpaper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4" r="13682" b="9030"/>
          <a:stretch/>
        </p:blipFill>
        <p:spPr bwMode="auto">
          <a:xfrm>
            <a:off x="4702242" y="975300"/>
            <a:ext cx="2612959" cy="174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69873" y="2724150"/>
            <a:ext cx="11505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“আপনি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কুরআন তিলাওয়াত করুন ধীরে ধীরে ও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সূস্পষ্টভাবে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”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(সুরা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মুযযাম্মমিল -৭ )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1" name="Picture 3" descr="C:\Users\Computer City\Pictures\কুরআন,হাদিস\t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1" y="975300"/>
            <a:ext cx="2374900" cy="174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Doel-1612i3\Desktop\Rafiqul Islam - Copy\Received\Allah(2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975300"/>
            <a:ext cx="2182235" cy="1748850"/>
          </a:xfrm>
          <a:prstGeom prst="rect">
            <a:avLst/>
          </a:prstGeom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6" name="Rectangle 15"/>
          <p:cNvSpPr/>
          <p:nvPr/>
        </p:nvSpPr>
        <p:spPr>
          <a:xfrm>
            <a:off x="366596" y="5704582"/>
            <a:ext cx="11505456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“ তোমাদের মধ্যে সেব্যক্তি উত্তম যে নিজে কুরআন শিক্ষাকরে এবং অপরকে শিক্ষাদেয়’।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(বোখারি)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169" y="3883370"/>
            <a:ext cx="2133600" cy="1821213"/>
          </a:xfrm>
          <a:prstGeom prst="rect">
            <a:avLst/>
          </a:prstGeom>
        </p:spPr>
      </p:pic>
      <p:pic>
        <p:nvPicPr>
          <p:cNvPr id="19" name="Picture 2" descr="C:\Users\TSS\Desktop\Picture\bukari_tawheed_pub-229x198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8" r="10949"/>
          <a:stretch/>
        </p:blipFill>
        <p:spPr bwMode="auto">
          <a:xfrm>
            <a:off x="6394245" y="3844504"/>
            <a:ext cx="2045109" cy="1794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Computer City\Pictures\sahih-muslim-part-01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0" t="5478" r="7183" b="17360"/>
          <a:stretch/>
        </p:blipFill>
        <p:spPr bwMode="auto">
          <a:xfrm>
            <a:off x="8785120" y="3728432"/>
            <a:ext cx="1679680" cy="182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428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2721</TotalTime>
  <Words>658</Words>
  <Application>Microsoft Office PowerPoint</Application>
  <PresentationFormat>Custom</PresentationFormat>
  <Paragraphs>103</Paragraphs>
  <Slides>17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ctg</cp:lastModifiedBy>
  <cp:revision>365</cp:revision>
  <dcterms:created xsi:type="dcterms:W3CDTF">2013-12-14T06:41:16Z</dcterms:created>
  <dcterms:modified xsi:type="dcterms:W3CDTF">2020-08-23T02:33:54Z</dcterms:modified>
</cp:coreProperties>
</file>