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66FF33"/>
    <a:srgbClr val="003300"/>
    <a:srgbClr val="006600"/>
    <a:srgbClr val="00FFFF"/>
    <a:srgbClr val="333300"/>
    <a:srgbClr val="99CC00"/>
    <a:srgbClr val="0099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jpg"/><Relationship Id="rId39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jpg"/><Relationship Id="rId34" Type="http://schemas.openxmlformats.org/officeDocument/2006/relationships/image" Target="../media/image27.jpg"/><Relationship Id="rId42" Type="http://schemas.openxmlformats.org/officeDocument/2006/relationships/image" Target="../media/image34.jpeg"/><Relationship Id="rId7" Type="http://schemas.openxmlformats.org/officeDocument/2006/relationships/image" Target="../media/image4.jpg"/><Relationship Id="rId12" Type="http://schemas.microsoft.com/office/2007/relationships/hdphoto" Target="../media/hdphoto1.wdp"/><Relationship Id="rId17" Type="http://schemas.openxmlformats.org/officeDocument/2006/relationships/image" Target="../media/image13.jpg"/><Relationship Id="rId25" Type="http://schemas.openxmlformats.org/officeDocument/2006/relationships/image" Target="../media/image21.jpg"/><Relationship Id="rId33" Type="http://schemas.microsoft.com/office/2007/relationships/hdphoto" Target="../media/hdphoto2.wdp"/><Relationship Id="rId38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jpg"/><Relationship Id="rId20" Type="http://schemas.openxmlformats.org/officeDocument/2006/relationships/image" Target="../media/image16.gif"/><Relationship Id="rId29" Type="http://schemas.openxmlformats.org/officeDocument/2006/relationships/image" Target="../media/image25.gif"/><Relationship Id="rId41" Type="http://schemas.openxmlformats.org/officeDocument/2006/relationships/image" Target="../media/image33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0.jpg"/><Relationship Id="rId32" Type="http://schemas.openxmlformats.org/officeDocument/2006/relationships/image" Target="../media/image26.png"/><Relationship Id="rId37" Type="http://schemas.openxmlformats.org/officeDocument/2006/relationships/image" Target="../media/image30.jpeg"/><Relationship Id="rId40" Type="http://schemas.microsoft.com/office/2007/relationships/hdphoto" Target="../media/hdphoto3.wdp"/><Relationship Id="rId45" Type="http://schemas.openxmlformats.org/officeDocument/2006/relationships/hyperlink" Target="http://www.youtube.com/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11.jpg"/><Relationship Id="rId23" Type="http://schemas.openxmlformats.org/officeDocument/2006/relationships/image" Target="../media/image19.png"/><Relationship Id="rId28" Type="http://schemas.openxmlformats.org/officeDocument/2006/relationships/image" Target="../media/image24.gif"/><Relationship Id="rId36" Type="http://schemas.openxmlformats.org/officeDocument/2006/relationships/image" Target="../media/image29.jpg"/><Relationship Id="rId10" Type="http://schemas.openxmlformats.org/officeDocument/2006/relationships/image" Target="../media/image7.gif"/><Relationship Id="rId19" Type="http://schemas.openxmlformats.org/officeDocument/2006/relationships/image" Target="../media/image15.jpg"/><Relationship Id="rId31" Type="http://schemas.openxmlformats.org/officeDocument/2006/relationships/image" Target="../media/image2.wmf"/><Relationship Id="rId44" Type="http://schemas.openxmlformats.org/officeDocument/2006/relationships/hyperlink" Target="http://www.google.com/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0.png"/><Relationship Id="rId22" Type="http://schemas.openxmlformats.org/officeDocument/2006/relationships/image" Target="../media/image18.jpg"/><Relationship Id="rId27" Type="http://schemas.openxmlformats.org/officeDocument/2006/relationships/image" Target="../media/image23.jpg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28.jpg"/><Relationship Id="rId43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7360" y="1259650"/>
            <a:ext cx="7624698" cy="24314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13310" y="1617966"/>
            <a:ext cx="2426078" cy="1750149"/>
            <a:chOff x="5005233" y="992160"/>
            <a:chExt cx="2623493" cy="2529192"/>
          </a:xfrm>
        </p:grpSpPr>
        <p:sp>
          <p:nvSpPr>
            <p:cNvPr id="8" name="5-Point Star 7"/>
            <p:cNvSpPr/>
            <p:nvPr/>
          </p:nvSpPr>
          <p:spPr>
            <a:xfrm>
              <a:off x="5159544" y="1209661"/>
              <a:ext cx="2220147" cy="1708576"/>
            </a:xfrm>
            <a:prstGeom prst="star3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233" y="992160"/>
              <a:ext cx="2623493" cy="2529192"/>
            </a:xfrm>
            <a:prstGeom prst="star32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44349" y="1205762"/>
            <a:ext cx="7458077" cy="257455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111" y="1199119"/>
            <a:ext cx="7294551" cy="25351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18678" y="171544"/>
            <a:ext cx="998263" cy="534063"/>
            <a:chOff x="386645" y="668615"/>
            <a:chExt cx="823969" cy="534063"/>
          </a:xfrm>
        </p:grpSpPr>
        <p:sp>
          <p:nvSpPr>
            <p:cNvPr id="36" name="Oval 35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1</a:t>
              </a:r>
            </a:p>
          </p:txBody>
        </p:sp>
      </p:grpSp>
      <p:sp>
        <p:nvSpPr>
          <p:cNvPr id="15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1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24" y="346758"/>
            <a:ext cx="762524" cy="666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4658" y="1070628"/>
            <a:ext cx="998263" cy="534063"/>
            <a:chOff x="386645" y="668615"/>
            <a:chExt cx="823969" cy="534063"/>
          </a:xfrm>
        </p:grpSpPr>
        <p:sp>
          <p:nvSpPr>
            <p:cNvPr id="22" name="Oval 21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2</a:t>
              </a:r>
            </a:p>
          </p:txBody>
        </p:sp>
      </p:grpSp>
      <p:sp>
        <p:nvSpPr>
          <p:cNvPr id="24" name="Date Placeholder 1"/>
          <p:cNvSpPr txBox="1">
            <a:spLocks/>
          </p:cNvSpPr>
          <p:nvPr/>
        </p:nvSpPr>
        <p:spPr>
          <a:xfrm>
            <a:off x="718103" y="6374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3918503" y="6374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49388" y="891304"/>
            <a:ext cx="65225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তৃতীয়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এই বাংলাদেশ। পাঠ্যাংশঃ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“সূর্য ওঠার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আমার দেশ স্বাধীন দেশ বাংলাদেশ ।”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মোট শিক্ষার্থীঃ ৩৭ জন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উপস্থিত শিক্ষার্থীঃ ৩৩ জন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৫০মিনিট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90503" y="542805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28" name="Slide Number Placeholder 9"/>
          <p:cNvSpPr txBox="1">
            <a:spLocks/>
          </p:cNvSpPr>
          <p:nvPr/>
        </p:nvSpPr>
        <p:spPr>
          <a:xfrm>
            <a:off x="8490503" y="6374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2269" y="1972098"/>
            <a:ext cx="998263" cy="534063"/>
            <a:chOff x="386644" y="728881"/>
            <a:chExt cx="823969" cy="534063"/>
          </a:xfrm>
        </p:grpSpPr>
        <p:sp>
          <p:nvSpPr>
            <p:cNvPr id="30" name="Oval 29"/>
            <p:cNvSpPr/>
            <p:nvPr/>
          </p:nvSpPr>
          <p:spPr>
            <a:xfrm>
              <a:off x="386644" y="728881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87653" y="615704"/>
            <a:ext cx="4147299" cy="2889768"/>
            <a:chOff x="704643" y="420452"/>
            <a:chExt cx="4147299" cy="2889768"/>
          </a:xfrm>
        </p:grpSpPr>
        <p:grpSp>
          <p:nvGrpSpPr>
            <p:cNvPr id="33" name="Group 32"/>
            <p:cNvGrpSpPr/>
            <p:nvPr/>
          </p:nvGrpSpPr>
          <p:grpSpPr>
            <a:xfrm>
              <a:off x="704643" y="420452"/>
              <a:ext cx="4147299" cy="2889768"/>
              <a:chOff x="886451" y="825467"/>
              <a:chExt cx="4037347" cy="22492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1312781" y="2179951"/>
                  <a:ext cx="1364360" cy="1030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800" dirty="0">
                      <a:solidFill>
                        <a:srgbClr val="FF0000"/>
                      </a:solidFill>
                    </a:rPr>
                    <a:t> আমাদের  এই বাংলাদেশ</a:t>
                  </a:r>
                </a:p>
                <a:p>
                  <a:r>
                    <a:rPr lang="bn-BD" sz="800" dirty="0">
                      <a:solidFill>
                        <a:schemeClr val="accent6"/>
                      </a:solidFill>
                    </a:rPr>
                    <a:t>  সৈয়দ শামসুল হক</a:t>
                  </a:r>
                </a:p>
                <a:p>
                  <a:r>
                    <a:rPr lang="bn-BD" sz="800" dirty="0"/>
                    <a:t> সূর্য ওঠার পূর্বদেশ</a:t>
                  </a:r>
                </a:p>
                <a:p>
                  <a:r>
                    <a:rPr lang="bn-BD" sz="800" dirty="0"/>
                    <a:t> বাংলাদেশ!</a:t>
                  </a:r>
                </a:p>
                <a:p>
                  <a:r>
                    <a:rPr lang="bn-BD" sz="800" dirty="0"/>
                    <a:t> আমার প্রিয় আপন দেশ</a:t>
                  </a:r>
                </a:p>
                <a:p>
                  <a:r>
                    <a:rPr lang="bn-BD" sz="800" dirty="0"/>
                    <a:t> বাংলাদেশ!</a:t>
                  </a:r>
                </a:p>
                <a:p>
                  <a:r>
                    <a:rPr lang="bn-BD" sz="800" dirty="0"/>
                    <a:t> আমাদের এই বাংলাদেশ!</a:t>
                  </a:r>
                </a:p>
                <a:p>
                  <a:r>
                    <a:rPr lang="bn-BD" sz="800" dirty="0" smtClean="0"/>
                    <a:t>কবির </a:t>
                  </a:r>
                  <a:r>
                    <a:rPr lang="bn-BD" sz="800" dirty="0"/>
                    <a:t>দেশ বীরের দেশ</a:t>
                  </a:r>
                </a:p>
                <a:p>
                  <a:r>
                    <a:rPr lang="bn-BD" sz="800" dirty="0"/>
                    <a:t>আমার দেশ স্বাধীন দেশ </a:t>
                  </a:r>
                </a:p>
                <a:p>
                  <a:r>
                    <a:rPr lang="bn-BD" sz="800" dirty="0"/>
                    <a:t>বাংলাদেশ</a:t>
                  </a:r>
                  <a:r>
                    <a:rPr lang="bn-BD" sz="800" dirty="0" smtClean="0"/>
                    <a:t>!</a:t>
                  </a:r>
                  <a:endParaRPr lang="bn-BD" sz="800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569368" y="2021305"/>
                  <a:ext cx="1469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আমার বাংলা বই</a:t>
                  </a:r>
                  <a:endParaRPr lang="en-US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766817" y="2453251"/>
                  <a:ext cx="986167" cy="3276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 smtClean="0">
                      <a:latin typeface="NikoshBAN" pitchFamily="2" charset="0"/>
                      <a:cs typeface="NikoshBAN" pitchFamily="2" charset="0"/>
                    </a:rPr>
                    <a:t>তৃতীয় শ্রেণি</a:t>
                  </a:r>
                  <a:endParaRPr lang="bn-BD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293" y="800988"/>
              <a:ext cx="553655" cy="682841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1208698" y="3977396"/>
            <a:ext cx="8671560" cy="6120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ছবিতে কী কী দেখতে পারছ?</a:t>
            </a:r>
            <a:endParaRPr lang="en-US" sz="3600" dirty="0"/>
          </a:p>
        </p:txBody>
      </p:sp>
      <p:sp>
        <p:nvSpPr>
          <p:cNvPr id="46" name="Date Placeholder 6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47" name="Footer Placeholder 7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171171" y="611835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০৬ মিনিট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44985" y="4175094"/>
            <a:ext cx="8998986" cy="4508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২. এটি কাদের এই বাংলাদেশ?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1344190" y="4021996"/>
            <a:ext cx="8536068" cy="8145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51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0224" y="2775077"/>
            <a:ext cx="998263" cy="534063"/>
            <a:chOff x="386645" y="668615"/>
            <a:chExt cx="823969" cy="534063"/>
          </a:xfrm>
        </p:grpSpPr>
        <p:sp>
          <p:nvSpPr>
            <p:cNvPr id="53" name="Oval 52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4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89349" y="482601"/>
            <a:ext cx="7716221" cy="3307798"/>
            <a:chOff x="639159" y="141668"/>
            <a:chExt cx="7716221" cy="313068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295" y="141668"/>
              <a:ext cx="3817085" cy="309093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9" y="141668"/>
              <a:ext cx="3819158" cy="3130687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8"/>
          <a:srcRect l="52193" t="39894" r="24032" b="23936"/>
          <a:stretch/>
        </p:blipFill>
        <p:spPr>
          <a:xfrm>
            <a:off x="4604408" y="839038"/>
            <a:ext cx="3756496" cy="293770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35" y="786446"/>
            <a:ext cx="3899136" cy="2964203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H="1" flipV="1">
            <a:off x="7928216" y="2861110"/>
            <a:ext cx="645871" cy="896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21722" y="4093383"/>
            <a:ext cx="8998986" cy="4508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৩. আমাদের এই বাংলাদেশ।</a:t>
            </a:r>
            <a:endParaRPr lang="en-US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 শিখনফলঃ</a:t>
            </a:r>
            <a:endParaRPr lang="en-US" sz="3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00279" y="1848092"/>
            <a:ext cx="943674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</a:rPr>
              <a:t>১. </a:t>
            </a:r>
            <a:r>
              <a:rPr lang="bn-BD" sz="3600" dirty="0" smtClean="0">
                <a:blipFill dpi="0" rotWithShape="1"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“আমাদের এই বাংলাদেশ” </a:t>
            </a:r>
            <a:r>
              <a:rPr lang="bn-BD" sz="3600" dirty="0" smtClean="0">
                <a:solidFill>
                  <a:sysClr val="windowText" lastClr="000000"/>
                </a:solidFill>
              </a:rPr>
              <a:t>কবিতার কবির নাম বলতে  পারবে।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00279" y="2633247"/>
            <a:ext cx="1067757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প্রমিত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“সূর্য ওঠার পূর্বদেশ ...আমাদের দেশ স্বাধীন দেশ বাংলাদেশ!”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/>
              <a:t>   </a:t>
            </a:r>
            <a:r>
              <a:rPr lang="bn-BD" sz="3200" dirty="0" smtClean="0"/>
              <a:t>অংশটুকু </a:t>
            </a:r>
            <a:r>
              <a:rPr lang="bn-BD" sz="3200" dirty="0"/>
              <a:t>পাঠ করতে পারবে। 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939166" y="4411580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66" name="Rectangle 65"/>
          <p:cNvSpPr/>
          <p:nvPr/>
        </p:nvSpPr>
        <p:spPr>
          <a:xfrm>
            <a:off x="1325810" y="1153201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>
                <a:blipFill dpi="0" rotWithShape="1"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প্রত্যাশা করা যাচ্ছে যে, এ পাঠ শেষে শিক্ষার্থীরা...</a:t>
            </a:r>
            <a:endParaRPr lang="en-US" sz="3600" dirty="0">
              <a:blipFill dpi="0" rotWithShape="1"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53118" y="3686869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68" name="TextBox 6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9" name="Date Placeholder 5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70" name="Footer Placeholder 9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1" name="Slide Number Placeholder 10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28671" y="3643580"/>
            <a:ext cx="998263" cy="534063"/>
            <a:chOff x="386645" y="668615"/>
            <a:chExt cx="823969" cy="534063"/>
          </a:xfrm>
        </p:grpSpPr>
        <p:sp>
          <p:nvSpPr>
            <p:cNvPr id="73" name="Oval 72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5</a:t>
              </a:r>
            </a:p>
          </p:txBody>
        </p:sp>
      </p:grpSp>
      <p:sp>
        <p:nvSpPr>
          <p:cNvPr id="75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76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77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3"/>
          <a:srcRect l="43732" t="28656" r="14699" b="12833"/>
          <a:stretch/>
        </p:blipFill>
        <p:spPr>
          <a:xfrm>
            <a:off x="1492052" y="301923"/>
            <a:ext cx="9675252" cy="634640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15" y="3002842"/>
            <a:ext cx="1399504" cy="13373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0" name="Rectangle 79"/>
          <p:cNvSpPr/>
          <p:nvPr/>
        </p:nvSpPr>
        <p:spPr>
          <a:xfrm>
            <a:off x="7644684" y="3547239"/>
            <a:ext cx="2112135" cy="34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101430" y="4440418"/>
            <a:ext cx="998263" cy="534063"/>
            <a:chOff x="386645" y="668615"/>
            <a:chExt cx="823969" cy="534063"/>
          </a:xfrm>
        </p:grpSpPr>
        <p:sp>
          <p:nvSpPr>
            <p:cNvPr id="82" name="Oval 81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84" name="TextBox 83"/>
          <p:cNvSpPr txBox="1"/>
          <p:nvPr/>
        </p:nvSpPr>
        <p:spPr>
          <a:xfrm rot="5400000">
            <a:off x="10789759" y="939187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85" name="Date Placeholder 2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337852" y="411797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6600"/>
                </a:solidFill>
              </a:rPr>
              <a:t>আদর্শ পাঠ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91796" y="523332"/>
            <a:ext cx="2898896" cy="1243775"/>
            <a:chOff x="8610600" y="1818680"/>
            <a:chExt cx="1634543" cy="1025069"/>
          </a:xfrm>
        </p:grpSpPr>
        <p:sp>
          <p:nvSpPr>
            <p:cNvPr id="90" name="TextBox 89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/>
                <a:t>   </a:t>
              </a:r>
              <a:r>
                <a:rPr lang="bn-BD" sz="8800" dirty="0" smtClean="0"/>
                <a:t> </a:t>
              </a:r>
              <a:endParaRPr lang="bn-BD" sz="11500" dirty="0" smtClean="0"/>
            </a:p>
            <a:p>
              <a:r>
                <a:rPr lang="bn-BD" sz="5400" dirty="0" smtClean="0"/>
                <a:t> পড়া</a:t>
              </a:r>
              <a:endParaRPr lang="en-US" sz="5400" dirty="0"/>
            </a:p>
          </p:txBody>
        </p:sp>
      </p:grpSp>
      <p:sp>
        <p:nvSpPr>
          <p:cNvPr id="92" name="Slide Number Placeholder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88321" y="5197446"/>
            <a:ext cx="998263" cy="534063"/>
            <a:chOff x="386645" y="668615"/>
            <a:chExt cx="823969" cy="534063"/>
          </a:xfrm>
        </p:grpSpPr>
        <p:sp>
          <p:nvSpPr>
            <p:cNvPr id="94" name="Oval 93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7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79414" y="1206942"/>
            <a:ext cx="5732424" cy="5875506"/>
            <a:chOff x="3050966" y="1427460"/>
            <a:chExt cx="5732424" cy="5875506"/>
          </a:xfrm>
        </p:grpSpPr>
        <p:grpSp>
          <p:nvGrpSpPr>
            <p:cNvPr id="97" name="Group 96"/>
            <p:cNvGrpSpPr/>
            <p:nvPr/>
          </p:nvGrpSpPr>
          <p:grpSpPr>
            <a:xfrm>
              <a:off x="3050966" y="1427460"/>
              <a:ext cx="5643664" cy="5875506"/>
              <a:chOff x="2509736" y="577634"/>
              <a:chExt cx="5643664" cy="5875506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2509736" y="577634"/>
                <a:ext cx="5643664" cy="5875506"/>
                <a:chOff x="3132306" y="967227"/>
                <a:chExt cx="5021094" cy="5875506"/>
              </a:xfrm>
            </p:grpSpPr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 rotWithShape="1"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278" b="-8278"/>
                <a:stretch/>
              </p:blipFill>
              <p:spPr>
                <a:xfrm>
                  <a:off x="3132306" y="967227"/>
                  <a:ext cx="5021094" cy="5875506"/>
                </a:xfrm>
                <a:prstGeom prst="rect">
                  <a:avLst/>
                </a:prstGeom>
              </p:spPr>
            </p:pic>
            <p:sp>
              <p:nvSpPr>
                <p:cNvPr id="108" name="Rectangle 107"/>
                <p:cNvSpPr/>
                <p:nvPr/>
              </p:nvSpPr>
              <p:spPr>
                <a:xfrm>
                  <a:off x="3132306" y="3813242"/>
                  <a:ext cx="2715638" cy="2543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3132306" y="3326858"/>
                  <a:ext cx="19455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2664182" y="2499521"/>
                <a:ext cx="3194695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dirty="0" smtClean="0">
                    <a:solidFill>
                      <a:srgbClr val="FF0000"/>
                    </a:solidFill>
                  </a:rPr>
                  <a:t> </a:t>
                </a:r>
                <a:endParaRPr lang="bn-BD" sz="24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bn-BD" sz="4400" dirty="0">
                    <a:solidFill>
                      <a:srgbClr val="FF0000"/>
                    </a:solidFill>
                  </a:rPr>
                  <a:t> </a:t>
                </a:r>
                <a:r>
                  <a:rPr lang="bn-BD" sz="2400" dirty="0">
                    <a:solidFill>
                      <a:srgbClr val="FF0000"/>
                    </a:solidFill>
                  </a:rPr>
                  <a:t>আমাদের  </a:t>
                </a:r>
                <a:r>
                  <a:rPr lang="bn-BD" sz="2400" dirty="0" smtClean="0">
                    <a:solidFill>
                      <a:srgbClr val="FF0000"/>
                    </a:solidFill>
                  </a:rPr>
                  <a:t>এই বাংলাদেশ</a:t>
                </a:r>
              </a:p>
              <a:p>
                <a:r>
                  <a:rPr lang="bn-BD" sz="2000" dirty="0" smtClean="0">
                    <a:solidFill>
                      <a:schemeClr val="accent6"/>
                    </a:solidFill>
                  </a:rPr>
                  <a:t>  </a:t>
                </a:r>
                <a:r>
                  <a:rPr lang="bn-BD" dirty="0" smtClean="0">
                    <a:solidFill>
                      <a:schemeClr val="accent6"/>
                    </a:solidFill>
                  </a:rPr>
                  <a:t>সৈয়দ শামসুল হক</a:t>
                </a:r>
                <a:endParaRPr lang="bn-BD" dirty="0">
                  <a:solidFill>
                    <a:schemeClr val="accent6"/>
                  </a:solidFill>
                </a:endParaRPr>
              </a:p>
              <a:p>
                <a:r>
                  <a:rPr lang="bn-BD" sz="1600" dirty="0" smtClean="0"/>
                  <a:t> সূর্য ওঠার পূর্বদেশ</a:t>
                </a:r>
              </a:p>
              <a:p>
                <a:r>
                  <a:rPr lang="bn-BD" sz="1600" dirty="0" smtClean="0"/>
                  <a:t> বাংলাদেশ!</a:t>
                </a:r>
              </a:p>
              <a:p>
                <a:r>
                  <a:rPr lang="bn-BD" sz="1600" dirty="0" smtClean="0"/>
                  <a:t> আমার প্রিয় আপন দেশ</a:t>
                </a:r>
              </a:p>
              <a:p>
                <a:r>
                  <a:rPr lang="bn-BD" sz="1600" dirty="0" smtClean="0"/>
                  <a:t> বাংলাদেশ!</a:t>
                </a:r>
              </a:p>
              <a:p>
                <a:r>
                  <a:rPr lang="bn-BD" sz="1600" dirty="0" smtClean="0"/>
                  <a:t> আমাদের এই বাংলাদেশ!</a:t>
                </a:r>
              </a:p>
              <a:p>
                <a:endParaRPr lang="bn-BD" sz="1600" dirty="0" smtClean="0"/>
              </a:p>
              <a:p>
                <a:r>
                  <a:rPr lang="bn-BD" sz="1600" dirty="0" smtClean="0"/>
                  <a:t>কবির দেশ বীরের দেশ</a:t>
                </a:r>
              </a:p>
              <a:p>
                <a:r>
                  <a:rPr lang="bn-BD" sz="1600" dirty="0" smtClean="0"/>
                  <a:t>আমার দেশ স্বাধীন দেশ </a:t>
                </a:r>
              </a:p>
              <a:p>
                <a:r>
                  <a:rPr lang="bn-BD" sz="1600" dirty="0" smtClean="0"/>
                  <a:t>বাংলাদেশ!</a:t>
                </a:r>
                <a:endParaRPr lang="bn-BD" sz="160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967828" y="4039778"/>
              <a:ext cx="2815562" cy="2792297"/>
              <a:chOff x="6003502" y="4012395"/>
              <a:chExt cx="2607677" cy="2792297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003502" y="4012395"/>
                <a:ext cx="2304114" cy="2792297"/>
                <a:chOff x="9709854" y="2009103"/>
                <a:chExt cx="1790700" cy="2457656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75" b="6358"/>
                <a:stretch/>
              </p:blipFill>
              <p:spPr>
                <a:xfrm>
                  <a:off x="9709854" y="2009103"/>
                  <a:ext cx="1790700" cy="2457656"/>
                </a:xfrm>
                <a:prstGeom prst="rect">
                  <a:avLst/>
                </a:prstGeom>
              </p:spPr>
            </p:pic>
            <p:sp>
              <p:nvSpPr>
                <p:cNvPr id="103" name="Rectangle 102"/>
                <p:cNvSpPr/>
                <p:nvPr/>
              </p:nvSpPr>
              <p:spPr>
                <a:xfrm>
                  <a:off x="10514772" y="2009104"/>
                  <a:ext cx="985782" cy="3348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9918548" y="4114260"/>
                  <a:ext cx="985782" cy="3348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>
              <a:xfrm rot="5400000">
                <a:off x="7038563" y="5216584"/>
                <a:ext cx="2758220" cy="3870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Sun 98"/>
            <p:cNvSpPr/>
            <p:nvPr/>
          </p:nvSpPr>
          <p:spPr>
            <a:xfrm>
              <a:off x="5041164" y="4257981"/>
              <a:ext cx="1017431" cy="905602"/>
            </a:xfrm>
            <a:prstGeom prst="sun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11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179568" y="465644"/>
            <a:ext cx="10651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ysClr val="windowText" lastClr="000000"/>
                </a:solidFill>
              </a:rPr>
              <a:t>সরব পাঠ </a:t>
            </a:r>
            <a:r>
              <a:rPr lang="bn-BD" sz="6000" dirty="0" smtClean="0"/>
              <a:t>(পাঠ্যবই-০৫ পৃষ্ঠা</a:t>
            </a:r>
            <a:r>
              <a:rPr lang="en-US" sz="6000" dirty="0" smtClean="0"/>
              <a:t> </a:t>
            </a:r>
            <a:r>
              <a:rPr lang="bn-BD" sz="6000" dirty="0" smtClean="0"/>
              <a:t>-০১-০৮ লাইন)</a:t>
            </a:r>
            <a:endParaRPr lang="en-US" sz="6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০৮ মিনিট</a:t>
            </a:r>
            <a:endParaRPr lang="en-US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2" y="2112769"/>
            <a:ext cx="1491955" cy="1324726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967000" y="1620556"/>
            <a:ext cx="4346694" cy="2491461"/>
            <a:chOff x="8668746" y="1818680"/>
            <a:chExt cx="2026948" cy="1293271"/>
          </a:xfrm>
        </p:grpSpPr>
        <p:sp>
          <p:nvSpPr>
            <p:cNvPr id="116" name="TextBox 115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prstTxWarp prst="textButtonPour">
                <a:avLst/>
              </a:prstTxWarp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68746" y="1890965"/>
              <a:ext cx="2026948" cy="1220986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r>
                <a:rPr lang="bn-BD" dirty="0" smtClean="0">
                  <a:blipFill dpi="0" rotWithShape="1">
                    <a:blip r:embed="rId2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rPr>
                <a:t>  </a:t>
              </a:r>
              <a:endParaRPr lang="en-US" dirty="0" smtClean="0">
                <a:blipFill dpi="0" rotWithShape="1">
                  <a:blip r:embed="rId2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bn-BD" sz="5400" dirty="0" smtClean="0"/>
                <a:t>শোনা বলা পড়া</a:t>
              </a:r>
              <a:endParaRPr lang="en-US" sz="5400" dirty="0"/>
            </a:p>
          </p:txBody>
        </p:sp>
      </p:grpSp>
      <p:sp>
        <p:nvSpPr>
          <p:cNvPr id="11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10979225" y="1944793"/>
            <a:ext cx="998263" cy="534063"/>
            <a:chOff x="386645" y="668615"/>
            <a:chExt cx="823969" cy="534063"/>
          </a:xfrm>
        </p:grpSpPr>
        <p:sp>
          <p:nvSpPr>
            <p:cNvPr id="120" name="Oval 11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8</a:t>
              </a:r>
            </a:p>
          </p:txBody>
        </p:sp>
      </p:grpSp>
      <p:sp>
        <p:nvSpPr>
          <p:cNvPr id="122" name="Date Placeholder 1"/>
          <p:cNvSpPr txBox="1">
            <a:spLocks/>
          </p:cNvSpPr>
          <p:nvPr/>
        </p:nvSpPr>
        <p:spPr>
          <a:xfrm>
            <a:off x="838200" y="6371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23" name="Footer Placeholder 2"/>
          <p:cNvSpPr txBox="1">
            <a:spLocks/>
          </p:cNvSpPr>
          <p:nvPr/>
        </p:nvSpPr>
        <p:spPr>
          <a:xfrm>
            <a:off x="4038600" y="63715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640037" y="1239687"/>
            <a:ext cx="1047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সূর্য</a:t>
            </a:r>
            <a:endParaRPr lang="bn-BD" sz="3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0274943" y="36199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sp>
        <p:nvSpPr>
          <p:cNvPr id="126" name="5-Point Star 125"/>
          <p:cNvSpPr/>
          <p:nvPr/>
        </p:nvSpPr>
        <p:spPr>
          <a:xfrm>
            <a:off x="5633185" y="200943"/>
            <a:ext cx="6558815" cy="2207783"/>
          </a:xfrm>
          <a:prstGeom prst="star5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বানান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উচ্চারণ</a:t>
            </a:r>
            <a:endParaRPr lang="bn-BD" dirty="0" smtClean="0">
              <a:solidFill>
                <a:schemeClr val="tx1"/>
              </a:solidFill>
              <a:effectLst/>
            </a:endParaRPr>
          </a:p>
          <a:p>
            <a:r>
              <a:rPr lang="bn-BD" dirty="0" smtClean="0">
                <a:solidFill>
                  <a:schemeClr val="tx1"/>
                </a:solidFill>
                <a:effectLst/>
              </a:rPr>
              <a:t>শিক্ষক-শিক্ষার্থী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640037" y="2036606"/>
            <a:ext cx="13094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/>
              <a:t> </a:t>
            </a:r>
            <a:r>
              <a:rPr lang="bn-BD" sz="3600" dirty="0" smtClean="0"/>
              <a:t>ওঠার </a:t>
            </a:r>
            <a:endParaRPr lang="bn-BD" sz="36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640037" y="2942870"/>
            <a:ext cx="16613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পূর্বদেশ</a:t>
            </a:r>
            <a:r>
              <a:rPr lang="en-US" sz="3600" dirty="0" smtClean="0"/>
              <a:t> </a:t>
            </a:r>
            <a:endParaRPr lang="bn-BD" sz="3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677673" y="3958878"/>
            <a:ext cx="16738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বাংলাদেশ</a:t>
            </a:r>
            <a:endParaRPr lang="bn-BD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544382" y="1286198"/>
            <a:ext cx="16313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/>
              <a:t> </a:t>
            </a:r>
            <a:r>
              <a:rPr lang="bn-BD" sz="3600" dirty="0" smtClean="0"/>
              <a:t>আমার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544382" y="2189453"/>
            <a:ext cx="16008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প্রিয়</a:t>
            </a:r>
            <a:endParaRPr lang="en-US" sz="3600" dirty="0" smtClean="0"/>
          </a:p>
        </p:txBody>
      </p:sp>
      <p:sp>
        <p:nvSpPr>
          <p:cNvPr id="132" name="TextBox 131"/>
          <p:cNvSpPr txBox="1"/>
          <p:nvPr/>
        </p:nvSpPr>
        <p:spPr>
          <a:xfrm>
            <a:off x="3581400" y="3312547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আপন </a:t>
            </a:r>
            <a:endParaRPr lang="bn-BD" sz="36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544382" y="4345241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কবির 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890763" y="2156487"/>
            <a:ext cx="1392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বীরের</a:t>
            </a:r>
            <a:endParaRPr lang="bn-BD" sz="36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890763" y="3362046"/>
            <a:ext cx="1392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 </a:t>
            </a:r>
            <a:r>
              <a:rPr lang="bn-BD" sz="3600" dirty="0" smtClean="0"/>
              <a:t>স্বাধীন</a:t>
            </a:r>
            <a:endParaRPr lang="bn-BD" sz="3600" dirty="0"/>
          </a:p>
        </p:txBody>
      </p:sp>
      <p:sp>
        <p:nvSpPr>
          <p:cNvPr id="136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10809876" y="2950591"/>
            <a:ext cx="998263" cy="534063"/>
            <a:chOff x="386645" y="668615"/>
            <a:chExt cx="823969" cy="534063"/>
          </a:xfrm>
        </p:grpSpPr>
        <p:sp>
          <p:nvSpPr>
            <p:cNvPr id="138" name="Oval 137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9</a:t>
              </a:r>
            </a:p>
          </p:txBody>
        </p:sp>
      </p:grpSp>
      <p:sp>
        <p:nvSpPr>
          <p:cNvPr id="140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41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1128408" y="2167511"/>
            <a:ext cx="733336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 smtClean="0">
                <a:solidFill>
                  <a:srgbClr val="003300"/>
                </a:solidFill>
              </a:rPr>
              <a:t>শিক্ষার্থীদের বোর্ড ব্যবহারঃ</a:t>
            </a:r>
            <a:endParaRPr lang="en-US" sz="6000" dirty="0">
              <a:solidFill>
                <a:srgbClr val="0033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421244" y="1822777"/>
            <a:ext cx="9487173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6600" dirty="0" smtClean="0"/>
              <a:t>সূর্য, ওঠার, পূর্বদেশ, বাংলাদেশ, আমার, প্রিয়, আপন, কবির, বীরের, স্বাধীন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০৮ মিনিট</a:t>
            </a:r>
            <a:endParaRPr lang="en-US" dirty="0"/>
          </a:p>
        </p:txBody>
      </p:sp>
      <p:sp>
        <p:nvSpPr>
          <p:cNvPr id="145" name="5-Point Star 144"/>
          <p:cNvSpPr/>
          <p:nvPr/>
        </p:nvSpPr>
        <p:spPr>
          <a:xfrm>
            <a:off x="9304524" y="744294"/>
            <a:ext cx="2611650" cy="1726537"/>
          </a:xfrm>
          <a:prstGeom prst="star5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লেখা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10526176" y="3866982"/>
            <a:ext cx="998263" cy="534063"/>
            <a:chOff x="386645" y="668615"/>
            <a:chExt cx="823969" cy="534063"/>
          </a:xfrm>
        </p:grpSpPr>
        <p:sp>
          <p:nvSpPr>
            <p:cNvPr id="148" name="Oval 147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</a:t>
              </a:r>
              <a:r>
                <a:rPr lang="bn-BD" sz="1600" dirty="0" smtClean="0"/>
                <a:t>০</a:t>
              </a:r>
              <a:endParaRPr lang="en-US" sz="1600" dirty="0"/>
            </a:p>
          </p:txBody>
        </p:sp>
      </p:grpSp>
      <p:sp>
        <p:nvSpPr>
          <p:cNvPr id="150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51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4895045" y="41975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030931" y="1929961"/>
            <a:ext cx="8614004" cy="507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সূর্য ওঠার কোন দেশ ?</a:t>
            </a:r>
            <a:endParaRPr lang="en-US" sz="36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559180" y="2817490"/>
            <a:ext cx="9283935" cy="47915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আমার প্রিয় কী ? </a:t>
            </a:r>
            <a:endParaRPr lang="en-US" sz="36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788998" y="3753443"/>
            <a:ext cx="8614004" cy="49124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r"/>
            <a:r>
              <a:rPr lang="bn-BD" sz="3600" dirty="0" smtClean="0"/>
              <a:t> ৩. কবির এবং বীরের কী?</a:t>
            </a:r>
            <a:endParaRPr lang="en-US" sz="36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2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31" y="344572"/>
            <a:ext cx="1821504" cy="1261219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1655583" y="4893027"/>
            <a:ext cx="9686520" cy="4074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৪. আমাদের দেশ কী ?</a:t>
            </a:r>
            <a:endParaRPr lang="en-US" sz="3600" dirty="0"/>
          </a:p>
        </p:txBody>
      </p:sp>
      <p:sp>
        <p:nvSpPr>
          <p:cNvPr id="159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10484006" y="4818562"/>
            <a:ext cx="998263" cy="534063"/>
            <a:chOff x="386645" y="668615"/>
            <a:chExt cx="823969" cy="534063"/>
          </a:xfrm>
        </p:grpSpPr>
        <p:sp>
          <p:nvSpPr>
            <p:cNvPr id="161" name="Oval 160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</p:grpSp>
      <p:graphicFrame>
        <p:nvGraphicFramePr>
          <p:cNvPr id="163" name="Object 16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08058"/>
              </p:ext>
            </p:extLst>
          </p:nvPr>
        </p:nvGraphicFramePr>
        <p:xfrm>
          <a:off x="7443879" y="2330441"/>
          <a:ext cx="2375369" cy="193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0" imgW="914400" imgH="771480" progId="Package">
                  <p:embed/>
                </p:oleObj>
              </mc:Choice>
              <mc:Fallback>
                <p:oleObj name="Packager Shell Object" showAsIcon="1" r:id="rId30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443879" y="2330441"/>
                        <a:ext cx="2375369" cy="1939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65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4415538" y="326727"/>
            <a:ext cx="389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০৪মিনিট</a:t>
            </a:r>
            <a:endParaRPr lang="en-US" dirty="0"/>
          </a:p>
        </p:txBody>
      </p:sp>
      <p:sp>
        <p:nvSpPr>
          <p:cNvPr id="16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9" name="Can 168"/>
          <p:cNvSpPr/>
          <p:nvPr/>
        </p:nvSpPr>
        <p:spPr>
          <a:xfrm>
            <a:off x="5181811" y="2345988"/>
            <a:ext cx="4986929" cy="229451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Trim video _ </a:t>
            </a:r>
            <a:r>
              <a:rPr lang="en-US" sz="3600" dirty="0" err="1" smtClean="0">
                <a:solidFill>
                  <a:schemeClr val="bg1"/>
                </a:solidFill>
              </a:rPr>
              <a:t>Amader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ei</a:t>
            </a:r>
            <a:r>
              <a:rPr lang="en-US" sz="3600" dirty="0" smtClean="0">
                <a:solidFill>
                  <a:schemeClr val="bg1"/>
                </a:solidFill>
              </a:rPr>
              <a:t>  Bangladesh_01-08 lines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10384326" y="5650350"/>
            <a:ext cx="998263" cy="534063"/>
            <a:chOff x="386645" y="668615"/>
            <a:chExt cx="823969" cy="534063"/>
          </a:xfrm>
        </p:grpSpPr>
        <p:sp>
          <p:nvSpPr>
            <p:cNvPr id="171" name="Oval 170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72" name="Oval 171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722582" y="1603047"/>
            <a:ext cx="7284194" cy="3835356"/>
            <a:chOff x="396503" y="1378364"/>
            <a:chExt cx="7284194" cy="3835356"/>
          </a:xfrm>
        </p:grpSpPr>
        <p:sp>
          <p:nvSpPr>
            <p:cNvPr id="174" name="TextBox 173"/>
            <p:cNvSpPr txBox="1"/>
            <p:nvPr/>
          </p:nvSpPr>
          <p:spPr>
            <a:xfrm>
              <a:off x="396503" y="2320620"/>
              <a:ext cx="7284194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FF0000"/>
                  </a:solidFill>
                </a:rPr>
                <a:t> </a:t>
              </a:r>
              <a:r>
                <a:rPr lang="bn-BD" sz="1400" dirty="0" smtClean="0">
                  <a:solidFill>
                    <a:srgbClr val="FF0000"/>
                  </a:solidFill>
                </a:rPr>
                <a:t> </a:t>
              </a:r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 </a:t>
              </a:r>
            </a:p>
            <a:p>
              <a:endParaRPr lang="en-US" sz="3600" dirty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</a:t>
              </a:r>
              <a:r>
                <a:rPr lang="bn-BD" sz="6000" dirty="0" smtClean="0">
                  <a:solidFill>
                    <a:srgbClr val="FF0000"/>
                  </a:solidFill>
                </a:rPr>
                <a:t>আমাদের এই বাংলাদেশ</a:t>
              </a:r>
              <a:endParaRPr lang="bn-BD" sz="6000" dirty="0">
                <a:solidFill>
                  <a:srgbClr val="FF0000"/>
                </a:solidFill>
              </a:endParaRPr>
            </a:p>
            <a:p>
              <a:r>
                <a:rPr lang="bn-BD" sz="2400" dirty="0">
                  <a:solidFill>
                    <a:schemeClr val="accent6"/>
                  </a:solidFill>
                </a:rPr>
                <a:t>  </a:t>
              </a:r>
              <a:r>
                <a:rPr lang="en-US" sz="2400" dirty="0" smtClean="0">
                  <a:solidFill>
                    <a:schemeClr val="accent6"/>
                  </a:solidFill>
                </a:rPr>
                <a:t>               </a:t>
              </a:r>
              <a:r>
                <a:rPr lang="bn-BD" sz="3600" dirty="0" smtClean="0">
                  <a:solidFill>
                    <a:schemeClr val="accent6"/>
                  </a:solidFill>
                </a:rPr>
                <a:t>সৈয়দ শামসুল হক </a:t>
              </a:r>
              <a:endParaRPr lang="bn-BD" sz="3600" dirty="0">
                <a:solidFill>
                  <a:schemeClr val="accent6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1118739" y="1378364"/>
              <a:ext cx="5783512" cy="2398870"/>
              <a:chOff x="929842" y="1670618"/>
              <a:chExt cx="5783512" cy="1974870"/>
            </a:xfrm>
          </p:grpSpPr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842" y="1670618"/>
                <a:ext cx="5759485" cy="1947317"/>
              </a:xfrm>
              <a:prstGeom prst="rect">
                <a:avLst/>
              </a:prstGeom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960" y="1722710"/>
                <a:ext cx="1505953" cy="1922778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646" y="1722710"/>
                <a:ext cx="1234708" cy="894070"/>
              </a:xfrm>
              <a:prstGeom prst="rect">
                <a:avLst/>
              </a:prstGeom>
            </p:spPr>
          </p:pic>
        </p:grpSp>
      </p:grpSp>
      <p:sp>
        <p:nvSpPr>
          <p:cNvPr id="179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80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1110884" y="775386"/>
            <a:ext cx="9621843" cy="627168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blipFill dpi="0" rotWithShape="1">
                  <a:blip r:embed="rId3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পাঠ্যাংশঃ</a:t>
            </a:r>
            <a:r>
              <a:rPr lang="bn-BD" sz="3200" dirty="0" smtClean="0">
                <a:solidFill>
                  <a:srgbClr val="003300"/>
                </a:solidFill>
              </a:rPr>
              <a:t> </a:t>
            </a:r>
            <a:r>
              <a:rPr lang="bn-BD" sz="3200" dirty="0" smtClean="0">
                <a:blipFill>
                  <a:blip r:embed="rId3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“সূর্য ওঠার পূর্বদেশ ...আমাদের দেশ স্বাধীন দেশ </a:t>
            </a:r>
            <a:r>
              <a:rPr lang="bn-BD" sz="3200" dirty="0" smtClean="0">
                <a:blipFill dpi="0" rotWithShape="1">
                  <a:blip r:embed="rId3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বাংলাদেশ!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2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2440255" y="2047106"/>
            <a:ext cx="5713145" cy="2361119"/>
            <a:chOff x="2924862" y="2570172"/>
            <a:chExt cx="5894638" cy="2919984"/>
          </a:xfrm>
        </p:grpSpPr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9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389" y="2570172"/>
              <a:ext cx="5815584" cy="2919984"/>
            </a:xfrm>
            <a:prstGeom prst="rect">
              <a:avLst/>
            </a:prstGeom>
          </p:spPr>
        </p:pic>
        <p:sp>
          <p:nvSpPr>
            <p:cNvPr id="185" name="TextBox 184"/>
            <p:cNvSpPr txBox="1"/>
            <p:nvPr/>
          </p:nvSpPr>
          <p:spPr>
            <a:xfrm>
              <a:off x="2924862" y="3118583"/>
              <a:ext cx="3447219" cy="12560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OffAxis2Right"/>
                <a:lightRig rig="threePt" dir="t"/>
              </a:scene3d>
            </a:bodyPr>
            <a:lstStyle/>
            <a:p>
              <a:r>
                <a:rPr lang="bn-BD" sz="6000" dirty="0" smtClean="0">
                  <a:solidFill>
                    <a:srgbClr val="003300"/>
                  </a:solidFill>
                </a:rPr>
                <a:t>বাড়ির কাজঃ</a:t>
              </a:r>
              <a:endParaRPr lang="en-US" sz="6000" dirty="0">
                <a:solidFill>
                  <a:srgbClr val="0033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276504" y="3193699"/>
              <a:ext cx="3542996" cy="12560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6000" dirty="0" smtClean="0">
                  <a:solidFill>
                    <a:srgbClr val="66FF33"/>
                  </a:solidFill>
                </a:rPr>
                <a:t>বাড়ির কাজঃ</a:t>
              </a:r>
              <a:endParaRPr lang="en-US" sz="60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87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1553757" y="5809988"/>
            <a:ext cx="998263" cy="534063"/>
            <a:chOff x="386645" y="668615"/>
            <a:chExt cx="823969" cy="534063"/>
          </a:xfrm>
        </p:grpSpPr>
        <p:sp>
          <p:nvSpPr>
            <p:cNvPr id="189" name="Oval 188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13</a:t>
              </a:r>
              <a:endParaRPr lang="en-US" sz="1600" dirty="0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917002" y="1164389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 dpi="0" rotWithShape="1">
                  <a:blip r:embed="rId4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dirty="0">
              <a:blipFill dpi="0" rotWithShape="1"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4148114" y="2369733"/>
            <a:ext cx="3112717" cy="2466428"/>
            <a:chOff x="4674229" y="2785917"/>
            <a:chExt cx="2623493" cy="2529192"/>
          </a:xfrm>
        </p:grpSpPr>
        <p:sp>
          <p:nvSpPr>
            <p:cNvPr id="193" name="Snip Same Side Corner Rectangle 3"/>
            <p:cNvSpPr/>
            <p:nvPr/>
          </p:nvSpPr>
          <p:spPr>
            <a:xfrm>
              <a:off x="4856480" y="3373120"/>
              <a:ext cx="2092960" cy="1402080"/>
            </a:xfrm>
            <a:prstGeom prst="star7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229" y="2785917"/>
              <a:ext cx="2623493" cy="2529192"/>
            </a:xfrm>
            <a:prstGeom prst="star7">
              <a:avLst/>
            </a:prstGeom>
          </p:spPr>
        </p:pic>
      </p:grpSp>
      <p:sp>
        <p:nvSpPr>
          <p:cNvPr id="195" name="Date Placeholder 1"/>
          <p:cNvSpPr txBox="1">
            <a:spLocks/>
          </p:cNvSpPr>
          <p:nvPr/>
        </p:nvSpPr>
        <p:spPr>
          <a:xfrm>
            <a:off x="1361708" y="6230243"/>
            <a:ext cx="1351524" cy="370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96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7" name="Picture 196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28236" y="-360961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197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TextBox 19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0427343" y="4991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201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3697483" y="5887265"/>
            <a:ext cx="998263" cy="534063"/>
            <a:chOff x="386645" y="668615"/>
            <a:chExt cx="823969" cy="534063"/>
          </a:xfrm>
        </p:grpSpPr>
        <p:sp>
          <p:nvSpPr>
            <p:cNvPr id="203" name="Oval 202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04" name="Oval 203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14</a:t>
              </a:r>
              <a:endParaRPr lang="en-US" sz="1600" dirty="0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206" name="Group 205"/>
          <p:cNvGrpSpPr/>
          <p:nvPr/>
        </p:nvGrpSpPr>
        <p:grpSpPr>
          <a:xfrm>
            <a:off x="3788765" y="1815441"/>
            <a:ext cx="5788980" cy="3139321"/>
            <a:chOff x="3164724" y="-1768419"/>
            <a:chExt cx="5788980" cy="3139321"/>
          </a:xfrm>
        </p:grpSpPr>
        <p:sp>
          <p:nvSpPr>
            <p:cNvPr id="207" name="TextBox 206"/>
            <p:cNvSpPr txBox="1"/>
            <p:nvPr/>
          </p:nvSpPr>
          <p:spPr>
            <a:xfrm>
              <a:off x="3869158" y="-1768419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blipFill dpi="0" rotWithShape="1">
                    <a:blip r:embed="rId4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hlinkClick r:id="rId44"/>
                </a:rPr>
                <a:t>www.google.com</a:t>
              </a:r>
              <a:endParaRPr lang="bn-BD" sz="3600" dirty="0" smtClean="0">
                <a:blipFill dpi="0" rotWithShape="1">
                  <a:blip r:embed="rId4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bn-BD" sz="3600" dirty="0" smtClean="0">
                  <a:blipFill dpi="0" rotWithShape="1">
                    <a:blip r:embed="rId4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hlinkClick r:id="rId45"/>
                </a:rPr>
                <a:t>www.youtube.com</a:t>
              </a:r>
              <a:endParaRPr lang="bn-BD" sz="3600" dirty="0" smtClean="0">
                <a:blipFill dpi="0" rotWithShape="1">
                  <a:blip r:embed="rId4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(তৃতীয়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24" y="430864"/>
              <a:ext cx="651617" cy="546896"/>
            </a:xfrm>
            <a:prstGeom prst="rect">
              <a:avLst/>
            </a:prstGeom>
          </p:spPr>
        </p:pic>
      </p:grpSp>
      <p:sp>
        <p:nvSpPr>
          <p:cNvPr id="209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210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211" name="Cube 210"/>
          <p:cNvSpPr/>
          <p:nvPr/>
        </p:nvSpPr>
        <p:spPr>
          <a:xfrm>
            <a:off x="2896639" y="1273283"/>
            <a:ext cx="6342327" cy="3356649"/>
          </a:xfrm>
          <a:prstGeom prst="cub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2" name="Picture 211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15" name="Group 214"/>
          <p:cNvGrpSpPr/>
          <p:nvPr/>
        </p:nvGrpSpPr>
        <p:grpSpPr>
          <a:xfrm>
            <a:off x="7014574" y="5889184"/>
            <a:ext cx="998263" cy="534063"/>
            <a:chOff x="386645" y="668615"/>
            <a:chExt cx="823969" cy="534063"/>
          </a:xfrm>
        </p:grpSpPr>
        <p:sp>
          <p:nvSpPr>
            <p:cNvPr id="216" name="Oval 215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17" name="Oval 216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25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6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5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9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2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6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xit" presetSubtype="12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7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1" dur="5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5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3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7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9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5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1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7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9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5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1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7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3" dur="5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7" dur="5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5" dur="5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9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7" dur="5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1" dur="5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5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5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0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1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4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5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8" dur="5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9" dur="5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2" dur="5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5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6"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5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5" dur="5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6" dur="5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3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4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2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5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6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3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4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8" dur="5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2" dur="5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3" dur="5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6" dur="5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7" dur="5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0" dur="5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1" dur="5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4" dur="5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5" dur="5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8"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9"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5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7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2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8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9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4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0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1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6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2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3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8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4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0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6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7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2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7" dur="5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8" dur="5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1" dur="5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2" dur="5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5" dur="5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6" dur="5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9" dur="5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0" dur="5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3" dur="5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4" dur="5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7" dur="5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8" dur="5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1" dur="5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2" dur="5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5" dur="5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6" dur="5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9" dur="5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0" dur="5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3" dur="5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4" dur="5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7" dur="5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8" dur="5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1" dur="5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2" dur="5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5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6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9" dur="5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0" dur="5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3" dur="5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4" dur="5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8" dur="5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8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2" fill="hold">
                      <p:stCondLst>
                        <p:cond delay="0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7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7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2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6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7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2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7" dur="5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9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2" dur="5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4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7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9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2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4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7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9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2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4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7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8" dur="5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5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2" fill="hold">
                      <p:stCondLst>
                        <p:cond delay="0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6" dur="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7" dur="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8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0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1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4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5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6" fill="hold">
                      <p:stCondLst>
                        <p:cond delay="indefinite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0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2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3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8" dur="5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9" dur="5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3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4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5" fill="hold">
                      <p:stCondLst>
                        <p:cond delay="indefinite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8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4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6" dur="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7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2" dur="5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3" dur="5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7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9"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0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5" dur="5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6" dur="5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19" dur="2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2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4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9"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4" dur="2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2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6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9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4" dur="5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5" dur="5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948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9" fill="hold">
                      <p:stCondLst>
                        <p:cond delay="0"/>
                      </p:stCondLst>
                      <p:childTnLst>
                        <p:par>
                          <p:cTn id="950" fill="hold">
                            <p:stCondLst>
                              <p:cond delay="0"/>
                            </p:stCondLst>
                            <p:childTnLst>
                              <p:par>
                                <p:cTn id="9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3"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4" dur="5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5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9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3" dur="5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4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8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9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4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8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9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0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3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0" dur="5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2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5" dur="5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5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5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0" fill="hold">
                      <p:stCondLst>
                        <p:cond delay="indefinite"/>
                      </p:stCondLst>
                      <p:childTnLst>
                        <p:par>
                          <p:cTn id="1001" fill="hold">
                            <p:stCondLst>
                              <p:cond delay="0"/>
                            </p:stCondLst>
                            <p:childTnLst>
                              <p:par>
                                <p:cTn id="100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3" dur="5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5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9" dur="5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0" dur="5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5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5" dur="5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5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5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5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1" dur="5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5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5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5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7" dur="5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8" dur="5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32" dur="5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5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5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3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7" dur="5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8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2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3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7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8" dur="5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2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3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8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9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2" dur="5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6" dur="5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5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0" dur="5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1" dur="5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4" dur="5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5" dur="5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8" dur="5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9" dur="5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5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09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3" fill="hold">
                      <p:stCondLst>
                        <p:cond delay="0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7"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1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5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6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0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1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5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7" dur="3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8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0" presetID="21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2" dur="5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3" fill="hold">
                      <p:stCondLst>
                        <p:cond delay="indefinite"/>
                      </p:stCondLst>
                      <p:childTnLst>
                        <p:par>
                          <p:cTn id="1124" fill="hold">
                            <p:stCondLst>
                              <p:cond delay="0"/>
                            </p:stCondLst>
                            <p:childTnLst>
                              <p:par>
                                <p:cTn id="112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4844 0.01227 L 0.50769 0.02338 " pathEditMode="relative" rAng="0" ptsTypes="AA">
                                      <p:cBhvr>
                                        <p:cTn id="1126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127" presetID="35" presetClass="pat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128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  <p:par>
                                <p:cTn id="11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0" dur="5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1"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>
                      <p:stCondLst>
                        <p:cond delay="0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9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0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1" dur="3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2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6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7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1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0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1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2" fill="hold">
                      <p:stCondLst>
                        <p:cond delay="indefinite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5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6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8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9"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0"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2" fill="hold">
                      <p:stCondLst>
                        <p:cond delay="indefinite"/>
                      </p:stCondLst>
                      <p:childTnLst>
                        <p:par>
                          <p:cTn id="1173" fill="hold">
                            <p:stCondLst>
                              <p:cond delay="0"/>
                            </p:stCondLst>
                            <p:childTnLst>
                              <p:par>
                                <p:cTn id="117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175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17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1177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  <p:par>
                                <p:cTn id="117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9" dur="5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0" dur="5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3" grpId="0"/>
      <p:bldP spid="3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70" grpId="0"/>
      <p:bldP spid="75" grpId="0"/>
      <p:bldP spid="75" grpId="1"/>
      <p:bldP spid="76" grpId="0"/>
      <p:bldP spid="76" grpId="1"/>
      <p:bldP spid="77" grpId="0"/>
      <p:bldP spid="77" grpId="1"/>
      <p:bldP spid="80" grpId="0" animBg="1"/>
      <p:bldP spid="80" grpId="1" animBg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22" grpId="0"/>
      <p:bldP spid="122" grpId="1"/>
      <p:bldP spid="123" grpId="0"/>
      <p:bldP spid="123" grpId="1"/>
      <p:bldP spid="124" grpId="0" animBg="1"/>
      <p:bldP spid="124" grpId="1" animBg="1"/>
      <p:bldP spid="125" grpId="0"/>
      <p:bldP spid="125" grpId="1"/>
      <p:bldP spid="126" grpId="0"/>
      <p:bldP spid="126" grpId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/>
      <p:bldP spid="136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50" grpId="0"/>
      <p:bldP spid="151" grpId="0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8" grpId="0"/>
      <p:bldP spid="158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9" grpId="0" animBg="1"/>
      <p:bldP spid="169" grpId="1" animBg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91" grpId="0"/>
      <p:bldP spid="195" grpId="0"/>
      <p:bldP spid="196" grpId="0"/>
      <p:bldP spid="199" grpId="0"/>
      <p:bldP spid="200" grpId="0"/>
      <p:bldP spid="205" grpId="0"/>
      <p:bldP spid="209" grpId="0"/>
      <p:bldP spid="210" grpId="0"/>
      <p:bldP spid="211" grpId="0" animBg="1"/>
      <p:bldP spid="2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549</Words>
  <Application>Microsoft Office PowerPoint</Application>
  <PresentationFormat>Widescreen</PresentationFormat>
  <Paragraphs>190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NikoshBAN</vt:lpstr>
      <vt:lpstr>NikoshLight</vt:lpstr>
      <vt:lpstr>Vrinda</vt:lpstr>
      <vt:lpstr>Office Theme</vt:lpstr>
      <vt:lpstr>Packager Shell Object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611</cp:revision>
  <dcterms:created xsi:type="dcterms:W3CDTF">2020-04-11T07:17:33Z</dcterms:created>
  <dcterms:modified xsi:type="dcterms:W3CDTF">2020-07-30T06:39:50Z</dcterms:modified>
</cp:coreProperties>
</file>