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88" r:id="rId5"/>
    <p:sldId id="260" r:id="rId6"/>
    <p:sldId id="261" r:id="rId7"/>
    <p:sldId id="283" r:id="rId8"/>
    <p:sldId id="284" r:id="rId9"/>
    <p:sldId id="285" r:id="rId10"/>
    <p:sldId id="278" r:id="rId11"/>
    <p:sldId id="279" r:id="rId12"/>
    <p:sldId id="280" r:id="rId13"/>
    <p:sldId id="281" r:id="rId14"/>
    <p:sldId id="262" r:id="rId15"/>
    <p:sldId id="271" r:id="rId16"/>
    <p:sldId id="266" r:id="rId17"/>
    <p:sldId id="286" r:id="rId18"/>
    <p:sldId id="265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5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5505271"/>
            <a:ext cx="74676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اهلا وسهلا ومرحبا بكم</a:t>
            </a:r>
            <a:endParaRPr lang="en-US" sz="72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4" name="Picture 3" descr="15-14-34-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8229600" cy="5136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609600"/>
            <a:ext cx="449580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atin typeface="Simplified Arabic" pitchFamily="18" charset="-78"/>
                <a:cs typeface="Simplified Arabic" pitchFamily="18" charset="-78"/>
              </a:rPr>
              <a:t>معاملة الصديق</a:t>
            </a:r>
            <a:endParaRPr lang="en-US" sz="32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5400" dirty="0" smtClean="0">
                <a:latin typeface="Simplified Arabic" pitchFamily="18" charset="-78"/>
                <a:cs typeface="Simplified Arabic" pitchFamily="18" charset="-78"/>
              </a:rPr>
              <a:t>ابذل لصديقك دمك ومـــالك ، ولمعرفتك رفدك ومحضرك ، وللعامة بشرك وتحننك ، ولعدوك عدلك وانصافك ، واضنن بدينك وعرضك عن كل احد 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2192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5400" dirty="0" smtClean="0">
                <a:latin typeface="Simplified Arabic" pitchFamily="18" charset="-78"/>
                <a:cs typeface="Simplified Arabic" pitchFamily="18" charset="-78"/>
              </a:rPr>
              <a:t>إن سمعت من صاحبك كلاما أو رأيا يعجبك فلا تنتحله تزينا به عند الناس ، واكتف من التزين بأن تجتنى الصـواب إذا سمعته وتنسبه إلى صاحبه 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5400" dirty="0" smtClean="0">
                <a:latin typeface="Simplified Arabic" pitchFamily="18" charset="-78"/>
                <a:cs typeface="Simplified Arabic" pitchFamily="18" charset="-78"/>
              </a:rPr>
              <a:t>واعلم أن انتحالك ذاك سخطة لصاحبك، وأن فيه مع ذلك عارا وسخفا . فإن بلغ ذلك بـك أن تشــير برأى الرجل وتـتـكلم بكلامه وهو يسـمع جـمعت مع الظلم قلة الحياء، وهذا من سوء الأدب الفاشى فى الناس 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5400" dirty="0" smtClean="0">
                <a:latin typeface="Simplified Arabic" pitchFamily="18" charset="-78"/>
                <a:cs typeface="Simplified Arabic" pitchFamily="18" charset="-78"/>
              </a:rPr>
              <a:t>ومن تمام حسن الخلق أن تسخو نفسك لأخيك بما انتحل من كلامك ورأيك ، وتنسب إليه رأيه وكلامه وتزينه مع ذلك ما استطعت 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51816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latin typeface="Simplified Arabic" pitchFamily="18" charset="-78"/>
                <a:cs typeface="Simplified Arabic" pitchFamily="18" charset="-78"/>
              </a:rPr>
              <a:t>معانى المفردات</a:t>
            </a:r>
            <a:endParaRPr lang="en-US" sz="4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3429000"/>
            <a:ext cx="21336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محضر</a:t>
            </a:r>
            <a:endParaRPr lang="en-US" sz="32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4495800"/>
            <a:ext cx="20574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بشر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2209800"/>
            <a:ext cx="226695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رفد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438400" y="1295400"/>
          <a:ext cx="56388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المرادفة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الكلمات</a:t>
                      </a:r>
                      <a:r>
                        <a:rPr lang="ar-SA" sz="4800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743200" y="2209800"/>
            <a:ext cx="226695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عطاء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5638800"/>
            <a:ext cx="19812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تحنن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3200" y="3429000"/>
            <a:ext cx="226695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حضور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4495800"/>
            <a:ext cx="31242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طلاقة الوجه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9400" y="5638800"/>
            <a:ext cx="226695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مودة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029200"/>
            <a:ext cx="28194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ان تحصل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2514600"/>
            <a:ext cx="2133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لا تنتحل</a:t>
            </a:r>
            <a:endParaRPr lang="en-US" sz="5400" dirty="0" smtClean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1295400"/>
            <a:ext cx="1905001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اضنن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05000" y="228600"/>
          <a:ext cx="6477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048000"/>
              </a:tblGrid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المرادفة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الكلمات</a:t>
                      </a:r>
                      <a:r>
                        <a:rPr lang="ar-SA" sz="4800" baseline="0" dirty="0" smtClean="0">
                          <a:cs typeface="Arabic11 BT" pitchFamily="2" charset="-78"/>
                        </a:rPr>
                        <a:t> 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4600" y="1295400"/>
            <a:ext cx="1905001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ابخل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2514600"/>
            <a:ext cx="35052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تنسبه لنفسك</a:t>
            </a:r>
            <a:endParaRPr lang="en-US" sz="28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5029200"/>
            <a:ext cx="24384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أن تجتنى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3657600"/>
            <a:ext cx="17526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اقنع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3810000"/>
            <a:ext cx="1828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اكتف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4582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 smtClean="0">
                <a:latin typeface="Simplified Arabic" pitchFamily="18" charset="-78"/>
                <a:cs typeface="Simplified Arabic" pitchFamily="18" charset="-78"/>
              </a:rPr>
              <a:t>استخرج المضارع من النص </a:t>
            </a:r>
            <a:r>
              <a:rPr lang="ar-SA" sz="4000" b="1" dirty="0" smtClean="0">
                <a:latin typeface="Simplified Arabic" pitchFamily="18" charset="-78"/>
                <a:cs typeface="Simplified Arabic" pitchFamily="18" charset="-78"/>
              </a:rPr>
              <a:t>ثم </a:t>
            </a:r>
            <a:r>
              <a:rPr lang="ar-SA" sz="4000" b="1" dirty="0" smtClean="0">
                <a:latin typeface="Simplified Arabic" pitchFamily="18" charset="-78"/>
                <a:cs typeface="Simplified Arabic" pitchFamily="18" charset="-78"/>
              </a:rPr>
              <a:t>حولها الى الماضي</a:t>
            </a:r>
            <a:endParaRPr lang="en-US" sz="4000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219200"/>
          <a:ext cx="8382000" cy="5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120"/>
                <a:gridCol w="4246880"/>
              </a:tblGrid>
              <a:tr h="1200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الماضي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المضارع</a:t>
                      </a:r>
                      <a:r>
                        <a:rPr lang="ar-SA" sz="4800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895787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اعجب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يعجب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895787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اجتنيت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تجتني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95787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نسبت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تنسي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5787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اشرت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B w="12700" cmpd="sng"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تشير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B w="12700" cmpd="sng"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8127">
                <a:tc gridSpan="2">
                  <a:txBody>
                    <a:bodyPr/>
                    <a:lstStyle/>
                    <a:p>
                      <a:endParaRPr lang="en-US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761997"/>
          <a:ext cx="8382000" cy="5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120"/>
                <a:gridCol w="4246880"/>
              </a:tblGrid>
              <a:tr h="1200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الماضي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المضارع</a:t>
                      </a:r>
                      <a:r>
                        <a:rPr lang="ar-SA" sz="4800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895787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تكلمت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تتكلم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895787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سمع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يسمع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95787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سخوت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تسخو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5787"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زينت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B w="12700" cmpd="sng"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تزين</a:t>
                      </a:r>
                      <a:endParaRPr lang="en-US" sz="4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B w="12700" cmpd="sng"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127">
                <a:tc gridSpan="2">
                  <a:txBody>
                    <a:bodyPr/>
                    <a:lstStyle/>
                    <a:p>
                      <a:endParaRPr lang="en-US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81000"/>
            <a:ext cx="53340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Simplified Arabic" pitchFamily="18" charset="-78"/>
                <a:cs typeface="Simplified Arabic" pitchFamily="18" charset="-78"/>
              </a:rPr>
              <a:t>التقييم</a:t>
            </a:r>
            <a:endParaRPr lang="en-US" sz="6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>
                <a:latin typeface="Simplified Arabic" pitchFamily="18" charset="-78"/>
                <a:cs typeface="Simplified Arabic" pitchFamily="18" charset="-78"/>
              </a:rPr>
              <a:t>اختر الجواب الصحيح ثم اجعله فى الفراغ..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514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/>
            <a:r>
              <a:rPr lang="ar-SA" sz="3200" dirty="0" smtClean="0">
                <a:latin typeface="Simplified Arabic" pitchFamily="18" charset="-78"/>
                <a:cs typeface="Simplified Arabic" pitchFamily="18" charset="-78"/>
              </a:rPr>
              <a:t>الصديق الصادق يبذل..................لصديقه.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648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/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علينا ان............فى امر ديننا وعرضنا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4864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/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واعلم ان انتحالك ذاك .............لصاحبك.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91000" y="2362200"/>
            <a:ext cx="1752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دمه وماله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3276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/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لا يناسب لك اذا .............. من صاحبك كلاما عجيبا ان تنتحله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91000" y="5410200"/>
            <a:ext cx="1295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سخطة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553200" y="4572000"/>
            <a:ext cx="1295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نضنن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00600" y="3200400"/>
            <a:ext cx="1295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سمعت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58674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+mj-cs"/>
              </a:rPr>
              <a:t>الواجب المنزلى</a:t>
            </a:r>
            <a:endParaRPr lang="en-US" sz="6600" dirty="0">
              <a:latin typeface="Arial" pitchFamily="34" charset="0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34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SA" sz="4800" dirty="0" smtClean="0">
                <a:latin typeface="Arial" pitchFamily="34" charset="0"/>
                <a:cs typeface="Arabic11 BT" pitchFamily="2" charset="-78"/>
              </a:rPr>
              <a:t> </a:t>
            </a:r>
            <a:r>
              <a:rPr lang="ar-SA" sz="4400" dirty="0" smtClean="0">
                <a:latin typeface="Arial" pitchFamily="34" charset="0"/>
                <a:cs typeface="Arabic11 BT" pitchFamily="2" charset="-78"/>
              </a:rPr>
              <a:t>اذكر جمعا من المفرد ثم اجعله جملة مفيدة من عندك</a:t>
            </a:r>
            <a:endParaRPr lang="en-US" sz="48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181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800" dirty="0" smtClean="0">
                <a:latin typeface="Arial" pitchFamily="34" charset="0"/>
                <a:cs typeface="Arabic11 BT" pitchFamily="2" charset="-78"/>
              </a:rPr>
              <a:t>صديق, دم, رفد, نفس, اخ	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  <p:pic>
        <p:nvPicPr>
          <p:cNvPr id="6" name="Picture 5" descr="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747837"/>
            <a:ext cx="5257800" cy="2628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0"/>
            <a:ext cx="5334000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Simplified Arabic" pitchFamily="18" charset="-78"/>
                <a:cs typeface="Simplified Arabic" pitchFamily="18" charset="-78"/>
              </a:rPr>
              <a:t>تعارف المدرس</a:t>
            </a:r>
            <a:endParaRPr lang="en-US" sz="6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447801"/>
            <a:ext cx="51054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محمد جعفر علي</a:t>
            </a:r>
          </a:p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المحاضر اللغة العربية</a:t>
            </a:r>
          </a:p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المدرسة العالم الادرش برامبور</a:t>
            </a:r>
          </a:p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ساندبور سادار ,ساندبور.</a:t>
            </a:r>
            <a:endParaRPr lang="ar-S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رقم الجوال : 01814241162</a:t>
            </a:r>
          </a:p>
          <a:p>
            <a:pPr algn="ctr" rtl="1"/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البريد الالكترونى 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mmzafar62@gmail.com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Photo 4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5771"/>
            <a:ext cx="2795059" cy="3734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-14-16-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8819124" cy="4876801"/>
          </a:xfrm>
          <a:prstGeom prst="rect">
            <a:avLst/>
          </a:prstGeom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838200" y="5410200"/>
            <a:ext cx="80200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الى اللقاء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5" name="Picture 4" descr="13-07-17-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76200"/>
            <a:ext cx="5715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2672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Simplified Arabic" pitchFamily="18" charset="-78"/>
                <a:cs typeface="Simplified Arabic" pitchFamily="18" charset="-78"/>
              </a:rPr>
              <a:t>عنوان الدرس :</a:t>
            </a:r>
            <a:endParaRPr lang="en-US" sz="5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133600"/>
            <a:ext cx="8534400" cy="42473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 rtl="1"/>
            <a:r>
              <a:rPr lang="ar-SA" sz="5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الصف العالم</a:t>
            </a:r>
          </a:p>
          <a:p>
            <a:pPr algn="ctr" rtl="1"/>
            <a:r>
              <a:rPr lang="ar-SA" sz="5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اللغة العربية الاتصالية</a:t>
            </a:r>
          </a:p>
          <a:p>
            <a:pPr algn="ctr" rtl="1"/>
            <a:r>
              <a:rPr lang="ar-SA" sz="5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الوحدة الخامسة</a:t>
            </a:r>
          </a:p>
          <a:p>
            <a:pPr algn="ctr" rtl="1"/>
            <a:r>
              <a:rPr lang="ar-SA" sz="5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الدرس الأول</a:t>
            </a:r>
          </a:p>
          <a:p>
            <a:pPr algn="ctr" rtl="1"/>
            <a:r>
              <a:rPr lang="ar-SA" sz="5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التاريخ: 22.08.2020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8625" y="4648200"/>
            <a:ext cx="2622834" cy="76944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/>
            <a:r>
              <a:rPr lang="ar-SA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ماذا تنظرون؟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2057400" y="143470"/>
            <a:ext cx="5410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Simplified Arabic" pitchFamily="18" charset="-78"/>
                <a:cs typeface="Simplified Arabic" pitchFamily="18" charset="-78"/>
              </a:rPr>
              <a:t>انظروا الى الصور:</a:t>
            </a:r>
            <a:endParaRPr lang="en-US" sz="5400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4" name="Picture 3" descr="15-15-32-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524000"/>
            <a:ext cx="3886200" cy="2817495"/>
          </a:xfrm>
          <a:prstGeom prst="rect">
            <a:avLst/>
          </a:prstGeom>
        </p:spPr>
      </p:pic>
      <p:pic>
        <p:nvPicPr>
          <p:cNvPr id="6" name="Picture 5" descr="15-15-47-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42" y="1523999"/>
            <a:ext cx="4115758" cy="2819401"/>
          </a:xfrm>
          <a:prstGeom prst="rect">
            <a:avLst/>
          </a:prstGeom>
        </p:spPr>
      </p:pic>
      <p:sp>
        <p:nvSpPr>
          <p:cNvPr id="7" name="Isosceles Triangle 6"/>
          <p:cNvSpPr/>
          <p:nvPr/>
        </p:nvSpPr>
        <p:spPr>
          <a:xfrm>
            <a:off x="1828800" y="5638800"/>
            <a:ext cx="5638800" cy="68580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الصداقة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2209800" y="4343400"/>
            <a:ext cx="4724400" cy="12192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81000"/>
            <a:ext cx="4267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Simplified Arabic" pitchFamily="18" charset="-78"/>
                <a:cs typeface="Simplified Arabic" pitchFamily="18" charset="-78"/>
              </a:rPr>
              <a:t>اعلان الدرس :</a:t>
            </a:r>
            <a:endParaRPr lang="en-US" sz="5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3124200"/>
            <a:ext cx="8153400" cy="2743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5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معاملة الصديق</a:t>
            </a:r>
            <a:endParaRPr lang="en-US" sz="11500" b="1" u="sng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5" name="Picture 4" descr="15-15-17-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272415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04800"/>
            <a:ext cx="54102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النتائخ من الدرس</a:t>
            </a:r>
            <a:endParaRPr lang="en-US" sz="6600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يستطيع الطلاب بعد انتهاء هذا الدرس –</a:t>
            </a:r>
            <a:endParaRPr lang="ar-SA" dirty="0" smtClean="0">
              <a:latin typeface="Simplified Arabic" pitchFamily="18" charset="-78"/>
              <a:cs typeface="Simplified Arabic" pitchFamily="18" charset="-78"/>
            </a:endParaRPr>
          </a:p>
          <a:p>
            <a:pPr lvl="1" algn="r" rtl="1"/>
            <a:endParaRPr lang="ar-SA" dirty="0" smtClean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dirty="0" smtClean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ان يبين نبذة من حياة الكاتب</a:t>
            </a:r>
            <a:endParaRPr lang="ar-SA" sz="40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495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 rtl="1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• 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ان يقول بالعربية حول الفقرة .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657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• 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ان يبين معانى المفردات الجديدة وتحقيقها.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105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 rtl="1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• 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ان يبين الجمع من المفرد ويكون الجملة منهم.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8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762000"/>
            <a:ext cx="5410200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نبذة</a:t>
            </a:r>
            <a:endParaRPr lang="en-US" sz="6600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66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 من حياة الكاتب</a:t>
            </a:r>
            <a:endParaRPr lang="en-US" sz="6600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7338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36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تعارف الكاتب 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: هو عبد الله بن المقفع ، كاتب فارسى الاصل عربى النشأة.</a:t>
            </a:r>
            <a:endParaRPr lang="ar-SA" dirty="0" smtClean="0">
              <a:latin typeface="Simplified Arabic" pitchFamily="18" charset="-78"/>
              <a:cs typeface="Simplified Arabic" pitchFamily="18" charset="-78"/>
            </a:endParaRPr>
          </a:p>
          <a:p>
            <a:pPr lvl="1" algn="r" rtl="1"/>
            <a:endParaRPr lang="ar-SA" dirty="0" smtClean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3340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4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ولادته</a:t>
            </a:r>
            <a:r>
              <a:rPr lang="ar-SA" sz="4000" dirty="0" smtClean="0">
                <a:latin typeface="Simplified Arabic" pitchFamily="18" charset="-78"/>
                <a:cs typeface="Simplified Arabic" pitchFamily="18" charset="-78"/>
              </a:rPr>
              <a:t> : ولد فى قرية بفارس ، اسمها (جور) سنة ست ومأة من الهجرة </a:t>
            </a:r>
            <a:r>
              <a:rPr lang="ar-SA" sz="4000" dirty="0" smtClean="0">
                <a:latin typeface="Arial" pitchFamily="34" charset="0"/>
                <a:cs typeface="Arabic11 BT" pitchFamily="2" charset="-78"/>
              </a:rPr>
              <a:t>. </a:t>
            </a:r>
          </a:p>
        </p:txBody>
      </p:sp>
      <p:pic>
        <p:nvPicPr>
          <p:cNvPr id="7" name="Picture 6" descr="ابن المقفع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38475" cy="338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410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rtl="1"/>
            <a:r>
              <a:rPr lang="ar-SA" sz="36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تعلمه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 : ربى عبد الله على نمط الاسلام ، وشب وهو ماهر فى اللغة العربية والفارسية .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6670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rtl="1"/>
            <a:r>
              <a:rPr lang="ar-SA" sz="36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سبب تلقيبه بابن المقفع 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: كان والده مجوسيا ، الذى يتولى خراج فارس للحجاج بن يوسف ، فاحتجن من مال السلطان شيئا ، فضربه الحجاج حتى تقفعت يده فلقب بالمقفع ، وكذا صار لقب ابنه عبد الله بن المقفع.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5" name="Picture 4" descr="عبد-الله-بن-المقف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958" y="228601"/>
            <a:ext cx="1833242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919478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rtl="1"/>
            <a:r>
              <a:rPr lang="ar-SA" sz="36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مماته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 : سخط عليه الخليفة المنصور ، فأمر إلى والى البصرة بقتله ، وكان يبيت لابن المقفع الحقد ، فطلبه ، ولما حضر قيده ، وأخذ يقطعه عضوا فعضوا ، ويرمى به فى التنور ، ويكرهه على أكل جسده مشويا ، حتى مات ، حين كان عمره ستا وثلاثين سنة .</a:t>
            </a:r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  </a:t>
            </a:r>
            <a:endParaRPr lang="en-US" sz="3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rtl="1"/>
            <a:r>
              <a:rPr lang="ar-SA" sz="36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اسلامه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 : كان ابن المقفع أمينا لعيسى بن على المنصور فى عهد بنى العباس ، وعلى يديه اسلم ، وسمى بعد اسلامه عبد الله واكتنى ابا محمد . وقد قيل : إنه أسلم ابتغاء عرض الدنيا 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4" name="Picture 3" descr="ابن المقف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0"/>
            <a:ext cx="1219200" cy="1536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1135</TotalTime>
  <Words>521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wdrruyeu43ip</cp:lastModifiedBy>
  <cp:revision>142</cp:revision>
  <dcterms:created xsi:type="dcterms:W3CDTF">2006-08-16T00:00:00Z</dcterms:created>
  <dcterms:modified xsi:type="dcterms:W3CDTF">2020-08-23T05:40:47Z</dcterms:modified>
</cp:coreProperties>
</file>