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y="6858000" cx="96012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50" y="-96"/>
      </p:cViewPr>
      <p:guideLst>
        <p:guide orient="horz" pos="216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tableStyles" Target="tableStyles.xml"/><Relationship Id="rId32" Type="http://schemas.openxmlformats.org/officeDocument/2006/relationships/presProps" Target="presProps.xml"/><Relationship Id="rId33" Type="http://schemas.openxmlformats.org/officeDocument/2006/relationships/viewProps" Target="viewProps.xml"/><Relationship Id="rId34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0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10DAA16E-5D42-4CA3-A161-B03FF7496601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1048711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028700" y="685800"/>
            <a:ext cx="48006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8712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13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14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5DE0ED4C-F026-4EEB-BDFD-375C0B6A3774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618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p>
            <a:endParaRPr dirty="0" lang="en-US"/>
          </a:p>
        </p:txBody>
      </p:sp>
      <p:sp>
        <p:nvSpPr>
          <p:cNvPr id="10486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fld id="{5DE0ED4C-F026-4EEB-BDFD-375C0B6A377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Rounded Rectangle 14"/>
          <p:cNvSpPr/>
          <p:nvPr/>
        </p:nvSpPr>
        <p:spPr>
          <a:xfrm>
            <a:off x="320040" y="329185"/>
            <a:ext cx="8958658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49" name="Rounded Rectangle 9"/>
          <p:cNvSpPr/>
          <p:nvPr/>
        </p:nvSpPr>
        <p:spPr>
          <a:xfrm>
            <a:off x="439527" y="434162"/>
            <a:ext cx="872214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50" name="Title 4"/>
          <p:cNvSpPr>
            <a:spLocks noGrp="1"/>
          </p:cNvSpPr>
          <p:nvPr>
            <p:ph type="ctrTitle"/>
          </p:nvPr>
        </p:nvSpPr>
        <p:spPr>
          <a:xfrm>
            <a:off x="758495" y="1820206"/>
            <a:ext cx="8161020" cy="1828800"/>
          </a:xfrm>
        </p:spPr>
        <p:txBody>
          <a:bodyPr bIns="45720" lIns="45720" rIns="45720"/>
          <a:lstStyle>
            <a:lvl1pPr algn="r">
              <a:defRPr b="1" sz="45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algn="tl" blurRad="53975" dir="5400000" dist="22860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1" name="Subtitle 19"/>
          <p:cNvSpPr>
            <a:spLocks noGrp="1"/>
          </p:cNvSpPr>
          <p:nvPr>
            <p:ph type="subTitle" idx="1"/>
          </p:nvPr>
        </p:nvSpPr>
        <p:spPr>
          <a:xfrm>
            <a:off x="758495" y="3685032"/>
            <a:ext cx="8161020" cy="914400"/>
          </a:xfrm>
        </p:spPr>
        <p:txBody>
          <a:bodyPr lIns="182880" tIns="0"/>
          <a:lstStyle>
            <a:lvl1pPr algn="r" indent="0" marL="36576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652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29E414A-49DA-47FD-A38E-711E7B208D5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104865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5E53AD-0364-4F1E-A084-07175045E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>
          <a:xfrm>
            <a:off x="528066" y="4983480"/>
            <a:ext cx="8593074" cy="105156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8066" y="530352"/>
            <a:ext cx="8593074" cy="4187952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29E414A-49DA-47FD-A38E-711E7B208D5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10486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5E53AD-0364-4F1E-A084-07175045E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33405"/>
            <a:ext cx="2080260" cy="5257799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0070" y="533403"/>
            <a:ext cx="6240780" cy="5257801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29E414A-49DA-47FD-A38E-711E7B208D5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10486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5E53AD-0364-4F1E-A084-07175045E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528066" y="4983480"/>
            <a:ext cx="8593074" cy="1051560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5" name="Content Placeholder 2"/>
          <p:cNvSpPr>
            <a:spLocks noGrp="1"/>
          </p:cNvSpPr>
          <p:nvPr>
            <p:ph idx="1"/>
          </p:nvPr>
        </p:nvSpPr>
        <p:spPr>
          <a:xfrm>
            <a:off x="528066" y="530352"/>
            <a:ext cx="8593074" cy="4187952"/>
          </a:xfrm>
        </p:spPr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29E414A-49DA-47FD-A38E-711E7B208D5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5E53AD-0364-4F1E-A084-07175045E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Rounded Rectangle 13"/>
          <p:cNvSpPr/>
          <p:nvPr/>
        </p:nvSpPr>
        <p:spPr>
          <a:xfrm>
            <a:off x="320040" y="329185"/>
            <a:ext cx="8958658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3" name="Rounded Rectangle 10"/>
          <p:cNvSpPr/>
          <p:nvPr/>
        </p:nvSpPr>
        <p:spPr>
          <a:xfrm>
            <a:off x="439527" y="434163"/>
            <a:ext cx="872214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84" name="Title 1"/>
          <p:cNvSpPr>
            <a:spLocks noGrp="1"/>
          </p:cNvSpPr>
          <p:nvPr>
            <p:ph type="title"/>
          </p:nvPr>
        </p:nvSpPr>
        <p:spPr>
          <a:xfrm>
            <a:off x="491761" y="4928616"/>
            <a:ext cx="8593074" cy="676656"/>
          </a:xfrm>
        </p:spPr>
        <p:txBody>
          <a:bodyPr anchor="b" bIns="0" lIns="91440"/>
          <a:lstStyle>
            <a:lvl1pPr algn="l">
              <a:buNone/>
              <a:defRPr baseline="0" b="0" cap="none" sz="360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5" name="Text Placeholder 2"/>
          <p:cNvSpPr>
            <a:spLocks noGrp="1"/>
          </p:cNvSpPr>
          <p:nvPr>
            <p:ph type="body" idx="1"/>
          </p:nvPr>
        </p:nvSpPr>
        <p:spPr>
          <a:xfrm>
            <a:off x="491761" y="5624484"/>
            <a:ext cx="8593074" cy="420624"/>
          </a:xfrm>
        </p:spPr>
        <p:txBody>
          <a:bodyPr anchor="t" lIns="118872" tIns="0"/>
          <a:lstStyle>
            <a:lvl1pPr algn="l" indent="0" marL="0" marR="36576">
              <a:spcBef>
                <a:spcPts val="0"/>
              </a:spcBef>
              <a:spcAft>
                <a:spcPts val="0"/>
              </a:spcAft>
              <a:buNone/>
              <a:defRPr b="0" sz="180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29E414A-49DA-47FD-A38E-711E7B208D5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10486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5E53AD-0364-4F1E-A084-07175045E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0" name="Content Placeholder 2"/>
          <p:cNvSpPr>
            <a:spLocks noGrp="1"/>
          </p:cNvSpPr>
          <p:nvPr>
            <p:ph sz="half" idx="1"/>
          </p:nvPr>
        </p:nvSpPr>
        <p:spPr>
          <a:xfrm>
            <a:off x="540070" y="530352"/>
            <a:ext cx="4128516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1" name="Content Placeholder 3"/>
          <p:cNvSpPr>
            <a:spLocks noGrp="1"/>
          </p:cNvSpPr>
          <p:nvPr>
            <p:ph sz="half" idx="2"/>
          </p:nvPr>
        </p:nvSpPr>
        <p:spPr>
          <a:xfrm>
            <a:off x="4993128" y="530352"/>
            <a:ext cx="4128516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29E414A-49DA-47FD-A38E-711E7B208D5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104869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5E53AD-0364-4F1E-A084-07175045E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>
          <a:xfrm>
            <a:off x="528066" y="4983480"/>
            <a:ext cx="8593074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96" name="Text Placeholder 2"/>
          <p:cNvSpPr>
            <a:spLocks noGrp="1"/>
          </p:cNvSpPr>
          <p:nvPr>
            <p:ph type="body" idx="1"/>
          </p:nvPr>
        </p:nvSpPr>
        <p:spPr>
          <a:xfrm>
            <a:off x="637585" y="579438"/>
            <a:ext cx="4128516" cy="792162"/>
          </a:xfrm>
        </p:spPr>
        <p:txBody>
          <a:bodyPr anchor="ctr" lIns="146304"/>
          <a:lstStyle>
            <a:lvl1pPr algn="l" indent="0" marL="0">
              <a:buNone/>
              <a:defRPr b="1" sz="24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97" name="Text Placeholder 3"/>
          <p:cNvSpPr>
            <a:spLocks noGrp="1"/>
          </p:cNvSpPr>
          <p:nvPr>
            <p:ph type="body" sz="half" idx="3"/>
          </p:nvPr>
        </p:nvSpPr>
        <p:spPr>
          <a:xfrm>
            <a:off x="4884777" y="579438"/>
            <a:ext cx="4128516" cy="792162"/>
          </a:xfrm>
        </p:spPr>
        <p:txBody>
          <a:bodyPr anchor="ctr" lIns="137160"/>
          <a:lstStyle>
            <a:lvl1pPr algn="l" indent="0" marL="0">
              <a:buNone/>
              <a:defRPr b="1" sz="2400">
                <a:solidFill>
                  <a:schemeClr val="tx1"/>
                </a:solidFill>
              </a:defRPr>
            </a:lvl1pPr>
            <a:lvl2pPr>
              <a:buNone/>
              <a:defRPr b="1" sz="2000"/>
            </a:lvl2pPr>
            <a:lvl3pPr>
              <a:buNone/>
              <a:defRPr b="1" sz="1800"/>
            </a:lvl3pPr>
            <a:lvl4pPr>
              <a:buNone/>
              <a:defRPr b="1" sz="1600"/>
            </a:lvl4pPr>
            <a:lvl5pPr>
              <a:buNone/>
              <a:defRPr b="1" sz="1600"/>
            </a:lvl5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698" name="Content Placeholder 4"/>
          <p:cNvSpPr>
            <a:spLocks noGrp="1"/>
          </p:cNvSpPr>
          <p:nvPr>
            <p:ph sz="quarter" idx="2"/>
          </p:nvPr>
        </p:nvSpPr>
        <p:spPr>
          <a:xfrm>
            <a:off x="637585" y="1447800"/>
            <a:ext cx="4128516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99" name="Content Placeholder 5"/>
          <p:cNvSpPr>
            <a:spLocks noGrp="1"/>
          </p:cNvSpPr>
          <p:nvPr>
            <p:ph sz="quarter" idx="4"/>
          </p:nvPr>
        </p:nvSpPr>
        <p:spPr>
          <a:xfrm>
            <a:off x="4884777" y="1447800"/>
            <a:ext cx="4128516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29E414A-49DA-47FD-A38E-711E7B208D5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104870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5E53AD-0364-4F1E-A084-07175045E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5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29E414A-49DA-47FD-A38E-711E7B208D5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104865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5E53AD-0364-4F1E-A084-07175045E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ounded Rectangle 6"/>
          <p:cNvSpPr/>
          <p:nvPr/>
        </p:nvSpPr>
        <p:spPr>
          <a:xfrm>
            <a:off x="320040" y="329185"/>
            <a:ext cx="8958658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8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29E414A-49DA-47FD-A38E-711E7B208D5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104858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5E53AD-0364-4F1E-A084-07175045E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5815723" y="533400"/>
            <a:ext cx="3120390" cy="914400"/>
          </a:xfrm>
        </p:spPr>
        <p:txBody>
          <a:bodyPr anchor="b"/>
          <a:lstStyle>
            <a:lvl1pPr algn="l">
              <a:buNone/>
              <a:defRPr b="1" sz="2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04" name="Text Placeholder 2"/>
          <p:cNvSpPr>
            <a:spLocks noGrp="1"/>
          </p:cNvSpPr>
          <p:nvPr>
            <p:ph type="body" idx="2"/>
          </p:nvPr>
        </p:nvSpPr>
        <p:spPr>
          <a:xfrm>
            <a:off x="5815789" y="1447802"/>
            <a:ext cx="3120390" cy="4206112"/>
          </a:xfrm>
        </p:spPr>
        <p:txBody>
          <a:bodyPr lIns="91440"/>
          <a:lstStyle>
            <a:lvl1pPr indent="0" marL="18288" marR="18288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5" name="Content Placeholder 3"/>
          <p:cNvSpPr>
            <a:spLocks noGrp="1"/>
          </p:cNvSpPr>
          <p:nvPr>
            <p:ph sz="half" idx="1"/>
          </p:nvPr>
        </p:nvSpPr>
        <p:spPr>
          <a:xfrm>
            <a:off x="799441" y="930144"/>
            <a:ext cx="4857467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</a:lvl6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29E414A-49DA-47FD-A38E-711E7B208D5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10487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5E53AD-0364-4F1E-A084-07175045E4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picTx">
  <p:cSld name="Picture with Caption"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Rounded Rectangle 14"/>
          <p:cNvSpPr/>
          <p:nvPr/>
        </p:nvSpPr>
        <p:spPr>
          <a:xfrm>
            <a:off x="320040" y="329185"/>
            <a:ext cx="8958658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70" name="Round Single Corner Rectangle 10"/>
          <p:cNvSpPr/>
          <p:nvPr/>
        </p:nvSpPr>
        <p:spPr>
          <a:xfrm>
            <a:off x="6720841" y="434162"/>
            <a:ext cx="244083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480060" y="5012056"/>
            <a:ext cx="8641080" cy="1051560"/>
          </a:xfrm>
        </p:spPr>
        <p:txBody>
          <a:bodyPr anchor="t"/>
          <a:lstStyle>
            <a:lvl1pPr algn="l">
              <a:buNone/>
              <a:defRPr b="0" sz="360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2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785848" y="533400"/>
            <a:ext cx="2352294" cy="4211480"/>
          </a:xfrm>
        </p:spPr>
        <p:txBody>
          <a:bodyPr lIns="91440"/>
          <a:lstStyle>
            <a:lvl1pPr algn="l" indent="0" marL="4572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29E414A-49DA-47FD-A38E-711E7B208D5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10486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5E53AD-0364-4F1E-A084-07175045E43C}" type="slidenum">
              <a:rPr lang="en-US" smtClean="0"/>
              <a:t>‹#›</a:t>
            </a:fld>
            <a:endParaRPr lang="en-US"/>
          </a:p>
        </p:txBody>
      </p:sp>
      <p:sp>
        <p:nvSpPr>
          <p:cNvPr id="1048676" name="Picture Placeholder 2"/>
          <p:cNvSpPr>
            <a:spLocks noGrp="1"/>
          </p:cNvSpPr>
          <p:nvPr>
            <p:ph type="pic" idx="1"/>
          </p:nvPr>
        </p:nvSpPr>
        <p:spPr>
          <a:xfrm>
            <a:off x="442554" y="435768"/>
            <a:ext cx="6221578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indent="0" marL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ounded Rectangle 6"/>
          <p:cNvSpPr/>
          <p:nvPr/>
        </p:nvSpPr>
        <p:spPr>
          <a:xfrm>
            <a:off x="320040" y="329185"/>
            <a:ext cx="8958658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algn="tl" blurRad="76200" dir="5400000" dist="50800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7" name="Rounded Rectangle 8"/>
          <p:cNvSpPr/>
          <p:nvPr/>
        </p:nvSpPr>
        <p:spPr>
          <a:xfrm>
            <a:off x="439527" y="434162"/>
            <a:ext cx="872214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hangingPunct="1" latinLnBrk="0"/>
            <a:endParaRPr kumimoji="0" lang="en-US"/>
          </a:p>
        </p:txBody>
      </p:sp>
      <p:sp>
        <p:nvSpPr>
          <p:cNvPr id="1048578" name="Title Placeholder 12"/>
          <p:cNvSpPr>
            <a:spLocks noGrp="1"/>
          </p:cNvSpPr>
          <p:nvPr>
            <p:ph type="title"/>
          </p:nvPr>
        </p:nvSpPr>
        <p:spPr>
          <a:xfrm>
            <a:off x="528066" y="4985590"/>
            <a:ext cx="8593074" cy="1051560"/>
          </a:xfrm>
          <a:prstGeom prst="rect"/>
        </p:spPr>
        <p:txBody>
          <a:bodyPr anchor="b" vert="horz">
            <a:normAutofit/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79" name="Text Placeholder 3"/>
          <p:cNvSpPr>
            <a:spLocks noGrp="1"/>
          </p:cNvSpPr>
          <p:nvPr>
            <p:ph type="body" idx="1"/>
          </p:nvPr>
        </p:nvSpPr>
        <p:spPr>
          <a:xfrm>
            <a:off x="528066" y="530352"/>
            <a:ext cx="8593074" cy="4187952"/>
          </a:xfrm>
          <a:prstGeom prst="rect"/>
        </p:spPr>
        <p:txBody>
          <a:bodyPr lIns="182880" tIns="91440"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0" name="Date Placeholder 24"/>
          <p:cNvSpPr>
            <a:spLocks noGrp="1"/>
          </p:cNvSpPr>
          <p:nvPr>
            <p:ph type="dt" sz="half" idx="2"/>
          </p:nvPr>
        </p:nvSpPr>
        <p:spPr>
          <a:xfrm>
            <a:off x="3965144" y="6111876"/>
            <a:ext cx="2400300" cy="365125"/>
          </a:xfrm>
          <a:prstGeom prst="rect"/>
        </p:spPr>
        <p:txBody>
          <a:bodyPr anchor="b" vert="horz"/>
          <a:lstStyle>
            <a:lvl1pPr algn="r" eaLnBrk="1" hangingPunct="1" latinLnBrk="0">
              <a:defRPr sz="1000" kumimoji="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E29E414A-49DA-47FD-A38E-711E7B208D54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1048581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365444" y="6111876"/>
            <a:ext cx="2400300" cy="365125"/>
          </a:xfrm>
          <a:prstGeom prst="rect"/>
        </p:spPr>
        <p:txBody>
          <a:bodyPr anchor="b" vert="horz"/>
          <a:lstStyle>
            <a:lvl1pPr algn="l" eaLnBrk="1" hangingPunct="1" latinLnBrk="0">
              <a:defRPr sz="1000" kumimoji="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65744" y="6111876"/>
            <a:ext cx="480060" cy="365125"/>
          </a:xfrm>
          <a:prstGeom prst="rect"/>
        </p:spPr>
        <p:txBody>
          <a:bodyPr anchor="b" vert="horz"/>
          <a:lstStyle>
            <a:lvl1pPr algn="r" eaLnBrk="1" hangingPunct="1" latinLnBrk="0">
              <a:defRPr sz="1000" kumimoji="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335E53AD-0364-4F1E-A084-07175045E43C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l" eaLnBrk="1" hangingPunct="1" latinLnBrk="0" rtl="0">
        <a:spcBef>
          <a:spcPct val="0"/>
        </a:spcBef>
        <a:buNone/>
        <a:defRPr b="1" sz="3600" kern="1200" kumimoji="0">
          <a:solidFill>
            <a:schemeClr val="accent1">
              <a:tint val="88000"/>
              <a:satMod val="150000"/>
            </a:schemeClr>
          </a:solidFill>
          <a:effectLst>
            <a:outerShdw algn="tl" blurRad="53975" dir="5400000" dist="22860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eaLnBrk="1" hangingPunct="1" indent="-265176" latinLnBrk="0" marL="265176" rtl="0">
        <a:spcBef>
          <a:spcPts val="250"/>
        </a:spcBef>
        <a:buClr>
          <a:schemeClr val="accent1"/>
        </a:buClr>
        <a:buSzPct val="80000"/>
        <a:buFont typeface="Wingdings 2"/>
        <a:buChar char=""/>
        <a:defRPr sz="2800" kern="1200" kumimoji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algn="l" eaLnBrk="1" hangingPunct="1" indent="-201168" latinLnBrk="0" marL="548640" rtl="0">
        <a:spcBef>
          <a:spcPts val="250"/>
        </a:spcBef>
        <a:buClr>
          <a:schemeClr val="accent1"/>
        </a:buClr>
        <a:buSzPct val="100000"/>
        <a:buFont typeface="Verdana"/>
        <a:buChar char="◦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182880" latinLnBrk="0" marL="786384" rtl="0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sz="22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82880" latinLnBrk="0" marL="1024128" rtl="0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sz="19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280160" rtl="0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490472" rtl="0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baseline="0" sz="17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700784" rtl="0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1920240" rtl="0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baseline="0" sz="15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148840" rtl="0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image" Target="../media/image33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7.jpeg"/><Relationship Id="rId4" Type="http://schemas.openxmlformats.org/officeDocument/2006/relationships/image" Target="../media/image41.jpeg"/><Relationship Id="rId5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image" Target="../media/image52.jpeg"/><Relationship Id="rId3" Type="http://schemas.openxmlformats.org/officeDocument/2006/relationships/image" Target="../media/image53.jpe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56.gif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1" descr="SAVE_20200724_164135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29643" y="632754"/>
            <a:ext cx="7920990" cy="5657850"/>
          </a:xfrm>
          <a:prstGeom prst="rect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1" descr="maTi 1.jpg"/>
          <p:cNvPicPr>
            <a:picLocks noChangeAspect="1"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 flipH="1">
            <a:off x="990600" y="762001"/>
            <a:ext cx="3091609" cy="1828799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69" name="Picture 2" descr="maTi 2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562600" y="3124200"/>
            <a:ext cx="3048000" cy="1711035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70" name="Picture 3" descr="maTi 4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990600" y="3124200"/>
            <a:ext cx="3124200" cy="17526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71" name="Picture 4" descr="maTi3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533638" y="762001"/>
            <a:ext cx="3076962" cy="1752599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08" name="Rounded Rectangle 6"/>
          <p:cNvSpPr/>
          <p:nvPr/>
        </p:nvSpPr>
        <p:spPr>
          <a:xfrm>
            <a:off x="2514600" y="5486400"/>
            <a:ext cx="46482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হাড়ি-পাতিল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b="1" dirty="0" sz="24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6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9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1" descr="lobon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029200" y="1513915"/>
            <a:ext cx="3886200" cy="2697013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73" name="Picture 2" descr="modu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85799" y="1524000"/>
            <a:ext cx="3886201" cy="26670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09" name="TextBox 12"/>
          <p:cNvSpPr txBox="1"/>
          <p:nvPr/>
        </p:nvSpPr>
        <p:spPr>
          <a:xfrm>
            <a:off x="1600200" y="4419600"/>
            <a:ext cx="19050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মধু</a:t>
            </a:r>
            <a:r>
              <a:rPr b="1" dirty="0" sz="24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b="1" dirty="0" sz="24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24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0" name="TextBox 13"/>
          <p:cNvSpPr txBox="1"/>
          <p:nvPr/>
        </p:nvSpPr>
        <p:spPr>
          <a:xfrm>
            <a:off x="6019800" y="4419600"/>
            <a:ext cx="19050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b="1" dirty="0" sz="24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চাষ </a:t>
            </a:r>
            <a:endParaRPr b="1" dirty="0" sz="24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6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  <p:bldP spid="10486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1" descr="fol chas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172229" y="1219200"/>
            <a:ext cx="3701143" cy="26670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75" name="Picture 2" descr="narsary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04582" y="1219200"/>
            <a:ext cx="3843618" cy="26670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11" name="Rounded Rectangle 3"/>
          <p:cNvSpPr/>
          <p:nvPr/>
        </p:nvSpPr>
        <p:spPr>
          <a:xfrm>
            <a:off x="2209800" y="4572000"/>
            <a:ext cx="5334000" cy="990600"/>
          </a:xfrm>
          <a:prstGeom prst="roundRect">
            <a:avLst>
              <a:gd name="adj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 smtClean="0">
                <a:latin typeface="NikoshBAN" pitchFamily="2" charset="0"/>
                <a:cs typeface="NikoshBAN" pitchFamily="2" charset="0"/>
              </a:rPr>
              <a:t>ফুলের চাষ ও নার্সারী </a:t>
            </a:r>
            <a:endParaRPr dirty="0" sz="32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1000" id="7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1000" id="10"/>
                                        <p:tgtEl>
                                          <p:spTgt spid="20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1000" id="13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1" descr="camra beg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85800" y="1447800"/>
            <a:ext cx="3966244" cy="29718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77" name="Picture 2" descr="juta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167958" y="1447800"/>
            <a:ext cx="3827485" cy="29718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12" name="Rounded Rectangle 3"/>
          <p:cNvSpPr/>
          <p:nvPr/>
        </p:nvSpPr>
        <p:spPr>
          <a:xfrm>
            <a:off x="2057400" y="5105400"/>
            <a:ext cx="5486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8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চামড়ার</a:t>
            </a:r>
            <a:r>
              <a:rPr dirty="0" sz="28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ব্যাগ</a:t>
            </a:r>
            <a:r>
              <a:rPr dirty="0" sz="28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sz="28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জুতা</a:t>
            </a:r>
            <a:r>
              <a:rPr dirty="0" sz="28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তৈরি </a:t>
            </a:r>
            <a:endParaRPr dirty="0" sz="28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1000" id="7"/>
                                        <p:tgtEl>
                                          <p:spTgt spid="20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1000" id="10"/>
                                        <p:tgtEl>
                                          <p:spTgt spid="20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1000" id="13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8200" y="838201"/>
            <a:ext cx="3581400" cy="19812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79" name="Picture 2" descr="dorji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3124200" y="3810000"/>
            <a:ext cx="3276600" cy="17526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80" name="Picture 3" descr="londri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257800" y="838201"/>
            <a:ext cx="3429000" cy="19812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13" name="TextBox 5"/>
          <p:cNvSpPr txBox="1"/>
          <p:nvPr/>
        </p:nvSpPr>
        <p:spPr>
          <a:xfrm>
            <a:off x="5867400" y="3017464"/>
            <a:ext cx="23622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en-US" smtClean="0">
                <a:latin typeface="NikoshBAN" pitchFamily="2" charset="0"/>
                <a:cs typeface="NikoshBAN" pitchFamily="2" charset="0"/>
              </a:rPr>
              <a:t>লন্ড্রীর দোকান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TextBox 6"/>
          <p:cNvSpPr txBox="1"/>
          <p:nvPr/>
        </p:nvSpPr>
        <p:spPr>
          <a:xfrm>
            <a:off x="1524000" y="2971800"/>
            <a:ext cx="2362200" cy="46166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শাড়ি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নকশি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5" name="TextBox 7"/>
          <p:cNvSpPr txBox="1"/>
          <p:nvPr/>
        </p:nvSpPr>
        <p:spPr>
          <a:xfrm>
            <a:off x="3130060" y="5743136"/>
            <a:ext cx="32766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en-US" smtClean="0">
                <a:latin typeface="NikoshBAN" pitchFamily="2" charset="0"/>
                <a:cs typeface="NikoshBAN" pitchFamily="2" charset="0"/>
              </a:rPr>
              <a:t>দর্জির দোকান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20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20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6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9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2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  <p:bldP spid="1048614" grpId="0"/>
      <p:bldP spid="10486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1" name="Picture 1" descr="3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38200" y="3534537"/>
            <a:ext cx="4114800" cy="2561463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82" name="Picture 2" descr="7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838200" y="685800"/>
            <a:ext cx="4114800" cy="2452286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83" name="Picture 3" descr="sagol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410200" y="685800"/>
            <a:ext cx="3540760" cy="32766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16" name="Rounded Rectangle 4"/>
          <p:cNvSpPr/>
          <p:nvPr/>
        </p:nvSpPr>
        <p:spPr>
          <a:xfrm>
            <a:off x="5401992" y="4247272"/>
            <a:ext cx="3505200" cy="1905000"/>
          </a:xfrm>
          <a:prstGeom prst="roundRect">
            <a:avLst>
              <a:gd name="adj" fmla="val 25898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32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গবাদি</a:t>
            </a:r>
            <a:r>
              <a:rPr dirty="0" sz="32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dirty="0" sz="32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sz="32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মুরগি</a:t>
            </a:r>
            <a:r>
              <a:rPr dirty="0" sz="32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dirty="0" sz="32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dirty="0" sz="32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7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1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13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dur="2000" id="16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Picture 1" descr="2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59933" y="785671"/>
            <a:ext cx="3276600" cy="175260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85" name="Picture 2" descr="6.jpg"/>
          <p:cNvPicPr>
            <a:picLocks noChangeAspect="1"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5198533" y="785671"/>
            <a:ext cx="3259667" cy="175260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86" name="Picture 3" descr="bekari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438400" y="3505200"/>
            <a:ext cx="4776788" cy="2028922"/>
          </a:xfrm>
          <a:prstGeom prst="rect"/>
        </p:spPr>
      </p:pic>
      <p:sp>
        <p:nvSpPr>
          <p:cNvPr id="1048620" name="TextBox 4"/>
          <p:cNvSpPr txBox="1"/>
          <p:nvPr/>
        </p:nvSpPr>
        <p:spPr>
          <a:xfrm>
            <a:off x="1905000" y="2738735"/>
            <a:ext cx="16002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মৎস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চাষ </a:t>
            </a:r>
            <a:endParaRPr b="1"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1" name="TextBox 5"/>
          <p:cNvSpPr txBox="1"/>
          <p:nvPr/>
        </p:nvSpPr>
        <p:spPr>
          <a:xfrm>
            <a:off x="5638800" y="2704739"/>
            <a:ext cx="22098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নকশি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কাথা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তৈরি </a:t>
            </a:r>
            <a:endParaRPr b="1"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2" name="TextBox 6"/>
          <p:cNvSpPr txBox="1"/>
          <p:nvPr/>
        </p:nvSpPr>
        <p:spPr>
          <a:xfrm>
            <a:off x="3352800" y="5698190"/>
            <a:ext cx="28956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বেকারি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সামগ্রী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তৈরি </a:t>
            </a:r>
            <a:endParaRPr b="1" dirty="0" sz="2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1000" id="7"/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1000" id="1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1000" id="13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1000" id="16"/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1000" id="19"/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1000" id="22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0" grpId="0"/>
      <p:bldP spid="1048621" grpId="0"/>
      <p:bldP spid="10486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1" descr="sobji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971521" y="609600"/>
            <a:ext cx="3991943" cy="2356728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88" name="Picture 2" descr="4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51804" y="623668"/>
            <a:ext cx="3902766" cy="236220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89" name="Picture 3" descr="jal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2895600" y="3776296"/>
            <a:ext cx="3733800" cy="1938704"/>
          </a:xfrm>
          <a:prstGeom prst="rect"/>
        </p:spPr>
      </p:pic>
      <p:sp>
        <p:nvSpPr>
          <p:cNvPr id="1048623" name="TextBox 5"/>
          <p:cNvSpPr txBox="1"/>
          <p:nvPr/>
        </p:nvSpPr>
        <p:spPr>
          <a:xfrm>
            <a:off x="1524000" y="3124200"/>
            <a:ext cx="18288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b="1" dirty="0" sz="24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b="1" dirty="0" sz="24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24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4" name="TextBox 6"/>
          <p:cNvSpPr txBox="1"/>
          <p:nvPr/>
        </p:nvSpPr>
        <p:spPr>
          <a:xfrm>
            <a:off x="6096000" y="3124200"/>
            <a:ext cx="18288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সবজি</a:t>
            </a:r>
            <a:r>
              <a:rPr b="1" dirty="0" sz="24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b="1" dirty="0" sz="24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b="1" dirty="0" sz="24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5" name="TextBox 7"/>
          <p:cNvSpPr txBox="1"/>
          <p:nvPr/>
        </p:nvSpPr>
        <p:spPr>
          <a:xfrm>
            <a:off x="3810000" y="5791200"/>
            <a:ext cx="18288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জাল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endParaRPr b="1" dirty="0" sz="24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0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3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6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9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22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/>
      <p:bldP spid="1048624" grpId="0"/>
      <p:bldP spid="10486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Picture 1" descr="mombati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257800" y="820620"/>
            <a:ext cx="3432418" cy="1672213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91" name="Picture 2" descr="pita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10981" y="820620"/>
            <a:ext cx="3584819" cy="1679387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26" name="TextBox 3"/>
          <p:cNvSpPr txBox="1"/>
          <p:nvPr/>
        </p:nvSpPr>
        <p:spPr>
          <a:xfrm>
            <a:off x="1447800" y="2649420"/>
            <a:ext cx="25146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পিঠা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endParaRPr b="1"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TextBox 4"/>
          <p:cNvSpPr txBox="1"/>
          <p:nvPr/>
        </p:nvSpPr>
        <p:spPr>
          <a:xfrm>
            <a:off x="5771272" y="2621284"/>
            <a:ext cx="25146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মোমবাতি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endParaRPr b="1" dirty="0" sz="2400"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2" name="Picture 5" descr="8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810064" y="3662296"/>
            <a:ext cx="3850048" cy="1981200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97193" name="Picture 6" descr="9.jpg"/>
          <p:cNvPicPr>
            <a:picLocks noChangeAspect="1"/>
          </p:cNvPicPr>
          <p:nvPr/>
        </p:nvPicPr>
        <p:blipFill>
          <a:blip xmlns:r="http://schemas.openxmlformats.org/officeDocument/2006/relationships" r:embed="rId4" cstate="print"/>
          <a:stretch>
            <a:fillRect/>
          </a:stretch>
        </p:blipFill>
        <p:spPr>
          <a:xfrm>
            <a:off x="5251941" y="3673176"/>
            <a:ext cx="3581400" cy="1965624"/>
          </a:xfrm>
          <a:prstGeom prst="rect"/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48628" name="TextBox 7"/>
          <p:cNvSpPr txBox="1"/>
          <p:nvPr/>
        </p:nvSpPr>
        <p:spPr>
          <a:xfrm>
            <a:off x="1075008" y="5785340"/>
            <a:ext cx="32004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endParaRPr b="1"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9" name="TextBox 8"/>
          <p:cNvSpPr txBox="1"/>
          <p:nvPr/>
        </p:nvSpPr>
        <p:spPr>
          <a:xfrm>
            <a:off x="5508676" y="5791200"/>
            <a:ext cx="32004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endParaRPr b="1" dirty="0" sz="2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0"/>
                                        <p:tgtEl>
                                          <p:spTgt spid="20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3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6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9"/>
                                        <p:tgtEl>
                                          <p:spTgt spid="209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2"/>
                                        <p:tgtEl>
                                          <p:spTgt spid="20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5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8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/>
      <p:bldP spid="1048627" grpId="0"/>
      <p:bldP spid="1048628" grpId="0"/>
      <p:bldP spid="10486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extBox 1"/>
          <p:cNvSpPr txBox="1"/>
          <p:nvPr/>
        </p:nvSpPr>
        <p:spPr>
          <a:xfrm>
            <a:off x="838200" y="926842"/>
            <a:ext cx="8001000" cy="5016758"/>
          </a:xfrm>
          <a:prstGeom prst="rect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b="1" dirty="0" sz="4800" lang="en-US" u="sng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</a:p>
          <a:p>
            <a:endParaRPr b="1" dirty="0" sz="4800" lang="en-US" u="sng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b="1" dirty="0" sz="3200" lang="en-US" u="sng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sz="3200" i="1" lang="en-US" u="sng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sz="3200" i="1" lang="en-US" u="sng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dirty="0" sz="3200" i="1" lang="en-US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আত্মকর্মসংস্থানের </a:t>
            </a:r>
            <a:r>
              <a:rPr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ক্ষেত্র</a:t>
            </a:r>
            <a:r>
              <a:rPr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হিসাবে বাঁশ,বেত ও কাঠের </a:t>
            </a:r>
            <a:r>
              <a:rPr dirty="0" sz="3200" i="1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dirty="0" sz="3200" i="1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কয়েকটি কাজের নাম উল্লেখ কর।  </a:t>
            </a:r>
            <a:endParaRPr b="1" dirty="0" sz="3200" i="1" lang="en-US" u="sng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b="1" dirty="0" sz="3200" i="1" lang="en-US" u="sng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4" name="Picture 2" descr="C:\Users\Shahidul Dada\Desktop\ধন্যবাদ\images (4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514600" y="1896792"/>
            <a:ext cx="3886200" cy="2065608"/>
          </a:xfrm>
          <a:prstGeom prst="rect"/>
          <a:noFill/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0"/>
                                        <p:tgtEl>
                                          <p:spTgt spid="209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Rounded Rectangle 1"/>
          <p:cNvSpPr/>
          <p:nvPr/>
        </p:nvSpPr>
        <p:spPr>
          <a:xfrm>
            <a:off x="2616940" y="533400"/>
            <a:ext cx="4240530" cy="160020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4400" lang="en-US" u="sng" smtClean="0">
                <a:solidFill>
                  <a:srgbClr val="FFFF00"/>
                </a:solidFill>
                <a:latin typeface="+mj-lt"/>
              </a:rPr>
              <a:t>পরিচিতি</a:t>
            </a:r>
            <a:endParaRPr b="1" dirty="0" sz="4400" lang="en-US" u="sng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097163" name="Picture 2" descr="IMG_20160816_073212_376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258749" y="2536876"/>
            <a:ext cx="2330409" cy="2133600"/>
          </a:xfrm>
          <a:prstGeom prst="rect"/>
          <a:noFill/>
          <a:ln>
            <a:noFill/>
          </a:ln>
        </p:spPr>
      </p:pic>
      <p:cxnSp>
        <p:nvCxnSpPr>
          <p:cNvPr id="3145728" name="Straight Arrow Connector 4"/>
          <p:cNvCxnSpPr>
            <a:cxnSpLocks/>
          </p:cNvCxnSpPr>
          <p:nvPr/>
        </p:nvCxnSpPr>
        <p:spPr>
          <a:xfrm rot="16200000" flipH="1">
            <a:off x="2633485" y="4420192"/>
            <a:ext cx="3886200" cy="0"/>
          </a:xfrm>
          <a:prstGeom prst="straightConnector1"/>
          <a:ln>
            <a:solidFill>
              <a:srgbClr val="002060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48605" name="Rounded Rectangle 5"/>
          <p:cNvSpPr/>
          <p:nvPr/>
        </p:nvSpPr>
        <p:spPr>
          <a:xfrm>
            <a:off x="4960620" y="2514600"/>
            <a:ext cx="4162985" cy="3570844"/>
          </a:xfrm>
          <a:prstGeom prst="roundRect">
            <a:avLst>
              <a:gd name="adj" fmla="val 7052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3200" lang="en-US" u="sng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endParaRPr b="1" dirty="0" sz="2800" lang="en-US" u="sng" smtClean="0">
              <a:solidFill>
                <a:srgbClr val="002060"/>
              </a:solidFill>
              <a:effectLst>
                <a:innerShdw blurRad="63500" dir="27000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b="1" dirty="0" sz="2800" lang="en-US" err="1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b="1" dirty="0" sz="2800" lang="en-US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- </a:t>
            </a:r>
            <a:r>
              <a:rPr b="1" dirty="0" sz="2800" lang="en-US" err="1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b="1" dirty="0" sz="2800" lang="en-US" smtClean="0">
              <a:solidFill>
                <a:srgbClr val="002060"/>
              </a:solidFill>
              <a:effectLst>
                <a:innerShdw blurRad="63500" dir="27000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b="1" dirty="0" sz="2800" lang="en-US" err="1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b="1" dirty="0" sz="2800" lang="en-US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- ব্যবসায় উদ্যোগ</a:t>
            </a:r>
          </a:p>
          <a:p>
            <a:r>
              <a:rPr b="1" dirty="0" sz="2800" lang="en-US" err="1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b="1" dirty="0" sz="2800" lang="en-US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- ৩য় (আত্মকর্মসংস্থান) </a:t>
            </a:r>
          </a:p>
          <a:p>
            <a:r>
              <a:rPr b="1" dirty="0" sz="2800" lang="en-US" err="1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b="1" dirty="0" sz="2800" lang="en-US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- ৪০ </a:t>
            </a:r>
            <a:r>
              <a:rPr b="1" dirty="0" sz="2800" lang="en-US" err="1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b="1" dirty="0" sz="2800" lang="en-US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b="1" dirty="0" sz="2800" lang="en-US" err="1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b="1" dirty="0" sz="2800" lang="en-US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- ১৮/০৮/২০২০ </a:t>
            </a:r>
            <a:r>
              <a:rPr b="1" dirty="0" sz="2800" lang="en-US" err="1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খ্রীঃ</a:t>
            </a:r>
            <a:r>
              <a:rPr b="1" dirty="0" sz="2800" lang="en-US" smtClean="0">
                <a:solidFill>
                  <a:srgbClr val="002060"/>
                </a:solidFill>
                <a:effectLst>
                  <a:innerShdw blurRad="63500" dir="27000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b="1" dirty="0" sz="2800" lang="en-US">
              <a:solidFill>
                <a:srgbClr val="002060"/>
              </a:solidFill>
              <a:effectLst>
                <a:innerShdw blurRad="63500" dir="2700000" dist="508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6" name="TextBox 6"/>
          <p:cNvSpPr txBox="1"/>
          <p:nvPr/>
        </p:nvSpPr>
        <p:spPr>
          <a:xfrm>
            <a:off x="240030" y="4724401"/>
            <a:ext cx="4160520" cy="1628141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b="1" dirty="0" sz="24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b="1" dirty="0" sz="2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dirty="0" sz="16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এম.কম</a:t>
            </a:r>
            <a:r>
              <a:rPr dirty="0" sz="16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160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এম.এড</a:t>
            </a:r>
            <a:r>
              <a:rPr dirty="0" sz="160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dirty="0" sz="2000"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2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b="1" dirty="0" sz="2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b="1" dirty="0" sz="2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b="1" dirty="0" sz="2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নলুয়া</a:t>
            </a:r>
            <a:r>
              <a:rPr b="1" dirty="0" sz="2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বাছেত</a:t>
            </a:r>
            <a:r>
              <a:rPr b="1" dirty="0" sz="2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b="1" dirty="0" sz="2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b="1" dirty="0" sz="2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b="1" dirty="0" sz="2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b="1" dirty="0" sz="2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সখিপুর</a:t>
            </a:r>
            <a:r>
              <a:rPr b="1" dirty="0" sz="2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b="1" dirty="0" sz="20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b="1" dirty="0" sz="20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৤</a:t>
            </a:r>
          </a:p>
          <a:p>
            <a:pPr algn="ctr"/>
            <a:r>
              <a:rPr b="1" dirty="0" i="1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b="1" dirty="0" i="1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০১৭১২৮২৪৭৩০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2000" id="7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2000" id="1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2000" id="13"/>
                                        <p:tgtEl>
                                          <p:spTgt spid="314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2000" id="16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dur="2000" id="19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nimBg="1"/>
      <p:bldP spid="1048605" grpId="0" animBg="1"/>
      <p:bldP spid="10486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Box 1"/>
          <p:cNvSpPr txBox="1"/>
          <p:nvPr/>
        </p:nvSpPr>
        <p:spPr>
          <a:xfrm>
            <a:off x="587324" y="1132106"/>
            <a:ext cx="8458200" cy="4647426"/>
          </a:xfrm>
          <a:prstGeom prst="rect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endParaRPr b="1" dirty="0" sz="3600" lang="en-US" u="sng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200" lang="en-US" u="sng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আত্মকর্মসংস্থানের প্রয়োজনীয়তাঃ</a:t>
            </a:r>
          </a:p>
          <a:p>
            <a:r>
              <a:rPr dirty="0" sz="2400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কটি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কর্মক্ষম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সিংহভাগই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আত্মকর্মসংস্থানে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বাংলাদেশেও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60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ভাগের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গভীরভাবে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উপার্জনের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সুগম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চাকরির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চেয়ে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উপার্জন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যায়।সর্বোপরি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যুবসমাজের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জরুরী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আত্মকর্মসংস্থানের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শহরমুখী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জনস্রোত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গ্রামীণ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আত্মকর্মসংস্থানের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যুব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সমাজ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দেশপ্রেমে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উদ্বুদ্ধ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i="1" lang="en-US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dirty="0" sz="2400" i="1" lang="en-US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dirty="0" sz="2400" i="1" lang="en-US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3600" lang="en-US" u="sng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b="1" dirty="0" sz="3600" lang="en-US" u="sng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70908" y="1042407"/>
            <a:ext cx="4114800" cy="43434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32" name="TextBox 3"/>
          <p:cNvSpPr txBox="1"/>
          <p:nvPr/>
        </p:nvSpPr>
        <p:spPr>
          <a:xfrm>
            <a:off x="495927" y="5558135"/>
            <a:ext cx="4298813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i="1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b="1" dirty="0" sz="2400" i="1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i="1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b="1" dirty="0" sz="2400" i="1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i="1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b="1" dirty="0" sz="2400" i="1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i="1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endParaRPr b="1" dirty="0" sz="2400" i="1" lang="en-US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196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009272" y="1020131"/>
            <a:ext cx="4038600" cy="4365676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33" name="TextBox 6"/>
          <p:cNvSpPr txBox="1"/>
          <p:nvPr/>
        </p:nvSpPr>
        <p:spPr>
          <a:xfrm>
            <a:off x="5111260" y="5538207"/>
            <a:ext cx="3916684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i="1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</a:t>
            </a:r>
            <a:r>
              <a:rPr b="1" dirty="0" sz="2400" i="1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সন্ধানে</a:t>
            </a:r>
            <a:r>
              <a:rPr b="1" dirty="0" sz="2400" i="1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i="1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শহরমুখী</a:t>
            </a:r>
            <a:r>
              <a:rPr b="1" dirty="0" sz="2400" i="1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i="1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b="1" dirty="0" sz="2400" i="1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i="1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b="1" dirty="0" sz="2400" i="1"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0"/>
                                        <p:tgtEl>
                                          <p:spTgt spid="209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3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6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2" grpId="0"/>
      <p:bldP spid="10486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Picture 3" descr="6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70004" y="990600"/>
            <a:ext cx="4038453" cy="41910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34" name="TextBox 4"/>
          <p:cNvSpPr txBox="1"/>
          <p:nvPr/>
        </p:nvSpPr>
        <p:spPr>
          <a:xfrm>
            <a:off x="762000" y="5334000"/>
            <a:ext cx="3581400" cy="83099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2097198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967069" y="990600"/>
            <a:ext cx="3997320" cy="41910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35" name="TextBox 7"/>
          <p:cNvSpPr txBox="1"/>
          <p:nvPr/>
        </p:nvSpPr>
        <p:spPr>
          <a:xfrm>
            <a:off x="5189808" y="5334000"/>
            <a:ext cx="3581400" cy="83099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বেকারদের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কর্মসংস্থানের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Picture 1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/>
          <a:srcRect l="21802" r="23193"/>
          <a:stretch>
            <a:fillRect/>
          </a:stretch>
        </p:blipFill>
        <p:spPr>
          <a:xfrm>
            <a:off x="705728" y="626454"/>
            <a:ext cx="3874772" cy="209447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00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049128" y="587324"/>
            <a:ext cx="3828814" cy="2133599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36" name="TextBox 5"/>
          <p:cNvSpPr txBox="1"/>
          <p:nvPr/>
        </p:nvSpPr>
        <p:spPr>
          <a:xfrm>
            <a:off x="1241476" y="2783056"/>
            <a:ext cx="25908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b="1"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অপরাধ</a:t>
            </a:r>
            <a:r>
              <a:rPr b="1"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endParaRPr b="1" dirty="0" sz="2000" lang="en-US"/>
          </a:p>
        </p:txBody>
      </p:sp>
      <p:sp>
        <p:nvSpPr>
          <p:cNvPr id="1048637" name="TextBox 6"/>
          <p:cNvSpPr txBox="1"/>
          <p:nvPr/>
        </p:nvSpPr>
        <p:spPr>
          <a:xfrm>
            <a:off x="5315236" y="2788916"/>
            <a:ext cx="334108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নৈতিকতা</a:t>
            </a:r>
            <a:r>
              <a:rPr b="1"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b="1"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b="1"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b="1"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b="1" dirty="0" sz="2400" lang="en-US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01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705728" y="3742185"/>
            <a:ext cx="3886200" cy="2111147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02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5083724" y="3722080"/>
            <a:ext cx="3775404" cy="2121296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38" name="TextBox 11"/>
          <p:cNvSpPr txBox="1"/>
          <p:nvPr/>
        </p:nvSpPr>
        <p:spPr>
          <a:xfrm>
            <a:off x="1239128" y="5929532"/>
            <a:ext cx="25908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প্রতারনা</a:t>
            </a:r>
            <a:r>
              <a:rPr b="1"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b="1"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39" name="TextBox 12"/>
          <p:cNvSpPr txBox="1"/>
          <p:nvPr/>
        </p:nvSpPr>
        <p:spPr>
          <a:xfrm>
            <a:off x="5715000" y="5923672"/>
            <a:ext cx="2590800" cy="46166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b="1"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শৃংখলা</a:t>
            </a:r>
            <a:r>
              <a:rPr b="1"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বজায়</a:t>
            </a:r>
            <a:r>
              <a:rPr b="1" dirty="0" sz="24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4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endParaRPr b="1" dirty="0" sz="24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0"/>
                                        <p:tgtEl>
                                          <p:spTgt spid="209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3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6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9"/>
                                        <p:tgtEl>
                                          <p:spTgt spid="209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2"/>
                                        <p:tgtEl>
                                          <p:spTgt spid="209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5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28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6" grpId="0"/>
      <p:bldP spid="1048637" grpId="0"/>
      <p:bldP spid="1048638" grpId="0"/>
      <p:bldP spid="10486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063196" y="674080"/>
            <a:ext cx="3962400" cy="20574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04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13112" y="665871"/>
            <a:ext cx="4038600" cy="2061613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205" name="Picture 7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108068" y="3663460"/>
            <a:ext cx="3884545" cy="2057400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40" name="TextBox 9"/>
          <p:cNvSpPr txBox="1"/>
          <p:nvPr/>
        </p:nvSpPr>
        <p:spPr>
          <a:xfrm>
            <a:off x="1295400" y="2811192"/>
            <a:ext cx="2590800" cy="43088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b="1" dirty="0" sz="2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b="1" dirty="0" sz="22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200" lang="en-US" err="1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endParaRPr b="1" dirty="0" sz="2200" lang="en-US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1" name="TextBox 10"/>
          <p:cNvSpPr txBox="1"/>
          <p:nvPr/>
        </p:nvSpPr>
        <p:spPr>
          <a:xfrm>
            <a:off x="5336348" y="5816988"/>
            <a:ext cx="3429000" cy="43088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2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কর্মের</a:t>
            </a:r>
            <a:r>
              <a:rPr b="1" dirty="0" sz="22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2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সন্ধানে</a:t>
            </a:r>
            <a:r>
              <a:rPr b="1" dirty="0" sz="22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2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বিদেশপাড়ি</a:t>
            </a:r>
            <a:r>
              <a:rPr b="1" dirty="0" sz="22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2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b="1" dirty="0" sz="2200" lang="en-US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200" lang="en-US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b="1" dirty="0" sz="2200" lang="en-US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42" name="TextBox 11"/>
          <p:cNvSpPr txBox="1"/>
          <p:nvPr/>
        </p:nvSpPr>
        <p:spPr>
          <a:xfrm>
            <a:off x="5105400" y="2791264"/>
            <a:ext cx="3962400" cy="43088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b="1" dirty="0" sz="2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</a:t>
            </a:r>
            <a:r>
              <a:rPr b="1" dirty="0" sz="2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নৈপুন্যতা</a:t>
            </a:r>
            <a:r>
              <a:rPr b="1" dirty="0" sz="2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প্রদর্শনের</a:t>
            </a:r>
            <a:r>
              <a:rPr b="1" dirty="0" sz="2200"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200" lang="en-US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endParaRPr b="1" dirty="0" sz="2200"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97206" name="Picture 1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601392" y="3654378"/>
            <a:ext cx="4038600" cy="2096965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sp>
        <p:nvSpPr>
          <p:cNvPr id="1048643" name="TextBox 13"/>
          <p:cNvSpPr txBox="1"/>
          <p:nvPr/>
        </p:nvSpPr>
        <p:spPr>
          <a:xfrm>
            <a:off x="1335256" y="5842776"/>
            <a:ext cx="2599008" cy="430887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22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b="1" dirty="0" sz="2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b="1" dirty="0" sz="22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বিকাশের</a:t>
            </a:r>
            <a:r>
              <a:rPr b="1" dirty="0" sz="2200" lang="en-US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b="1" dirty="0" sz="2200" lang="en-US" err="1" smtClean="0">
                <a:solidFill>
                  <a:srgbClr val="002060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endParaRPr b="1" dirty="0" sz="2200" lang="en-US">
              <a:solidFill>
                <a:srgbClr val="002060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3"/>
          <p:cNvGraphicFramePr>
            <a:graphicFrameLocks noGrp="1"/>
          </p:cNvGraphicFramePr>
          <p:nvPr/>
        </p:nvGraphicFramePr>
        <p:xfrm>
          <a:off x="553328" y="762000"/>
          <a:ext cx="8514472" cy="537792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80785"/>
                <a:gridCol w="7033687"/>
              </a:tblGrid>
              <a:tr h="2788341">
                <a:tc gridSpan="2">
                  <a:txBody>
                    <a:bodyPr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dirty="0" sz="9600" lang="en-US" u="sng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দলীয় কাজঃ </a:t>
                      </a:r>
                      <a:endParaRPr cap="none" dirty="0" sz="9600" lang="en-US" spc="0" u="sng" smtClean="0">
                        <a:ln w="10541" cmpd="sng">
                          <a:solidFill>
                            <a:schemeClr val="accent1">
                              <a:shade val="88000"/>
                              <a:satMod val="110000"/>
                            </a:schemeClr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/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dirty="0" sz="3600"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 hMerge="1">
                  <a:txBody>
                    <a:bodyPr/>
                    <a:p>
                      <a:endParaRPr dirty="0" lang="en-US"/>
                    </a:p>
                  </a:txBody>
                </a:tc>
              </a:tr>
              <a:tr h="1482936">
                <a:tc>
                  <a:txBody>
                    <a:bodyPr/>
                    <a:p>
                      <a:pPr algn="ctr"/>
                      <a:r>
                        <a:rPr b="1" dirty="0" sz="4000" lang="en-US" smtClean="0">
                          <a:latin typeface="NikoshBAN" pitchFamily="2" charset="0"/>
                          <a:cs typeface="NikoshBAN" pitchFamily="2" charset="0"/>
                        </a:rPr>
                        <a:t>‘ক’ </a:t>
                      </a:r>
                      <a:r>
                        <a:rPr b="1" dirty="0" sz="4000" lang="en-US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endParaRPr b="1" dirty="0" sz="4000"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sz="28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আত্মকর্মসংস্থানের</a:t>
                      </a:r>
                      <a:r>
                        <a:rPr baseline="0" dirty="0" sz="28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১০ </a:t>
                      </a:r>
                      <a:r>
                        <a:rPr baseline="0" dirty="0" sz="28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baseline="0" dirty="0" sz="28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8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ক্ষেত্রের</a:t>
                      </a:r>
                      <a:r>
                        <a:rPr baseline="0" dirty="0" sz="28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নাম </a:t>
                      </a:r>
                      <a:r>
                        <a:rPr baseline="0" dirty="0" sz="28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baseline="0" dirty="0" sz="28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dirty="0" sz="2800" lang="en-US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</a:tr>
              <a:tr h="1106644">
                <a:tc>
                  <a:txBody>
                    <a:bodyPr/>
                    <a:p>
                      <a:pPr algn="ctr"/>
                      <a:r>
                        <a:rPr b="1" dirty="0" sz="4000" lang="en-US" smtClean="0">
                          <a:latin typeface="NikoshBAN" pitchFamily="2" charset="0"/>
                          <a:cs typeface="NikoshBAN" pitchFamily="2" charset="0"/>
                        </a:rPr>
                        <a:t>‘খ’ </a:t>
                      </a:r>
                      <a:r>
                        <a:rPr b="1" dirty="0" sz="4000" lang="en-US" err="1" smtClean="0">
                          <a:latin typeface="NikoshBAN" pitchFamily="2" charset="0"/>
                          <a:cs typeface="NikoshBAN" pitchFamily="2" charset="0"/>
                        </a:rPr>
                        <a:t>দল</a:t>
                      </a:r>
                      <a:r>
                        <a:rPr b="1" dirty="0" sz="4000" lang="en-US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b="1" dirty="0" sz="4000"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  <a:tc>
                  <a:txBody>
                    <a:bodyPr/>
                    <a:p>
                      <a:r>
                        <a:rPr dirty="0" sz="26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গবাদি</a:t>
                      </a:r>
                      <a:r>
                        <a:rPr dirty="0" sz="26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dirty="0" sz="26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পশু</a:t>
                      </a:r>
                      <a:r>
                        <a:rPr baseline="0" dirty="0" sz="26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baseline="0" dirty="0" sz="26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হাঁস-মুরগি</a:t>
                      </a:r>
                      <a:r>
                        <a:rPr baseline="0" dirty="0" sz="26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6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পালন</a:t>
                      </a:r>
                      <a:r>
                        <a:rPr baseline="0" dirty="0" sz="26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6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কোন</a:t>
                      </a:r>
                      <a:r>
                        <a:rPr baseline="0" dirty="0" sz="26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6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ধরনের</a:t>
                      </a:r>
                      <a:r>
                        <a:rPr baseline="0" dirty="0" sz="26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baseline="0" dirty="0" sz="26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r>
                        <a:rPr baseline="0" dirty="0" sz="26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? </a:t>
                      </a:r>
                      <a:r>
                        <a:rPr baseline="0" dirty="0" sz="2600" lang="en-US" err="1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ব্যাখ্যা</a:t>
                      </a:r>
                      <a:r>
                        <a:rPr baseline="0" dirty="0" sz="2600" lang="en-US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কর। </a:t>
                      </a:r>
                      <a:endParaRPr dirty="0" sz="2600" lang="en-US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</a:tc>
              </a:tr>
            </a:tbl>
          </a:graphicData>
        </a:graphic>
      </p:graphicFrame>
      <p:pic>
        <p:nvPicPr>
          <p:cNvPr id="2097207" name="Picture 6" descr="download (2)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909604" y="971836"/>
            <a:ext cx="2971800" cy="2084696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0"/>
                                        <p:tgtEl>
                                          <p:spTgt spid="209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extBox 2"/>
          <p:cNvSpPr txBox="1"/>
          <p:nvPr/>
        </p:nvSpPr>
        <p:spPr>
          <a:xfrm>
            <a:off x="685800" y="914400"/>
            <a:ext cx="8229600" cy="4708981"/>
          </a:xfrm>
          <a:prstGeom prst="rect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b="1" dirty="0" sz="54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r>
              <a:rPr b="1" dirty="0" sz="5400" lang="en-US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b="1" dirty="0" sz="5400" lang="en-US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গঠনে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আত্মকর্মসংস্থানের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সহজ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৮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নাম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চাকুরি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আত্মকর্মসংস্থানের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৫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32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dirty="0" sz="32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dirty="0" sz="3200" lang="en-US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dirty="0" sz="32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dirty="0" sz="5400" lang="en-US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1000" id="7"/>
                                        <p:tgtEl>
                                          <p:spTgt spid="104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Picture 1" descr="bari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90904" y="2403652"/>
            <a:ext cx="4470012" cy="2309028"/>
          </a:xfrm>
          <a:prstGeom prst="rect"/>
        </p:spPr>
      </p:pic>
      <p:sp>
        <p:nvSpPr>
          <p:cNvPr id="1048645" name="Rounded Rectangle 3"/>
          <p:cNvSpPr/>
          <p:nvPr/>
        </p:nvSpPr>
        <p:spPr>
          <a:xfrm>
            <a:off x="2720924" y="762000"/>
            <a:ext cx="4724792" cy="150687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6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b="1" dirty="0" sz="6600" lang="en-US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6600" lang="en-US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b="1" dirty="0" sz="6600" lang="en-US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46" name="TextBox 4"/>
          <p:cNvSpPr txBox="1"/>
          <p:nvPr/>
        </p:nvSpPr>
        <p:spPr>
          <a:xfrm>
            <a:off x="866336" y="4969416"/>
            <a:ext cx="7924800" cy="954107"/>
          </a:xfrm>
          <a:prstGeom prst="rect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dirty="0" sz="2800" i="1" lang="en-US" smtClean="0">
                <a:latin typeface="NikoshBAN" pitchFamily="2" charset="0"/>
                <a:cs typeface="NikoshBAN" pitchFamily="2" charset="0"/>
              </a:rPr>
              <a:t>তোমার এলাকায় সাধারণত </a:t>
            </a:r>
            <a:r>
              <a:rPr dirty="0" sz="2800" i="1" lang="en-US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dirty="0" sz="2800" i="1" lang="en-US" smtClean="0">
                <a:latin typeface="NikoshBAN" pitchFamily="2" charset="0"/>
                <a:cs typeface="NikoshBAN" pitchFamily="2" charset="0"/>
              </a:rPr>
              <a:t> আত্মকর্মসংস্থানের </a:t>
            </a:r>
            <a:r>
              <a:rPr dirty="0" sz="2800" i="1" lang="en-US" err="1" smtClean="0"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dirty="0" sz="2800" i="1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dirty="0" sz="2800" i="1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dirty="0" sz="2800" i="1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dirty="0" sz="2800" i="1" lang="en-US" smtClean="0">
                <a:latin typeface="NikoshBAN" pitchFamily="2" charset="0"/>
                <a:cs typeface="NikoshBAN" pitchFamily="2" charset="0"/>
              </a:rPr>
              <a:t> একটি </a:t>
            </a:r>
            <a:r>
              <a:rPr dirty="0" sz="2800" i="1" lang="en-US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dirty="0" sz="2800" i="1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dirty="0" sz="2800" i="1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dirty="0" sz="2800" i="1" lang="en-US" smtClean="0">
                <a:latin typeface="NikoshBAN" pitchFamily="2" charset="0"/>
                <a:cs typeface="NikoshBAN" pitchFamily="2" charset="0"/>
              </a:rPr>
              <a:t>। </a:t>
            </a:r>
            <a:endParaRPr dirty="0" sz="2800" i="1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7"/>
                                        <p:tgtEl>
                                          <p:spTgt spid="209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0"/>
                                        <p:tgtEl>
                                          <p:spTgt spid="104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dur="2000" id="13"/>
                                        <p:tgtEl>
                                          <p:spTgt spid="104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5" grpId="0" animBg="1"/>
      <p:bldP spid="104864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9" name="Picture 1" descr="Picture1.gif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143000" y="914400"/>
            <a:ext cx="7829361" cy="5121410"/>
          </a:xfrm>
          <a:prstGeom prst="rect"/>
        </p:spPr>
      </p:pic>
      <p:sp>
        <p:nvSpPr>
          <p:cNvPr id="1048647" name="TextBox 2"/>
          <p:cNvSpPr txBox="1"/>
          <p:nvPr/>
        </p:nvSpPr>
        <p:spPr>
          <a:xfrm>
            <a:off x="1371600" y="4425460"/>
            <a:ext cx="7391400" cy="1446550"/>
          </a:xfrm>
          <a:prstGeom prst="rect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wrap="square">
            <a:spAutoFit/>
          </a:bodyPr>
          <a:p>
            <a:pPr algn="ctr"/>
            <a:r>
              <a:rPr dirty="0" sz="8800" lang="en-US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dirty="0" sz="8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dirty="0" sz="8800" lang="en-US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dirty="0" sz="88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dirty="0" sz="8800"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2000" id="7"/>
                                        <p:tgtEl>
                                          <p:spTgt spid="20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2000" id="10"/>
                                        <p:tgtEl>
                                          <p:spTgt spid="104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1" descr="londri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214565" y="3881178"/>
            <a:ext cx="3107470" cy="1605223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56" name="Picture 2" descr="2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200650" y="2109946"/>
            <a:ext cx="3120390" cy="1597880"/>
          </a:xfrm>
          <a:prstGeom prst="rect"/>
        </p:spPr>
      </p:pic>
      <p:pic>
        <p:nvPicPr>
          <p:cNvPr id="2097157" name="Picture 3" descr="8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040130" y="2091743"/>
            <a:ext cx="3120390" cy="1548946"/>
          </a:xfrm>
          <a:prstGeom prst="rect"/>
          <a:ln w="38100" cap="sq">
            <a:solidFill>
              <a:srgbClr val="000000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</p:spPr>
      </p:pic>
      <p:pic>
        <p:nvPicPr>
          <p:cNvPr id="2097158" name="Picture 4" descr="Picture1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960120" y="3844344"/>
            <a:ext cx="3194685" cy="1631721"/>
          </a:xfrm>
          <a:prstGeom prst="rect"/>
        </p:spPr>
      </p:pic>
      <p:sp>
        <p:nvSpPr>
          <p:cNvPr id="1048600" name="Rounded Rectangle 5"/>
          <p:cNvSpPr/>
          <p:nvPr/>
        </p:nvSpPr>
        <p:spPr>
          <a:xfrm>
            <a:off x="894881" y="555676"/>
            <a:ext cx="7746199" cy="1267264"/>
          </a:xfrm>
          <a:prstGeom prst="roundRect">
            <a:avLst>
              <a:gd name="adj" fmla="val 31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24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dirty="0" sz="24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dirty="0" sz="24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dirty="0" sz="24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24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dirty="0" sz="24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dirty="0" sz="24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dirty="0" sz="24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দৃশ্যগুলো</a:t>
            </a:r>
            <a:r>
              <a:rPr dirty="0" sz="24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dirty="0" sz="24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পাচ্ছি</a:t>
            </a:r>
            <a:r>
              <a:rPr dirty="0" sz="24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dirty="0" sz="24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dirty="0" sz="24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dirty="0" sz="24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dirty="0" sz="24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4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dirty="0" sz="24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dirty="0" sz="2400" lang="en-US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1" name="Rounded Rectangle 6"/>
          <p:cNvSpPr/>
          <p:nvPr/>
        </p:nvSpPr>
        <p:spPr>
          <a:xfrm>
            <a:off x="2240280" y="5686864"/>
            <a:ext cx="464058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আত্মকর্মসংস্থানমূলক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b="1" dirty="0" sz="2400" lang="en-US" smtClean="0">
                <a:latin typeface="NikoshBAN" pitchFamily="2" charset="0"/>
                <a:cs typeface="NikoshBAN" pitchFamily="2" charset="0"/>
              </a:rPr>
              <a:t>। </a:t>
            </a:r>
            <a:endParaRPr b="1" dirty="0" sz="24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7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1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13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16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2000" id="19"/>
                                        <p:tgtEl>
                                          <p:spTgt spid="104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2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1000" id="24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0" grpId="0" animBg="1"/>
      <p:bldP spid="10486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Rounded Rectangle 1"/>
          <p:cNvSpPr/>
          <p:nvPr/>
        </p:nvSpPr>
        <p:spPr>
          <a:xfrm>
            <a:off x="560070" y="599044"/>
            <a:ext cx="8561070" cy="2133600"/>
          </a:xfrm>
          <a:prstGeom prst="roundRect">
            <a:avLst>
              <a:gd name="adj" fmla="val 3381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7200" lang="en-US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b="1" dirty="0" sz="7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200" lang="en-US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b="1" dirty="0" sz="72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7200" lang="en-US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b="1" dirty="0" sz="7200" lang="en-US" smtClean="0">
                <a:latin typeface="NikoshBAN" pitchFamily="2" charset="0"/>
                <a:cs typeface="NikoshBAN" pitchFamily="2" charset="0"/>
              </a:rPr>
              <a:t>  </a:t>
            </a:r>
            <a:endParaRPr b="1" dirty="0" sz="72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8" name="Quad Arrow Callout 2"/>
          <p:cNvSpPr/>
          <p:nvPr/>
        </p:nvSpPr>
        <p:spPr>
          <a:xfrm>
            <a:off x="773023" y="3076136"/>
            <a:ext cx="8039161" cy="3352800"/>
          </a:xfrm>
          <a:prstGeom prst="quadArrowCallout">
            <a:avLst>
              <a:gd name="adj1" fmla="val 18515"/>
              <a:gd name="adj2" fmla="val 26906"/>
              <a:gd name="adj3" fmla="val 11346"/>
              <a:gd name="adj4" fmla="val 69941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dirty="0" sz="7200"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63500" dir="3600000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b="1" dirty="0" sz="4800" lang="en-US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r="5400000" dist="762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b="1" dirty="0" sz="4800" lang="en-US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r="5400000" dist="762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b="1" dirty="0" sz="4800" lang="en-US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r="5400000" dist="4318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7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11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12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 animBg="1"/>
      <p:bldP spid="10485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extBox 1"/>
          <p:cNvSpPr txBox="1"/>
          <p:nvPr/>
        </p:nvSpPr>
        <p:spPr>
          <a:xfrm>
            <a:off x="720090" y="1461968"/>
            <a:ext cx="8081010" cy="3469641"/>
          </a:xfrm>
          <a:prstGeom prst="rect"/>
          <a:noFill/>
        </p:spPr>
        <p:txBody>
          <a:bodyPr rtlCol="0" wrap="square">
            <a:spAutoFit/>
          </a:bodyPr>
          <a:p>
            <a:pPr algn="ctr">
              <a:spcBef>
                <a:spcPts val="600"/>
              </a:spcBef>
            </a:pPr>
            <a:r>
              <a:rPr b="1" dirty="0" sz="66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b="1" dirty="0" sz="54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খনফলঃ</a:t>
            </a:r>
          </a:p>
          <a:p>
            <a:pPr>
              <a:spcBef>
                <a:spcPts val="600"/>
              </a:spcBef>
            </a:pP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i="1" lang="en-GB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altLang="en-US" dirty="0" sz="2800" i="1" lang="en-GB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ং</a:t>
            </a:r>
            <a:r>
              <a:rPr altLang="en-US" dirty="0" sz="2800" i="1" lang="en-GB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altLang="en-US" dirty="0" sz="2800" i="1" lang="en-GB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i="1" lang="en-GB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altLang="en-US" dirty="0" sz="2800" i="1" lang="en-GB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2800" i="1" lang="en-GB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altLang="en-US" dirty="0" sz="2800" i="1" lang="en-GB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altLang="en-US" dirty="0" sz="2800" i="1" lang="en-GB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altLang="en-US"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altLang="en-US" lang="zh-CN"/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আত্মকর্মসংস্থানের 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ক্ষেত্রসমূহ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altLang="en-US" dirty="0" sz="2800" i="1" lang="en-GB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altLang="en-US" dirty="0" sz="2800" i="1" lang="en-GB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altLang="en-US" dirty="0" sz="2800" i="1" lang="en-GB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altLang="en-US" dirty="0" sz="2800" i="1" lang="en-GB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altLang="en-US" dirty="0" sz="2800" i="1" lang="en-GB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altLang="en-US" lang="zh-CN"/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প্রেক্ষিতে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আত্মকর্মসংস্থানের 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i="1" lang="en-US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dirty="0" sz="2800" i="1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dirty="0" sz="4800" i="1" lang="en-US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1000" id="7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 descr="boddimotta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040630" y="1219200"/>
            <a:ext cx="1550320" cy="1377696"/>
          </a:xfrm>
          <a:prstGeom prst="rect"/>
        </p:spPr>
      </p:pic>
      <p:pic>
        <p:nvPicPr>
          <p:cNvPr id="2097153" name="Picture 3" descr="moldon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2640330" y="1246214"/>
            <a:ext cx="1600200" cy="1350682"/>
          </a:xfrm>
          <a:prstGeom prst="rect"/>
        </p:spPr>
      </p:pic>
      <p:pic>
        <p:nvPicPr>
          <p:cNvPr id="2097154" name="Picture 4" descr="Picture2.pn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400050" y="1295401"/>
            <a:ext cx="1600200" cy="1262561"/>
          </a:xfrm>
          <a:prstGeom prst="rect"/>
        </p:spPr>
      </p:pic>
      <p:sp>
        <p:nvSpPr>
          <p:cNvPr id="1048588" name="TextBox 5"/>
          <p:cNvSpPr txBox="1"/>
          <p:nvPr/>
        </p:nvSpPr>
        <p:spPr>
          <a:xfrm>
            <a:off x="1920240" y="457201"/>
            <a:ext cx="4480560" cy="584775"/>
          </a:xfrm>
          <a:prstGeom prst="rect"/>
          <a:noFill/>
        </p:spPr>
        <p:txBody>
          <a:bodyPr rtlCol="0" wrap="square">
            <a:spAutoFit/>
          </a:bodyPr>
          <a:p>
            <a:pPr algn="ctr"/>
            <a:r>
              <a:rPr b="1" dirty="0" sz="3200" lang="en-US" u="sng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আত্মকর্মসংস্থানের ধারণাঃ </a:t>
            </a:r>
            <a:endParaRPr b="1" dirty="0" sz="3200" lang="en-US" u="sng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9" name="Plus 6"/>
          <p:cNvSpPr/>
          <p:nvPr/>
        </p:nvSpPr>
        <p:spPr>
          <a:xfrm>
            <a:off x="2000250" y="1676400"/>
            <a:ext cx="480060" cy="533400"/>
          </a:xfrm>
          <a:prstGeom prst="mathPlus">
            <a:avLst>
              <a:gd name="adj1" fmla="val 15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0" name="Plus 10"/>
          <p:cNvSpPr/>
          <p:nvPr/>
        </p:nvSpPr>
        <p:spPr>
          <a:xfrm>
            <a:off x="4400550" y="1676400"/>
            <a:ext cx="480060" cy="533400"/>
          </a:xfrm>
          <a:prstGeom prst="mathPlus">
            <a:avLst>
              <a:gd name="adj1" fmla="val 153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/>
          </a:p>
        </p:txBody>
      </p:sp>
      <p:sp>
        <p:nvSpPr>
          <p:cNvPr id="1048591" name="Equal 11"/>
          <p:cNvSpPr/>
          <p:nvPr/>
        </p:nvSpPr>
        <p:spPr>
          <a:xfrm>
            <a:off x="6416802" y="1828800"/>
            <a:ext cx="384048" cy="228600"/>
          </a:xfrm>
          <a:prstGeom prst="mathEqu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8592" name="Rounded Rectangle 12"/>
          <p:cNvSpPr/>
          <p:nvPr/>
        </p:nvSpPr>
        <p:spPr>
          <a:xfrm>
            <a:off x="6872068" y="1427872"/>
            <a:ext cx="2309797" cy="1066800"/>
          </a:xfrm>
          <a:prstGeom prst="roundRect">
            <a:avLst>
              <a:gd name="adj" fmla="val 3848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endParaRPr dirty="0" sz="28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3" name="Flowchart: Alternate Process 13"/>
          <p:cNvSpPr/>
          <p:nvPr/>
        </p:nvSpPr>
        <p:spPr>
          <a:xfrm>
            <a:off x="443132" y="2733638"/>
            <a:ext cx="1654988" cy="452694"/>
          </a:xfrm>
          <a:prstGeom prst="flowChartAlternateProcess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rtlCol="0"/>
          <a:p>
            <a:r>
              <a:rPr dirty="0" sz="2600" lang="en-US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dirty="0" sz="2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600" lang="en-US" err="1" smtClean="0">
                <a:latin typeface="NikoshBAN" pitchFamily="2" charset="0"/>
                <a:cs typeface="NikoshBAN" pitchFamily="2" charset="0"/>
              </a:rPr>
              <a:t>কর্মঠ</a:t>
            </a:r>
            <a:r>
              <a:rPr dirty="0" sz="2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600" lang="en-US" err="1" smtClean="0">
                <a:latin typeface="NikoshBAN" pitchFamily="2" charset="0"/>
                <a:cs typeface="NikoshBAN" pitchFamily="2" charset="0"/>
              </a:rPr>
              <a:t>হাত</a:t>
            </a:r>
            <a:endParaRPr dirty="0" sz="2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4" name="Flowchart: Alternate Process 14"/>
          <p:cNvSpPr/>
          <p:nvPr/>
        </p:nvSpPr>
        <p:spPr>
          <a:xfrm>
            <a:off x="2711443" y="2743200"/>
            <a:ext cx="1502588" cy="452694"/>
          </a:xfrm>
          <a:prstGeom prst="flowChartAlternateProcess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600" lang="en-US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dirty="0" sz="26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dirty="0" sz="2600" lang="en-US" err="1" smtClean="0">
                <a:latin typeface="NikoshBAN" pitchFamily="2" charset="0"/>
                <a:cs typeface="NikoshBAN" pitchFamily="2" charset="0"/>
              </a:rPr>
              <a:t>মূলধন</a:t>
            </a:r>
            <a:endParaRPr dirty="0" sz="26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5" name="Flowchart: Alternate Process 15"/>
          <p:cNvSpPr/>
          <p:nvPr/>
        </p:nvSpPr>
        <p:spPr>
          <a:xfrm>
            <a:off x="4937160" y="2747706"/>
            <a:ext cx="1539840" cy="452694"/>
          </a:xfrm>
          <a:prstGeom prst="flowChartAlternateProcess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dirty="0" sz="2400" lang="en-US" err="1" smtClean="0">
                <a:latin typeface="NikoshBAN" pitchFamily="2" charset="0"/>
                <a:cs typeface="NikoshBAN" pitchFamily="2" charset="0"/>
              </a:rPr>
              <a:t>বুদ্ধিমত্তা</a:t>
            </a:r>
            <a:r>
              <a:rPr dirty="0" sz="2400" lang="en-US" smtClean="0">
                <a:latin typeface="NikoshBAN" pitchFamily="2" charset="0"/>
                <a:cs typeface="NikoshBAN" pitchFamily="2" charset="0"/>
              </a:rPr>
              <a:t>  </a:t>
            </a:r>
            <a:endParaRPr dirty="0" sz="2400"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6" name="Rounded Rectangle 16"/>
          <p:cNvSpPr/>
          <p:nvPr/>
        </p:nvSpPr>
        <p:spPr>
          <a:xfrm>
            <a:off x="567396" y="3657600"/>
            <a:ext cx="8458200" cy="2667000"/>
          </a:xfrm>
          <a:prstGeom prst="roundRect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rtlCol="0"/>
          <a:p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পুঁজি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ঋনকৃত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স্বল্প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dirty="0" sz="2800" lang="en-US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নিজস্ব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চিন্তাধারা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বুদ্ধিমত্তা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শ্রম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দক্ষতাকে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নূন্যতম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আত্ম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প্রচেষ্টায়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জীবিকা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অর্জনের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আত্মকর্মসংস্থান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আত্মকর্মসংস্থান একটি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dirty="0" sz="2800" lang="en-US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dirty="0" sz="2800" lang="en-US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dirty="0" lang="en-US"/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3"/>
                                        <p:tgtEl>
                                          <p:spTgt spid="20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6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19"/>
                                        <p:tgtEl>
                                          <p:spTgt spid="20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22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25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28"/>
                                        <p:tgtEl>
                                          <p:spTgt spid="104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31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34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7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1000" id="39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>
                      <p:stCondLst>
                        <p:cond delay="indefinite"/>
                      </p:stCondLst>
                      <p:childTnLst>
                        <p:par>
                          <p:cTn fill="hold" id="4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2000" id="44"/>
                                        <p:tgtEl>
                                          <p:spTgt spid="104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8" grpId="0"/>
      <p:bldP spid="1048589" grpId="0" animBg="1"/>
      <p:bldP spid="1048590" grpId="0" animBg="1"/>
      <p:bldP spid="1048591" grpId="0" animBg="1"/>
      <p:bldP spid="1048592" grpId="0" animBg="1"/>
      <p:bldP spid="1048593" grpId="0" animBg="1"/>
      <p:bldP spid="1048594" grpId="0" animBg="1"/>
      <p:bldP spid="1048595" grpId="0" animBg="1"/>
      <p:bldP spid="10485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extBox 1"/>
          <p:cNvSpPr txBox="1"/>
          <p:nvPr/>
        </p:nvSpPr>
        <p:spPr>
          <a:xfrm>
            <a:off x="1066800" y="1600200"/>
            <a:ext cx="7467600" cy="3952240"/>
          </a:xfrm>
          <a:prstGeom prst="rect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/>
            <a:endParaRPr b="1" dirty="0" sz="4800" lang="en-US" u="sng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b="1" dirty="0" sz="4800" lang="en-US" u="sng" smtClean="0">
                <a:latin typeface="NikoshBAN" pitchFamily="2" charset="0"/>
                <a:cs typeface="NikoshBAN" pitchFamily="2" charset="0"/>
              </a:rPr>
              <a:t>একক কাজঃ</a:t>
            </a:r>
          </a:p>
          <a:p>
            <a:pPr algn="ctr"/>
            <a:endParaRPr dirty="0" sz="3200" lang="en-US" u="sng" smtClean="0">
              <a:latin typeface="NikoshBAN" pitchFamily="2" charset="0"/>
              <a:cs typeface="NikoshBAN" pitchFamily="2" charset="0"/>
            </a:endParaRPr>
          </a:p>
          <a:p>
            <a:r>
              <a:rPr dirty="0" sz="3200" i="1" lang="en-US" smtClean="0">
                <a:latin typeface="NikoshBAN" pitchFamily="2" charset="0"/>
                <a:cs typeface="NikoshBAN" pitchFamily="2" charset="0"/>
              </a:rPr>
              <a:t>১। আত্মকর্মসংস্থানের </a:t>
            </a:r>
            <a:r>
              <a:rPr dirty="0" sz="3200" i="1" lang="en-US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dirty="0" sz="3200" i="1" lang="en-US" smtClean="0">
                <a:latin typeface="NikoshBAN" pitchFamily="2" charset="0"/>
                <a:cs typeface="NikoshBAN" pitchFamily="2" charset="0"/>
              </a:rPr>
              <a:t> কেমন পুঁজি দরকার?</a:t>
            </a:r>
          </a:p>
          <a:p>
            <a:r>
              <a:rPr dirty="0" sz="3200" i="1" lang="en-US" smtClean="0">
                <a:latin typeface="NikoshBAN" pitchFamily="2" charset="0"/>
                <a:cs typeface="NikoshBAN" pitchFamily="2" charset="0"/>
              </a:rPr>
              <a:t>২। আত্মকর্মসংস্থান কেমন </a:t>
            </a:r>
            <a:r>
              <a:rPr dirty="0" sz="3200" i="1" lang="en-US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dirty="0" sz="3200" i="1" lang="en-US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endParaRPr dirty="0" sz="3200" i="1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1000" id="7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Rounded Rectangle 1"/>
          <p:cNvSpPr/>
          <p:nvPr/>
        </p:nvSpPr>
        <p:spPr>
          <a:xfrm>
            <a:off x="2590800" y="491196"/>
            <a:ext cx="3962400" cy="6858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rtlCol="0"/>
          <a:p>
            <a:pPr algn="ctr"/>
            <a:r>
              <a:rPr b="1" dirty="0" sz="2800" lang="en-US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আত্মকর্মসংস্থানের ক্ষেত্রসমূহঃ</a:t>
            </a:r>
            <a:endParaRPr b="1" dirty="0" sz="2800" lang="en-US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5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531052" y="1600200"/>
            <a:ext cx="2772562" cy="195379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60" name="Picture 3" descr="bas 2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562877" y="4343400"/>
            <a:ext cx="2835639" cy="198120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61" name="Picture 4" descr="bas 1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6265516" y="1527512"/>
            <a:ext cx="2816352" cy="213360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62" name="Picture 5" descr="bas 3.jpg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6180409" y="4130061"/>
            <a:ext cx="2895599" cy="2118339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03" name="Rounded Rectangle 8"/>
          <p:cNvSpPr/>
          <p:nvPr/>
        </p:nvSpPr>
        <p:spPr>
          <a:xfrm>
            <a:off x="3200400" y="3149988"/>
            <a:ext cx="3124200" cy="1422012"/>
          </a:xfrm>
          <a:prstGeom prst="roundRect">
            <a:avLst>
              <a:gd name="adj" fmla="val 4782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বাঁশ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বেতের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জিনিসপত্র</a:t>
            </a:r>
            <a:r>
              <a:rPr b="1" dirty="0" sz="2400" lang="en-US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400" lang="en-US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b="1" dirty="0" sz="2400" lang="en-US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7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1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13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16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19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3000" id="22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10486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1" descr="pat.jpg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895600" y="533400"/>
            <a:ext cx="3505200" cy="220980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66" name="Picture 2" descr="pater toiri.jpg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609600" y="2895600"/>
            <a:ext cx="3291840" cy="2286000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97167" name="Picture 3" descr="pater.jpg"/>
          <p:cNvPicPr>
            <a:picLocks noChangeAspect="1"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5778910" y="2895600"/>
            <a:ext cx="3212690" cy="2263486"/>
          </a:xfrm>
          <a:prstGeom prst="ellipse"/>
          <a:ln w="63500" cap="rnd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07" name="Rounded Rectangle 4"/>
          <p:cNvSpPr/>
          <p:nvPr/>
        </p:nvSpPr>
        <p:spPr>
          <a:xfrm>
            <a:off x="2895600" y="5562600"/>
            <a:ext cx="3886200" cy="762000"/>
          </a:xfrm>
          <a:prstGeom prst="roundRect">
            <a:avLst>
              <a:gd name="adj" fmla="val 4743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পাটের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জিসনিপত্র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</a:t>
            </a:r>
            <a:r>
              <a:rPr b="1" dirty="0" sz="2800" lang="en-US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b="1" dirty="0" sz="2800" lang="en-US" smtClean="0">
                <a:latin typeface="NikoshBAN" pitchFamily="2" charset="0"/>
                <a:cs typeface="NikoshBAN" pitchFamily="2" charset="0"/>
              </a:rPr>
              <a:t>  </a:t>
            </a:r>
            <a:endParaRPr b="1" dirty="0" sz="2800" lang="en-US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7"/>
                                        <p:tgtEl>
                                          <p:spTgt spid="20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0"/>
                                        <p:tgtEl>
                                          <p:spTgt spid="20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3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6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animBg="1"/>
    </p:bldLst>
  </p:timing>
</p:sld>
</file>

<file path=ppt/theme/_rels/them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spect">
  <a:themeElements>
    <a:clrScheme name="Oriel">
      <a:dk1>
        <a:sysClr lastClr="000000" val="windowText"/>
      </a:dk1>
      <a:lt1>
        <a:sysClr lastClr="FFFFFF" val="window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algn="ctr" flip="none" sx="70000" sy="70000" tx="0" ty="0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algn="ctr" flip="none" sx="65000" sy="65000" tx="0" ty="0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algn="t" blurRad="50800" dir="5400000" dist="50800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dir="b" rig="soft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2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algn="tl" flip="none" sx="75000" sy="75000" tx="0" ty="0"/>
        </a:blip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Shahidul Dada</dc:creator>
  <cp:lastModifiedBy>Shahidul Dada</cp:lastModifiedBy>
  <dcterms:created xsi:type="dcterms:W3CDTF">2020-08-15T20:58:32Z</dcterms:created>
  <dcterms:modified xsi:type="dcterms:W3CDTF">2020-08-23T13:40:17Z</dcterms:modified>
</cp:coreProperties>
</file>