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66" r:id="rId3"/>
    <p:sldId id="267" r:id="rId4"/>
    <p:sldId id="269" r:id="rId5"/>
    <p:sldId id="268" r:id="rId6"/>
    <p:sldId id="257" r:id="rId7"/>
    <p:sldId id="258" r:id="rId8"/>
    <p:sldId id="259" r:id="rId9"/>
    <p:sldId id="260" r:id="rId10"/>
    <p:sldId id="262" r:id="rId11"/>
    <p:sldId id="263" r:id="rId12"/>
    <p:sldId id="264" r:id="rId13"/>
    <p:sldId id="270" r:id="rId14"/>
    <p:sldId id="271" r:id="rId15"/>
    <p:sldId id="272" r:id="rId1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0B2"/>
    <a:srgbClr val="FF00FF"/>
    <a:srgbClr val="FF5050"/>
    <a:srgbClr val="0000CC"/>
    <a:srgbClr val="3333FF"/>
    <a:srgbClr val="00FFCC"/>
    <a:srgbClr val="00FFFF"/>
    <a:srgbClr val="FF0000"/>
    <a:srgbClr val="00CC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36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166DE-D1FE-4376-9DF7-50B88CA54D10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44792-9E0E-4C7F-AAE7-37385DA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6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ছবিগুলো দেখিয়ে কোনটির আকার কিরূপ জিজ্ঞাসা করে পাঠ ঘোষনা করা অথবা অন্য যেকোনো উপায়ে।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44792-9E0E-4C7F-AAE7-37385DA32D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1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42694" y="-3557"/>
            <a:ext cx="84721" cy="5722095"/>
            <a:chOff x="44301" y="-3557"/>
            <a:chExt cx="124039" cy="5722095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44301" y="0"/>
              <a:ext cx="0" cy="5715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106321" y="3538"/>
              <a:ext cx="0" cy="571500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68340" y="-3557"/>
              <a:ext cx="0" cy="5715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 userDrawn="1"/>
        </p:nvGrpSpPr>
        <p:grpSpPr>
          <a:xfrm rot="5400000">
            <a:off x="4406742" y="-4224780"/>
            <a:ext cx="92256" cy="8639611"/>
            <a:chOff x="44301" y="-3557"/>
            <a:chExt cx="124039" cy="572188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44301" y="0"/>
              <a:ext cx="0" cy="5715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106322" y="3329"/>
              <a:ext cx="0" cy="571500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168340" y="-3557"/>
              <a:ext cx="0" cy="5715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Isosceles Triangle 16"/>
          <p:cNvSpPr/>
          <p:nvPr userDrawn="1"/>
        </p:nvSpPr>
        <p:spPr>
          <a:xfrm>
            <a:off x="8772911" y="15718"/>
            <a:ext cx="330620" cy="135123"/>
          </a:xfrm>
          <a:prstGeom prst="triangle">
            <a:avLst/>
          </a:prstGeom>
          <a:blipFill>
            <a:blip r:embed="rId13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aseline="0" dirty="0" smtClean="0">
                <a:solidFill>
                  <a:srgbClr val="FF0000"/>
                </a:solidFill>
                <a:latin typeface="Brush Script MT" pitchFamily="66" charset="0"/>
              </a:rPr>
              <a:t> </a:t>
            </a:r>
            <a:endParaRPr lang="en-US" sz="1200" dirty="0">
              <a:solidFill>
                <a:srgbClr val="FF0000"/>
              </a:solidFill>
              <a:latin typeface="Brush Script MT" pitchFamily="66" charset="0"/>
            </a:endParaRPr>
          </a:p>
        </p:txBody>
      </p:sp>
      <p:sp>
        <p:nvSpPr>
          <p:cNvPr id="3" name="Wave 2"/>
          <p:cNvSpPr/>
          <p:nvPr userDrawn="1"/>
        </p:nvSpPr>
        <p:spPr>
          <a:xfrm>
            <a:off x="145179" y="5287033"/>
            <a:ext cx="1600200" cy="457200"/>
          </a:xfrm>
          <a:prstGeom prst="wave">
            <a:avLst>
              <a:gd name="adj1" fmla="val 20000"/>
              <a:gd name="adj2" fmla="val -2625"/>
            </a:avLst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rgbClr val="FFFF00"/>
                </a:solidFill>
                <a:latin typeface="Script MT Bold" pitchFamily="66" charset="0"/>
              </a:rPr>
              <a:t>Kamrul</a:t>
            </a:r>
            <a:r>
              <a:rPr lang="en-US" sz="1100" dirty="0" smtClean="0">
                <a:solidFill>
                  <a:srgbClr val="FFFF00"/>
                </a:solidFill>
                <a:latin typeface="Script MT Bold" pitchFamily="66" charset="0"/>
              </a:rPr>
              <a:t> Ahmed </a:t>
            </a:r>
            <a:endParaRPr lang="en-US" sz="1100" dirty="0">
              <a:solidFill>
                <a:srgbClr val="FFFF00"/>
              </a:solidFill>
              <a:latin typeface="Script MT Bold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458200" cy="1257036"/>
          </a:xfrm>
        </p:spPr>
        <p:txBody>
          <a:bodyPr vert="horz" wrap="none" lIns="0" tIns="457200" rIns="0" bIns="457200" anchor="t" anchorCtr="0">
            <a:prstTxWarp prst="textWave1">
              <a:avLst>
                <a:gd name="adj1" fmla="val 20000"/>
                <a:gd name="adj2" fmla="val 0"/>
              </a:avLst>
            </a:prstTxWarp>
          </a:bodyPr>
          <a:lstStyle/>
          <a:p>
            <a:r>
              <a:rPr lang="bn-IN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 ক্লাসে সবাইকে স্বাগতম </a:t>
            </a:r>
            <a:endParaRPr 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364" y="1409700"/>
            <a:ext cx="3317516" cy="3422280"/>
          </a:xfrm>
        </p:spPr>
      </p:pic>
    </p:spTree>
    <p:extLst>
      <p:ext uri="{BB962C8B-B14F-4D97-AF65-F5344CB8AC3E}">
        <p14:creationId xmlns:p14="http://schemas.microsoft.com/office/powerpoint/2010/main" val="286750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0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 কাজ </a:t>
            </a:r>
            <a:endParaRPr lang="en-US" sz="6000" b="1" i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 w="19050">
            <a:solidFill>
              <a:srgbClr val="3333F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bn-IN" sz="3200" dirty="0" smtClean="0">
                <a:solidFill>
                  <a:srgbClr val="3333FF"/>
                </a:solidFill>
              </a:rPr>
              <a:t>১। ত্রিভুজের কয়টি মধ্যমা? কয়টি উচ্চতা? </a:t>
            </a:r>
          </a:p>
          <a:p>
            <a:pPr marL="0" indent="0">
              <a:buNone/>
            </a:pPr>
            <a:r>
              <a:rPr lang="bn-IN" sz="3200" dirty="0" smtClean="0">
                <a:solidFill>
                  <a:srgbClr val="3333FF"/>
                </a:solidFill>
              </a:rPr>
              <a:t>২। মধ্যমা ও উচ্চতা কি সর্বদাই ত্রিভুজের অভ্যন্তরে থাকবে? </a:t>
            </a:r>
          </a:p>
          <a:p>
            <a:pPr marL="0" indent="0">
              <a:buNone/>
            </a:pPr>
            <a:r>
              <a:rPr lang="bn-IN" sz="3200" dirty="0" smtClean="0">
                <a:solidFill>
                  <a:srgbClr val="3333FF"/>
                </a:solidFill>
              </a:rPr>
              <a:t>৩। একটি ত্রিভুজ আঁক যার উচ্চতা ও মধ্যমা একই রেখাংশ। </a:t>
            </a:r>
            <a:endParaRPr lang="en-US" sz="3200" dirty="0">
              <a:solidFill>
                <a:srgbClr val="3333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25" y="2243137"/>
            <a:ext cx="2343150" cy="1952625"/>
          </a:xfrm>
        </p:spPr>
      </p:pic>
    </p:spTree>
    <p:extLst>
      <p:ext uri="{BB962C8B-B14F-4D97-AF65-F5344CB8AC3E}">
        <p14:creationId xmlns:p14="http://schemas.microsoft.com/office/powerpoint/2010/main" val="63469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4800" b="1" i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ত্রিভুজের তিন কোণের যোগফল </a:t>
            </a:r>
            <a:endParaRPr lang="en-US" sz="4800" b="1" i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4398" y="1455645"/>
            <a:ext cx="5014560" cy="2838450"/>
            <a:chOff x="175683" y="1459866"/>
            <a:chExt cx="5014560" cy="2838450"/>
          </a:xfrm>
        </p:grpSpPr>
        <p:sp>
          <p:nvSpPr>
            <p:cNvPr id="4" name="Isosceles Triangle 3"/>
            <p:cNvSpPr/>
            <p:nvPr/>
          </p:nvSpPr>
          <p:spPr>
            <a:xfrm>
              <a:off x="762000" y="2046790"/>
              <a:ext cx="3886200" cy="1600200"/>
            </a:xfrm>
            <a:prstGeom prst="triangle">
              <a:avLst>
                <a:gd name="adj" fmla="val 26407"/>
              </a:avLst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505200" y="3170373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3170373"/>
                  <a:ext cx="457200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705473" y="2708708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5473" y="2708708"/>
                  <a:ext cx="457200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375458" y="3086100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5458" y="3086100"/>
                  <a:ext cx="45720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Pie 7"/>
            <p:cNvSpPr/>
            <p:nvPr/>
          </p:nvSpPr>
          <p:spPr>
            <a:xfrm rot="1701832">
              <a:off x="1144997" y="1459866"/>
              <a:ext cx="1295400" cy="1246813"/>
            </a:xfrm>
            <a:prstGeom prst="pie">
              <a:avLst>
                <a:gd name="adj1" fmla="val 0"/>
                <a:gd name="adj2" fmla="val 5583529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Pie 8"/>
            <p:cNvSpPr/>
            <p:nvPr/>
          </p:nvSpPr>
          <p:spPr>
            <a:xfrm rot="7873768">
              <a:off x="3919137" y="2997056"/>
              <a:ext cx="1295400" cy="1246813"/>
            </a:xfrm>
            <a:prstGeom prst="pie">
              <a:avLst>
                <a:gd name="adj1" fmla="val 2921361"/>
                <a:gd name="adj2" fmla="val 457005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Pie 9"/>
            <p:cNvSpPr/>
            <p:nvPr/>
          </p:nvSpPr>
          <p:spPr>
            <a:xfrm rot="17848117">
              <a:off x="151390" y="3027209"/>
              <a:ext cx="1295400" cy="1246813"/>
            </a:xfrm>
            <a:prstGeom prst="pie">
              <a:avLst>
                <a:gd name="adj1" fmla="val 325141"/>
                <a:gd name="adj2" fmla="val 3715504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Pie 10"/>
          <p:cNvSpPr/>
          <p:nvPr/>
        </p:nvSpPr>
        <p:spPr>
          <a:xfrm rot="15944107">
            <a:off x="-1501852" y="1232908"/>
            <a:ext cx="1295400" cy="1246813"/>
          </a:xfrm>
          <a:prstGeom prst="pie">
            <a:avLst>
              <a:gd name="adj1" fmla="val 0"/>
              <a:gd name="adj2" fmla="val 558352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Pie 11"/>
          <p:cNvSpPr/>
          <p:nvPr/>
        </p:nvSpPr>
        <p:spPr>
          <a:xfrm rot="12169619">
            <a:off x="-1028078" y="2166978"/>
            <a:ext cx="1295400" cy="1246813"/>
          </a:xfrm>
          <a:prstGeom prst="pie">
            <a:avLst>
              <a:gd name="adj1" fmla="val 325141"/>
              <a:gd name="adj2" fmla="val 3715504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Pie 12"/>
          <p:cNvSpPr/>
          <p:nvPr/>
        </p:nvSpPr>
        <p:spPr>
          <a:xfrm rot="7873768">
            <a:off x="-971169" y="2542745"/>
            <a:ext cx="1295400" cy="1246813"/>
          </a:xfrm>
          <a:prstGeom prst="pie">
            <a:avLst>
              <a:gd name="adj1" fmla="val 2921361"/>
              <a:gd name="adj2" fmla="val 457005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51285" y="3664447"/>
            <a:ext cx="2971800" cy="120395"/>
            <a:chOff x="5751285" y="3664447"/>
            <a:chExt cx="2971800" cy="120395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5751285" y="3709126"/>
              <a:ext cx="2971800" cy="11576"/>
            </a:xfrm>
            <a:prstGeom prst="straightConnector1">
              <a:avLst/>
            </a:prstGeom>
            <a:ln w="38100">
              <a:solidFill>
                <a:srgbClr val="2310B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owchart: Connector 16"/>
            <p:cNvSpPr/>
            <p:nvPr/>
          </p:nvSpPr>
          <p:spPr>
            <a:xfrm>
              <a:off x="7248625" y="3664447"/>
              <a:ext cx="99500" cy="120395"/>
            </a:xfrm>
            <a:prstGeom prst="flowChartConnec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t="6002" r="3467" b="9211"/>
          <a:stretch/>
        </p:blipFill>
        <p:spPr>
          <a:xfrm>
            <a:off x="-3177351" y="2067974"/>
            <a:ext cx="2993048" cy="1606143"/>
          </a:xfrm>
          <a:prstGeom prst="rect">
            <a:avLst/>
          </a:prstGeom>
        </p:spPr>
      </p:pic>
      <p:sp>
        <p:nvSpPr>
          <p:cNvPr id="15" name="Block Arc 14"/>
          <p:cNvSpPr/>
          <p:nvPr/>
        </p:nvSpPr>
        <p:spPr>
          <a:xfrm>
            <a:off x="6498275" y="2914570"/>
            <a:ext cx="1600200" cy="1456397"/>
          </a:xfrm>
          <a:prstGeom prst="blockArc">
            <a:avLst>
              <a:gd name="adj1" fmla="val 10619099"/>
              <a:gd name="adj2" fmla="val 256122"/>
              <a:gd name="adj3" fmla="val 82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98325" y="3246910"/>
                <a:ext cx="800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𝟏𝟖𝟎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325" y="3246910"/>
                <a:ext cx="8001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1144" y="4370967"/>
                <a:ext cx="8229600" cy="609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bn-IN" dirty="0" smtClean="0">
                    <a:solidFill>
                      <a:srgbClr val="2310B2"/>
                    </a:solidFill>
                  </a:rPr>
                  <a:t>যেকোনো ত্রিভুজের তিন কোণের সমষ্টি দুই সমকোণ বা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2310B2"/>
                        </a:solidFill>
                        <a:latin typeface="Cambria Math"/>
                      </a:rPr>
                      <m:t>180</m:t>
                    </m:r>
                    <m:r>
                      <a:rPr lang="en-US" b="0" i="1" smtClean="0">
                        <a:solidFill>
                          <a:srgbClr val="2310B2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dirty="0">
                  <a:solidFill>
                    <a:srgbClr val="2310B2"/>
                  </a:solidFill>
                </a:endParaRPr>
              </a:p>
            </p:txBody>
          </p:sp>
        </mc:Choice>
        <mc:Fallback>
          <p:sp>
            <p:nvSpPr>
              <p:cNvPr id="2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144" y="4370967"/>
                <a:ext cx="8229600" cy="609600"/>
              </a:xfrm>
              <a:blipFill rotWithShape="1">
                <a:blip r:embed="rId7"/>
                <a:stretch>
                  <a:fillRect l="-1926" t="-12000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ontent Placeholder 2"/>
          <p:cNvSpPr txBox="1">
            <a:spLocks/>
          </p:cNvSpPr>
          <p:nvPr/>
        </p:nvSpPr>
        <p:spPr>
          <a:xfrm>
            <a:off x="572264" y="4401150"/>
            <a:ext cx="82296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IN" sz="2400" dirty="0" smtClean="0">
                <a:solidFill>
                  <a:srgbClr val="FF5050"/>
                </a:solidFill>
              </a:rPr>
              <a:t>সমকোণী ত্রিভুজের সমকোণ ছাড়া অন্য দুই কোণের যোগফল এক সমকোণা। </a:t>
            </a:r>
            <a:endParaRPr lang="en-US" sz="2400" dirty="0">
              <a:solidFill>
                <a:srgbClr val="FF5050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81000" y="4370967"/>
            <a:ext cx="82296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IN" sz="2400" dirty="0" smtClean="0">
                <a:solidFill>
                  <a:srgbClr val="00B0F0"/>
                </a:solidFill>
              </a:rPr>
              <a:t>সমকোণী ত্রিভুজ সমদ্বিবাহু হলে সমকোণ ব্যতিত অপর কোণ দুইটি পরস্পর সমান। </a:t>
            </a:r>
            <a:endParaRPr lang="en-US" sz="24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572264" y="4370967"/>
                <a:ext cx="8229600" cy="6096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bn-IN" sz="2400" dirty="0" smtClean="0">
                    <a:solidFill>
                      <a:srgbClr val="FF00FF"/>
                    </a:solidFill>
                  </a:rPr>
                  <a:t>সমবাহু ত্রিভুজের প্রতিটি কোণ সমান এবং তা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FF"/>
                        </a:solidFill>
                        <a:latin typeface="Cambria Math"/>
                      </a:rPr>
                      <m:t>60</m:t>
                    </m:r>
                    <m:r>
                      <a:rPr lang="en-US" sz="2400" b="0" i="1" smtClean="0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2400" dirty="0">
                  <a:solidFill>
                    <a:srgbClr val="FF00FF"/>
                  </a:solidFill>
                </a:endParaRPr>
              </a:p>
            </p:txBody>
          </p:sp>
        </mc:Choice>
        <mc:Fallback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64" y="4370967"/>
                <a:ext cx="8229600" cy="609600"/>
              </a:xfrm>
              <a:prstGeom prst="rect">
                <a:avLst/>
              </a:prstGeom>
              <a:blipFill rotWithShape="1">
                <a:blip r:embed="rId8"/>
                <a:stretch>
                  <a:fillRect l="-1185" t="-7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533400" y="4370967"/>
                <a:ext cx="8229600" cy="6096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bn-IN" sz="2400" dirty="0" smtClean="0">
                    <a:solidFill>
                      <a:srgbClr val="2310B2"/>
                    </a:solidFill>
                  </a:rPr>
                  <a:t>সমবাহু ত্রিভুজের প্রতিটি কোণের পূরক কোণ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2310B2"/>
                        </a:solidFill>
                        <a:latin typeface="Cambria Math"/>
                      </a:rPr>
                      <m:t>30</m:t>
                    </m:r>
                    <m:r>
                      <a:rPr lang="en-US" sz="2400" b="0" i="1" smtClean="0">
                        <a:solidFill>
                          <a:srgbClr val="2310B2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bn-IN" sz="2400" dirty="0" smtClean="0">
                    <a:solidFill>
                      <a:srgbClr val="2310B2"/>
                    </a:solidFill>
                  </a:rPr>
                  <a:t> এবং সম্পূরক কোণ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2310B2"/>
                        </a:solidFill>
                        <a:latin typeface="Cambria Math"/>
                      </a:rPr>
                      <m:t>120</m:t>
                    </m:r>
                    <m:r>
                      <a:rPr lang="en-US" sz="2400" b="0" i="1" smtClean="0">
                        <a:solidFill>
                          <a:srgbClr val="2310B2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bn-IN" sz="2400" dirty="0" smtClean="0">
                    <a:solidFill>
                      <a:srgbClr val="2310B2"/>
                    </a:solidFill>
                  </a:rPr>
                  <a:t>। </a:t>
                </a:r>
                <a:endParaRPr lang="en-US" sz="2400" dirty="0">
                  <a:solidFill>
                    <a:srgbClr val="2310B2"/>
                  </a:solidFill>
                </a:endParaRPr>
              </a:p>
            </p:txBody>
          </p:sp>
        </mc:Choice>
        <mc:Fallback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370967"/>
                <a:ext cx="8229600" cy="609600"/>
              </a:xfrm>
              <a:prstGeom prst="rect">
                <a:avLst/>
              </a:prstGeom>
              <a:blipFill rotWithShape="1">
                <a:blip r:embed="rId9"/>
                <a:stretch>
                  <a:fillRect l="-1185" t="-7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ontent Placeholder 2"/>
          <p:cNvSpPr txBox="1">
            <a:spLocks/>
          </p:cNvSpPr>
          <p:nvPr/>
        </p:nvSpPr>
        <p:spPr>
          <a:xfrm>
            <a:off x="572264" y="4359586"/>
            <a:ext cx="82296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IN" sz="2400" dirty="0" smtClean="0">
                <a:solidFill>
                  <a:srgbClr val="00B050"/>
                </a:solidFill>
              </a:rPr>
              <a:t>সমকোণী ত্রিভুজের সুক্ষ্মকোণদ্বয় পরস্পর পূরক। 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4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84 0.10867 L 0.8934 0.3221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10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0.14536 L 0.84167 0.158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50" y="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042 0.07949 L 0.83542 0.092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0868 0.00528 L 0.98368 0.0052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5" grpId="0" animBg="1"/>
      <p:bldP spid="20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6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দলগত কাজ </a:t>
            </a:r>
            <a:endParaRPr lang="en-US" sz="6600" b="1" u="sng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762000"/>
          </a:xfrm>
          <a:ln>
            <a:solidFill>
              <a:srgbClr val="00FF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bn-IN" sz="2400" b="1" dirty="0" smtClean="0">
                <a:solidFill>
                  <a:srgbClr val="00FF00"/>
                </a:solidFill>
              </a:rPr>
              <a:t>১। খাতায় তোমার পছন্দ মতো তিনটি ত্রিভুজ অঙ্কন কর। চাঁদার সাহায্যে প্রতিটি ত্রিভুজের কোণগুলো পরিমাপ কর এবং নিচের সারণিটি পূরণ কর। ( একটি দেখানো হলো ) । </a:t>
            </a:r>
            <a:endParaRPr lang="en-US" sz="2400" b="1" dirty="0">
              <a:solidFill>
                <a:srgbClr val="00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7813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7696062"/>
                  </p:ext>
                </p:extLst>
              </p:nvPr>
            </p:nvGraphicFramePr>
            <p:xfrm>
              <a:off x="762000" y="2173676"/>
              <a:ext cx="7239000" cy="2895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3000"/>
                    <a:gridCol w="2413000"/>
                    <a:gridCol w="2413000"/>
                  </a:tblGrid>
                  <a:tr h="3935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dirty="0" smtClean="0">
                              <a:solidFill>
                                <a:schemeClr val="bg1"/>
                              </a:solidFill>
                            </a:rPr>
                            <a:t>ত্রিভুজ</a:t>
                          </a:r>
                          <a:r>
                            <a:rPr lang="bn-IN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dirty="0" smtClean="0"/>
                            <a:t>কোণের পরিমাণ</a:t>
                          </a:r>
                          <a:r>
                            <a:rPr lang="bn-IN" baseline="0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dirty="0" smtClean="0"/>
                            <a:t>কোণগুলোর যোগফল 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1511138">
                    <a:tc>
                      <a:txBody>
                        <a:bodyPr/>
                        <a:lstStyle/>
                        <a:p>
                          <a:r>
                            <a:rPr lang="bn-IN" dirty="0" smtClean="0"/>
                            <a:t>                </a:t>
                          </a:r>
                          <a:r>
                            <a:rPr lang="en-US" dirty="0" smtClean="0"/>
                            <a:t>A</a:t>
                          </a:r>
                        </a:p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r>
                            <a:rPr lang="en-US" baseline="0" dirty="0" smtClean="0"/>
                            <a:t>  B                            C</a:t>
                          </a:r>
                          <a:endParaRPr lang="bn-IN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∠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65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°, ∠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60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°, </m:t>
                                </m:r>
                              </m:oMath>
                            </m:oMathPara>
                          </a14:m>
                          <a:endParaRPr lang="en-US" b="0" i="1" dirty="0" smtClean="0">
                            <a:latin typeface="Cambria Math"/>
                            <a:ea typeface="Cambria Math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∠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𝐶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55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°,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∠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+∠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+∠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𝐶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180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5337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7696062"/>
                  </p:ext>
                </p:extLst>
              </p:nvPr>
            </p:nvGraphicFramePr>
            <p:xfrm>
              <a:off x="762000" y="2173676"/>
              <a:ext cx="7239000" cy="2895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3000"/>
                    <a:gridCol w="2413000"/>
                    <a:gridCol w="2413000"/>
                  </a:tblGrid>
                  <a:tr h="3935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dirty="0" smtClean="0">
                              <a:solidFill>
                                <a:schemeClr val="bg1"/>
                              </a:solidFill>
                            </a:rPr>
                            <a:t>ত্রিভুজ</a:t>
                          </a:r>
                          <a:r>
                            <a:rPr lang="bn-IN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dirty="0" smtClean="0"/>
                            <a:t>কোণের পরিমাণ</a:t>
                          </a:r>
                          <a:r>
                            <a:rPr lang="bn-IN" baseline="0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dirty="0" smtClean="0"/>
                            <a:t>কোণগুলোর যোগফল 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1511138">
                    <a:tc>
                      <a:txBody>
                        <a:bodyPr/>
                        <a:lstStyle/>
                        <a:p>
                          <a:r>
                            <a:rPr lang="bn-IN" dirty="0" smtClean="0"/>
                            <a:t>                </a:t>
                          </a:r>
                          <a:r>
                            <a:rPr lang="en-US" dirty="0" smtClean="0"/>
                            <a:t>A</a:t>
                          </a:r>
                        </a:p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r>
                            <a:rPr lang="en-US" baseline="0" dirty="0" smtClean="0"/>
                            <a:t>  B                            C</a:t>
                          </a:r>
                          <a:endParaRPr lang="bn-IN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28340" r="-100000" b="-659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28340" b="-65992"/>
                          </a:stretch>
                        </a:blipFill>
                      </a:tcPr>
                    </a:tc>
                  </a:tr>
                  <a:tr h="5337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Isosceles Triangle 5"/>
          <p:cNvSpPr/>
          <p:nvPr/>
        </p:nvSpPr>
        <p:spPr>
          <a:xfrm>
            <a:off x="1219200" y="2642264"/>
            <a:ext cx="1371600" cy="1129636"/>
          </a:xfrm>
          <a:prstGeom prst="triangle">
            <a:avLst>
              <a:gd name="adj" fmla="val 575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15610" y="5269331"/>
                <a:ext cx="5638800" cy="400110"/>
              </a:xfrm>
              <a:prstGeom prst="rect">
                <a:avLst/>
              </a:prstGeom>
              <a:noFill/>
              <a:ln>
                <a:solidFill>
                  <a:srgbClr val="00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000" b="1" dirty="0" smtClean="0">
                    <a:solidFill>
                      <a:srgbClr val="00CC66"/>
                    </a:solidFill>
                  </a:rPr>
                  <a:t>প্রতিটি ক্ষেত্রে কোণ তিনটির যোগফল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CC66"/>
                        </a:solidFill>
                        <a:latin typeface="Cambria Math"/>
                      </a:rPr>
                      <m:t>𝟏𝟖𝟎</m:t>
                    </m:r>
                    <m:r>
                      <a:rPr lang="en-US" sz="2000" b="1" i="1" smtClean="0">
                        <a:solidFill>
                          <a:srgbClr val="00CC66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bn-IN" sz="2000" b="1" dirty="0" smtClean="0">
                    <a:solidFill>
                      <a:srgbClr val="00CC66"/>
                    </a:solidFill>
                  </a:rPr>
                  <a:t> হয়েছে কি? </a:t>
                </a:r>
                <a:endParaRPr lang="en-US" sz="2000" b="1" dirty="0">
                  <a:solidFill>
                    <a:srgbClr val="00CC6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610" y="5269331"/>
                <a:ext cx="5638800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971" t="-4412" b="-25000"/>
                </a:stretch>
              </a:blipFill>
              <a:ln>
                <a:solidFill>
                  <a:srgbClr val="00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53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900"/>
          </a:xfrm>
        </p:spPr>
        <p:txBody>
          <a:bodyPr/>
          <a:lstStyle/>
          <a:p>
            <a:r>
              <a:rPr lang="bn-IN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 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52500"/>
                <a:ext cx="8229600" cy="4267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bn-IN" sz="1800" dirty="0" smtClean="0"/>
                  <a:t>১। ত্রিভুজের মধ্যমা কয়টি? </a:t>
                </a:r>
              </a:p>
              <a:p>
                <a:pPr marL="0" indent="0">
                  <a:buNone/>
                </a:pPr>
                <a:r>
                  <a:rPr lang="bn-IN" sz="1800" dirty="0"/>
                  <a:t>	</a:t>
                </a:r>
                <a:r>
                  <a:rPr lang="bn-IN" sz="1800" dirty="0" smtClean="0"/>
                  <a:t>ক) ১ টি 	খ) ২ টি 	গ) ৩ টি 	ঘ) ৪ টি </a:t>
                </a:r>
              </a:p>
              <a:p>
                <a:pPr marL="0" indent="0">
                  <a:buNone/>
                </a:pPr>
                <a:r>
                  <a:rPr lang="bn-IN" sz="1800" dirty="0" smtClean="0"/>
                  <a:t>২। কোনো ত্রিভুজের মধ্যমা ও উচ্চতা একই রেখাংশ হলে ত্রিভুজটি কী ধরনের? </a:t>
                </a:r>
              </a:p>
              <a:p>
                <a:pPr marL="0" indent="0">
                  <a:buNone/>
                </a:pPr>
                <a:r>
                  <a:rPr lang="bn-IN" sz="1800" dirty="0"/>
                  <a:t>	</a:t>
                </a:r>
                <a:r>
                  <a:rPr lang="bn-IN" sz="1800" dirty="0" smtClean="0"/>
                  <a:t>ক) সমবাহু 	</a:t>
                </a:r>
                <a:r>
                  <a:rPr lang="en-US" sz="1800" dirty="0" smtClean="0"/>
                  <a:t>	</a:t>
                </a:r>
                <a:r>
                  <a:rPr lang="bn-IN" sz="1800" dirty="0" smtClean="0"/>
                  <a:t>খ) সমদ্বিবাহু 	গ) সমকোণী </a:t>
                </a:r>
                <a:r>
                  <a:rPr lang="en-US" sz="1800" dirty="0" smtClean="0"/>
                  <a:t>	</a:t>
                </a:r>
                <a:r>
                  <a:rPr lang="bn-IN" sz="1800" dirty="0" smtClean="0"/>
                  <a:t>	ঘ) স্থুলকোণী </a:t>
                </a:r>
              </a:p>
              <a:p>
                <a:pPr marL="0" indent="0">
                  <a:buNone/>
                </a:pPr>
                <a:r>
                  <a:rPr lang="bn-IN" sz="1800" dirty="0" smtClean="0"/>
                  <a:t>৩। ত্রিভুজের উচ্চতা কয়টি? </a:t>
                </a:r>
              </a:p>
              <a:p>
                <a:pPr marL="0" indent="0">
                  <a:buNone/>
                </a:pPr>
                <a:r>
                  <a:rPr lang="bn-IN" sz="1800" dirty="0"/>
                  <a:t>	</a:t>
                </a:r>
                <a:r>
                  <a:rPr lang="bn-IN" sz="1800" dirty="0" smtClean="0"/>
                  <a:t>ক</a:t>
                </a:r>
                <a:r>
                  <a:rPr lang="bn-IN" sz="1800" dirty="0"/>
                  <a:t>) ১ টি 	খ) ২ টি 	গ) ৩ টি 	ঘ) ৪ </a:t>
                </a:r>
                <a:r>
                  <a:rPr lang="bn-IN" sz="1800" dirty="0" smtClean="0"/>
                  <a:t>টি</a:t>
                </a:r>
              </a:p>
              <a:p>
                <a:pPr marL="0" indent="0">
                  <a:buNone/>
                </a:pPr>
                <a:r>
                  <a:rPr lang="bn-IN" sz="1800" dirty="0"/>
                  <a:t>২ । একটি ত্রিভুজের – </a:t>
                </a:r>
                <a:endParaRPr lang="en-US" sz="1800" dirty="0"/>
              </a:p>
              <a:p>
                <a:pPr marL="0" lvl="0" indent="0">
                  <a:buNone/>
                </a:pPr>
                <a:r>
                  <a:rPr lang="en-US" sz="1800" b="0" dirty="0" smtClean="0"/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𝑖</m:t>
                    </m:r>
                    <m:r>
                      <a:rPr lang="en-US" sz="1800" b="0" i="1" smtClean="0">
                        <a:latin typeface="Cambria Math"/>
                      </a:rPr>
                      <m:t> ) </m:t>
                    </m:r>
                  </m:oMath>
                </a14:m>
                <a:r>
                  <a:rPr lang="bn-IN" sz="1800" dirty="0" smtClean="0"/>
                  <a:t>৩টি </a:t>
                </a:r>
                <a:r>
                  <a:rPr lang="bn-IN" sz="1800" dirty="0"/>
                  <a:t>মধ্যমা ও ৩টি উচ্চতা থাকে । </a:t>
                </a:r>
                <a:endParaRPr lang="en-US" sz="1800" dirty="0"/>
              </a:p>
              <a:p>
                <a:pPr marL="0" lvl="0" indent="0">
                  <a:buNone/>
                </a:pPr>
                <a:r>
                  <a:rPr lang="en-US" sz="1800" b="0" dirty="0" smtClean="0"/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𝑖𝑖</m:t>
                    </m:r>
                    <m:r>
                      <a:rPr lang="en-US" sz="1800" b="0" i="1" smtClean="0">
                        <a:latin typeface="Cambria Math"/>
                      </a:rPr>
                      <m:t> ) </m:t>
                    </m:r>
                  </m:oMath>
                </a14:m>
                <a:r>
                  <a:rPr lang="bn-IN" sz="1800" dirty="0" smtClean="0"/>
                  <a:t>উচ্চতা </a:t>
                </a:r>
                <a:r>
                  <a:rPr lang="bn-IN" sz="1800" dirty="0"/>
                  <a:t>ও মধ্যমা কখনও একই রেখাংশ হতে পারে না । </a:t>
                </a:r>
                <a:endParaRPr lang="en-US" sz="1800" dirty="0"/>
              </a:p>
              <a:p>
                <a:pPr marL="0" lvl="0" indent="0">
                  <a:buNone/>
                </a:pPr>
                <a:r>
                  <a:rPr lang="en-US" sz="1800" b="0" dirty="0" smtClean="0"/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𝑖𝑖𝑖</m:t>
                    </m:r>
                    <m:r>
                      <a:rPr lang="en-US" sz="1800" b="0" i="1" smtClean="0">
                        <a:latin typeface="Cambria Math"/>
                      </a:rPr>
                      <m:t> ) </m:t>
                    </m:r>
                  </m:oMath>
                </a14:m>
                <a:r>
                  <a:rPr lang="bn-IN" sz="1800" dirty="0" smtClean="0"/>
                  <a:t>মধ্যমা </a:t>
                </a:r>
                <a:r>
                  <a:rPr lang="bn-IN" sz="1800" dirty="0"/>
                  <a:t>সর্বদা ত্রিভুজের অভ্যন্তরে থাকে । 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	</a:t>
                </a:r>
                <a:r>
                  <a:rPr lang="bn-IN" sz="1800" dirty="0" smtClean="0"/>
                  <a:t>নিচের </a:t>
                </a:r>
                <a:r>
                  <a:rPr lang="bn-IN" sz="1800" dirty="0"/>
                  <a:t>কোনটি সঠিক ? 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	</a:t>
                </a:r>
                <a14:m>
                  <m:oMath xmlns:m="http://schemas.openxmlformats.org/officeDocument/2006/math">
                    <m:r>
                      <a:rPr lang="bn-IN" sz="1800"/>
                      <m:t>ক</m:t>
                    </m:r>
                    <m:r>
                      <a:rPr lang="en-US" sz="1800"/>
                      <m:t>) </m:t>
                    </m:r>
                    <m:r>
                      <m:rPr>
                        <m:sty m:val="p"/>
                      </m:rPr>
                      <a:rPr lang="en-US" sz="1800"/>
                      <m:t>i</m:t>
                    </m:r>
                    <m:r>
                      <a:rPr lang="bn-IN" sz="1800"/>
                      <m:t> </m:t>
                    </m:r>
                    <m:r>
                      <a:rPr lang="bn-IN" sz="1800"/>
                      <m:t>ও</m:t>
                    </m:r>
                    <m:r>
                      <a:rPr lang="bn-IN" sz="1800"/>
                      <m:t> </m:t>
                    </m:r>
                    <m:r>
                      <m:rPr>
                        <m:sty m:val="p"/>
                      </m:rPr>
                      <a:rPr lang="en-US" sz="1800"/>
                      <m:t>ii</m:t>
                    </m:r>
                    <m:r>
                      <a:rPr lang="en-US" sz="1800"/>
                      <m:t>       </m:t>
                    </m:r>
                    <m:r>
                      <a:rPr lang="bn-IN" sz="1800"/>
                      <m:t>খ</m:t>
                    </m:r>
                    <m:r>
                      <a:rPr lang="en-US" sz="1800"/>
                      <m:t>) </m:t>
                    </m:r>
                    <m:r>
                      <m:rPr>
                        <m:sty m:val="p"/>
                      </m:rPr>
                      <a:rPr lang="en-US" sz="1800"/>
                      <m:t>ii</m:t>
                    </m:r>
                    <m:r>
                      <a:rPr lang="en-US" sz="1800"/>
                      <m:t> </m:t>
                    </m:r>
                    <m:r>
                      <a:rPr lang="bn-IN" sz="1800"/>
                      <m:t>ও</m:t>
                    </m:r>
                    <m:r>
                      <a:rPr lang="en-US" sz="1800"/>
                      <m:t> </m:t>
                    </m:r>
                    <m:r>
                      <m:rPr>
                        <m:sty m:val="p"/>
                      </m:rPr>
                      <a:rPr lang="en-US" sz="1800"/>
                      <m:t>iii</m:t>
                    </m:r>
                    <m:r>
                      <a:rPr lang="en-US" sz="1800"/>
                      <m:t>        </m:t>
                    </m:r>
                    <m:r>
                      <a:rPr lang="bn-IN" sz="1800"/>
                      <m:t>গ</m:t>
                    </m:r>
                    <m:r>
                      <a:rPr lang="en-US" sz="1800"/>
                      <m:t>) </m:t>
                    </m:r>
                    <m:r>
                      <m:rPr>
                        <m:sty m:val="p"/>
                      </m:rPr>
                      <a:rPr lang="en-US" sz="1800"/>
                      <m:t>i</m:t>
                    </m:r>
                    <m:r>
                      <a:rPr lang="bn-IN" sz="1800"/>
                      <m:t> </m:t>
                    </m:r>
                    <m:r>
                      <a:rPr lang="bn-IN" sz="1800"/>
                      <m:t>ও</m:t>
                    </m:r>
                    <m:r>
                      <a:rPr lang="en-US" sz="1800"/>
                      <m:t> </m:t>
                    </m:r>
                    <m:r>
                      <m:rPr>
                        <m:sty m:val="p"/>
                      </m:rPr>
                      <a:rPr lang="en-US" sz="1800"/>
                      <m:t>iii</m:t>
                    </m:r>
                    <m:r>
                      <a:rPr lang="en-US" sz="1800"/>
                      <m:t>        </m:t>
                    </m:r>
                    <m:r>
                      <a:rPr lang="bn-IN" sz="1800"/>
                      <m:t>ঘ</m:t>
                    </m:r>
                    <m:r>
                      <a:rPr lang="en-US" sz="1800"/>
                      <m:t>)</m:t>
                    </m:r>
                    <m:r>
                      <a:rPr lang="bn-IN" sz="1800"/>
                      <m:t>  </m:t>
                    </m:r>
                    <m:r>
                      <m:rPr>
                        <m:sty m:val="p"/>
                      </m:rPr>
                      <a:rPr lang="en-US" sz="1800"/>
                      <m:t>i</m:t>
                    </m:r>
                    <m:r>
                      <a:rPr lang="en-US" sz="1800"/>
                      <m:t>, </m:t>
                    </m:r>
                    <m:r>
                      <m:rPr>
                        <m:sty m:val="p"/>
                      </m:rPr>
                      <a:rPr lang="en-US" sz="1800"/>
                      <m:t>ii</m:t>
                    </m:r>
                    <m:r>
                      <a:rPr lang="en-US" sz="1800"/>
                      <m:t>  </m:t>
                    </m:r>
                    <m:r>
                      <a:rPr lang="bn-IN" sz="1800"/>
                      <m:t>ও</m:t>
                    </m:r>
                    <m:r>
                      <a:rPr lang="en-US" sz="1800"/>
                      <m:t>  </m:t>
                    </m:r>
                    <m:r>
                      <m:rPr>
                        <m:sty m:val="p"/>
                      </m:rPr>
                      <a:rPr lang="en-US" sz="1800"/>
                      <m:t>iii</m:t>
                    </m:r>
                  </m:oMath>
                </a14:m>
                <a:r>
                  <a:rPr lang="en-US" sz="1800" dirty="0"/>
                  <a:t>  </a:t>
                </a:r>
                <a:r>
                  <a:rPr lang="bn-IN" sz="1800" dirty="0"/>
                  <a:t> 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bn-IN" sz="1800" dirty="0" smtClean="0"/>
                  <a:t> 	</a:t>
                </a:r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52500"/>
                <a:ext cx="8229600" cy="4267200"/>
              </a:xfrm>
              <a:blipFill rotWithShape="1">
                <a:blip r:embed="rId2"/>
                <a:stretch>
                  <a:fillRect l="-667" t="-714" b="-3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owchart: Connector 3"/>
          <p:cNvSpPr/>
          <p:nvPr/>
        </p:nvSpPr>
        <p:spPr>
          <a:xfrm>
            <a:off x="3505200" y="4533900"/>
            <a:ext cx="381000" cy="381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3049447" y="2628900"/>
            <a:ext cx="381000" cy="381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1219200" y="1951781"/>
            <a:ext cx="381000" cy="381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3048000" y="1297811"/>
            <a:ext cx="381000" cy="381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5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 কাজ </a:t>
            </a:r>
            <a:endParaRPr lang="en-US" sz="6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 w="28575">
            <a:solidFill>
              <a:srgbClr val="3333F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bn-IN" sz="4800" b="1" dirty="0" smtClean="0">
                <a:solidFill>
                  <a:srgbClr val="0000CC"/>
                </a:solidFill>
              </a:rPr>
              <a:t>উপপাদ্য ১। প্রমাণ কর যে, ত্রিভুজের তিন কোণের সমষ্টি দুই সমকোণের সমান। </a:t>
            </a:r>
            <a:endParaRPr lang="en-US" sz="4800" b="1" dirty="0">
              <a:solidFill>
                <a:srgbClr val="0000CC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56423"/>
            <a:ext cx="4038600" cy="2726054"/>
          </a:xfrm>
        </p:spPr>
      </p:pic>
    </p:spTree>
    <p:extLst>
      <p:ext uri="{BB962C8B-B14F-4D97-AF65-F5344CB8AC3E}">
        <p14:creationId xmlns:p14="http://schemas.microsoft.com/office/powerpoint/2010/main" val="405912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18083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bn-IN" sz="8000" b="1" i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 ধন্যবাদ </a:t>
            </a:r>
            <a:endParaRPr lang="en-US" sz="8000" b="1" i="1" dirty="0">
              <a:solidFill>
                <a:srgbClr val="00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1333500"/>
            <a:ext cx="3771900" cy="3771900"/>
          </a:xfrm>
        </p:spPr>
      </p:pic>
    </p:spTree>
    <p:extLst>
      <p:ext uri="{BB962C8B-B14F-4D97-AF65-F5344CB8AC3E}">
        <p14:creationId xmlns:p14="http://schemas.microsoft.com/office/powerpoint/2010/main" val="44595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 পরিচিতি 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 w="28575">
            <a:solidFill>
              <a:srgbClr val="00B05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bn-IN" b="1" dirty="0" smtClean="0">
                <a:solidFill>
                  <a:srgbClr val="00CC66"/>
                </a:solidFill>
              </a:rPr>
              <a:t>কামরুল আহমদ </a:t>
            </a:r>
          </a:p>
          <a:p>
            <a:pPr marL="0" indent="0" algn="ctr">
              <a:buNone/>
            </a:pPr>
            <a:r>
              <a:rPr lang="bn-IN" b="1" dirty="0" smtClean="0">
                <a:solidFill>
                  <a:srgbClr val="00CC66"/>
                </a:solidFill>
              </a:rPr>
              <a:t>সহকারী শিক্ষক ( গণিত ) </a:t>
            </a:r>
          </a:p>
          <a:p>
            <a:pPr marL="0" indent="0" algn="ctr">
              <a:buNone/>
            </a:pPr>
            <a:r>
              <a:rPr lang="bn-IN" b="1" dirty="0" smtClean="0">
                <a:solidFill>
                  <a:srgbClr val="00CC66"/>
                </a:solidFill>
              </a:rPr>
              <a:t>রাজুর বাজার কলেজিয়েট স্কুল </a:t>
            </a:r>
          </a:p>
          <a:p>
            <a:pPr marL="0" indent="0" algn="ctr">
              <a:buNone/>
            </a:pPr>
            <a:r>
              <a:rPr lang="bn-IN" b="1" dirty="0" smtClean="0">
                <a:solidFill>
                  <a:srgbClr val="00CC66"/>
                </a:solidFill>
              </a:rPr>
              <a:t>নেত্রকোণা সদর, নেত্রকোণা। </a:t>
            </a:r>
          </a:p>
          <a:p>
            <a:pPr marL="0" indent="0" algn="ctr">
              <a:buNone/>
            </a:pPr>
            <a:r>
              <a:rPr lang="bn-IN" b="1" dirty="0" smtClean="0">
                <a:solidFill>
                  <a:srgbClr val="00CC66"/>
                </a:solidFill>
              </a:rPr>
              <a:t>মোবাইলঃ ০১৭১৪-৬৮০৩১০ </a:t>
            </a:r>
          </a:p>
          <a:p>
            <a:pPr marL="0" indent="0" algn="ctr">
              <a:buNone/>
            </a:pPr>
            <a:r>
              <a:rPr lang="bn-IN" b="1" dirty="0" smtClean="0">
                <a:solidFill>
                  <a:srgbClr val="00CC66"/>
                </a:solidFill>
              </a:rPr>
              <a:t>ইমেইলঃ 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00CC66"/>
                </a:solidFill>
              </a:rPr>
              <a:t>kamrulahmed</a:t>
            </a:r>
            <a:r>
              <a:rPr lang="en-US" sz="2000" b="1" dirty="0" smtClean="0">
                <a:solidFill>
                  <a:srgbClr val="00CC66"/>
                </a:solidFill>
                <a:latin typeface="Times New Roman" pitchFamily="18" charset="0"/>
                <a:cs typeface="Times New Roman" pitchFamily="18" charset="0"/>
              </a:rPr>
              <a:t>5@gmail.com</a:t>
            </a:r>
            <a:endParaRPr lang="en-US" sz="2000" b="1" dirty="0">
              <a:solidFill>
                <a:srgbClr val="00CC66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81100"/>
            <a:ext cx="3308685" cy="3810000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742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 পরিচিতি </a:t>
            </a:r>
            <a:endParaRPr lang="en-US" sz="6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CC66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bn-IN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শ্রেণিঃ ৭ম </a:t>
            </a:r>
          </a:p>
          <a:p>
            <a:pPr marL="0" indent="0" algn="ctr">
              <a:buNone/>
            </a:pPr>
            <a:r>
              <a:rPr lang="bn-IN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বিষয়ঃ গণিত </a:t>
            </a:r>
          </a:p>
          <a:p>
            <a:pPr marL="0" indent="0" algn="ctr">
              <a:buNone/>
            </a:pPr>
            <a:r>
              <a:rPr lang="bn-IN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অধ্যায়ঃ ৯ </a:t>
            </a:r>
          </a:p>
          <a:p>
            <a:pPr marL="0" indent="0" algn="ctr">
              <a:buNone/>
            </a:pPr>
            <a:r>
              <a:rPr lang="bn-IN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অনুশীলনীঃ ৯.১ </a:t>
            </a:r>
          </a:p>
          <a:p>
            <a:pPr marL="0" indent="0" algn="ctr">
              <a:buNone/>
            </a:pPr>
            <a:r>
              <a:rPr lang="bn-IN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ত্রিভুজ )) 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3" t="8268" r="25078" b="8380"/>
          <a:stretch/>
        </p:blipFill>
        <p:spPr>
          <a:xfrm>
            <a:off x="5257800" y="1333500"/>
            <a:ext cx="2971800" cy="3788610"/>
          </a:xfrm>
        </p:spPr>
      </p:pic>
    </p:spTree>
    <p:extLst>
      <p:ext uri="{BB962C8B-B14F-4D97-AF65-F5344CB8AC3E}">
        <p14:creationId xmlns:p14="http://schemas.microsoft.com/office/powerpoint/2010/main" val="170823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799835"/>
          </a:xfrm>
        </p:spPr>
        <p:txBody>
          <a:bodyPr/>
          <a:lstStyle/>
          <a:p>
            <a:r>
              <a:rPr lang="bn-IN" sz="4800" b="1" dirty="0" smtClean="0">
                <a:solidFill>
                  <a:srgbClr val="FF0000"/>
                </a:solidFill>
              </a:rPr>
              <a:t>নিচের ছবিগুলো আকার কীরূপ</a:t>
            </a:r>
            <a:r>
              <a:rPr lang="en-US" sz="4800" b="1" dirty="0" smtClean="0">
                <a:solidFill>
                  <a:srgbClr val="FF0000"/>
                </a:solidFill>
              </a:rPr>
              <a:t>? </a:t>
            </a:r>
            <a:r>
              <a:rPr lang="bn-IN" sz="4800" b="1" dirty="0" smtClean="0">
                <a:solidFill>
                  <a:srgbClr val="FF0000"/>
                </a:solidFill>
              </a:rPr>
              <a:t>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59154" y="1257300"/>
            <a:ext cx="6307238" cy="3710476"/>
            <a:chOff x="855562" y="1128224"/>
            <a:chExt cx="6894048" cy="42105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62" y="1128224"/>
              <a:ext cx="2921000" cy="17526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793" y="3586223"/>
              <a:ext cx="2339811" cy="17526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0673" y="3586223"/>
              <a:ext cx="2627456" cy="17526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1638" y="1143481"/>
              <a:ext cx="2677972" cy="201145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362200" y="282318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ত্রিভুজাকার </a:t>
            </a:r>
            <a:endParaRPr lang="en-US"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62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333500"/>
            <a:ext cx="7772400" cy="1225021"/>
          </a:xfrm>
        </p:spPr>
        <p:txBody>
          <a:bodyPr/>
          <a:lstStyle/>
          <a:p>
            <a:r>
              <a:rPr lang="bn-IN" sz="8000" dirty="0" smtClean="0">
                <a:solidFill>
                  <a:srgbClr val="FF0000"/>
                </a:solidFill>
              </a:rPr>
              <a:t>আজকের পাঠ 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9900"/>
            <a:ext cx="6400800" cy="1460500"/>
          </a:xfrm>
        </p:spPr>
        <p:txBody>
          <a:bodyPr/>
          <a:lstStyle/>
          <a:p>
            <a:r>
              <a:rPr lang="bn-IN" sz="8800" dirty="0" smtClean="0">
                <a:solidFill>
                  <a:srgbClr val="00B050"/>
                </a:solidFill>
              </a:rPr>
              <a:t>ত্রিভুজ </a:t>
            </a:r>
            <a:endParaRPr lang="en-US" sz="8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9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 </a:t>
            </a:r>
            <a:endParaRPr lang="en-US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886200"/>
          </a:xfrm>
          <a:ln w="28575">
            <a:solidFill>
              <a:srgbClr val="FF00F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bn-IN" b="1" dirty="0" smtClean="0">
                <a:solidFill>
                  <a:srgbClr val="FF00FF"/>
                </a:solidFill>
              </a:rPr>
              <a:t>১। ত্রিভুজের মধ্যমা কী তা বলতে পারবে। </a:t>
            </a:r>
          </a:p>
          <a:p>
            <a:pPr marL="0" indent="0">
              <a:buNone/>
            </a:pPr>
            <a:r>
              <a:rPr lang="bn-IN" b="1" dirty="0" smtClean="0">
                <a:solidFill>
                  <a:srgbClr val="FF00FF"/>
                </a:solidFill>
              </a:rPr>
              <a:t>২। ত্রিভুজের উচ্চতা ব্যাখ্যা করতে পারবে। </a:t>
            </a:r>
          </a:p>
          <a:p>
            <a:pPr marL="0" indent="0">
              <a:buNone/>
            </a:pPr>
            <a:r>
              <a:rPr lang="bn-IN" b="1" dirty="0" smtClean="0">
                <a:solidFill>
                  <a:srgbClr val="FF00FF"/>
                </a:solidFill>
              </a:rPr>
              <a:t>৩। ত্রিভুজের অন্তঃস্থ কোণ বর্ণনা করতে পারবে। </a:t>
            </a:r>
          </a:p>
          <a:p>
            <a:pPr marL="0" indent="0">
              <a:buNone/>
            </a:pPr>
            <a:r>
              <a:rPr lang="bn-IN" b="1" dirty="0" smtClean="0">
                <a:solidFill>
                  <a:srgbClr val="FF00FF"/>
                </a:solidFill>
              </a:rPr>
              <a:t>৪। ত্রিভুজের বহিঃস্থ কোণ বর্ণনা করতে পারবে। </a:t>
            </a:r>
          </a:p>
          <a:p>
            <a:pPr marL="0" indent="0">
              <a:buNone/>
            </a:pPr>
            <a:r>
              <a:rPr lang="bn-IN" b="1" dirty="0" smtClean="0">
                <a:solidFill>
                  <a:srgbClr val="FF00FF"/>
                </a:solidFill>
              </a:rPr>
              <a:t>৫। সন্নিহিত অন্তঃস্থ কোণ চিহ্নিত করতে পারবে। </a:t>
            </a:r>
          </a:p>
          <a:p>
            <a:pPr marL="0" indent="0">
              <a:buNone/>
            </a:pPr>
            <a:r>
              <a:rPr lang="bn-IN" b="1" dirty="0" smtClean="0">
                <a:solidFill>
                  <a:srgbClr val="FF00FF"/>
                </a:solidFill>
              </a:rPr>
              <a:t>৬। ত্রিভুজের তিন কোণের সমষ্টি দুই সমকোণ তা প্রমাণ করতে পারবে। </a:t>
            </a:r>
          </a:p>
          <a:p>
            <a:pPr marL="0" indent="0">
              <a:buNone/>
            </a:pPr>
            <a:endParaRPr lang="bn-IN" b="1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2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5400" b="1" dirty="0" smtClean="0">
                <a:solidFill>
                  <a:srgbClr val="2310B2"/>
                </a:solidFill>
              </a:rPr>
              <a:t>ত্রিভুজের মধ্যমা </a:t>
            </a:r>
            <a:endParaRPr lang="en-US" sz="5400" b="1" dirty="0">
              <a:solidFill>
                <a:srgbClr val="2310B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379809" y="1895354"/>
            <a:ext cx="132819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2249830" y="3924300"/>
            <a:ext cx="2458173" cy="419100"/>
            <a:chOff x="2249830" y="3924300"/>
            <a:chExt cx="2458173" cy="419100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2266227" y="3924300"/>
              <a:ext cx="0" cy="4191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249830" y="4343400"/>
              <a:ext cx="245817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800600" y="1692404"/>
            <a:ext cx="2530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বিপরীত শীর্ষবিন্দু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66840" y="3957964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মধ্যবিন্দু </a:t>
            </a:r>
            <a:endParaRPr lang="en-US" sz="36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2541657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মধ্যমা 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756709" y="2943387"/>
            <a:ext cx="195129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5800" y="4737468"/>
            <a:ext cx="7391400" cy="461665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2310B2"/>
                </a:solidFill>
              </a:rPr>
              <a:t>ত্রিভুজের শীর্ষবিন্দু থেকে বিপরীত বাহুর মধ্যবিন্দু পর্যন্ত অঙ্কিত রেখাংশ মধ্যমা। </a:t>
            </a:r>
            <a:endParaRPr lang="en-US" sz="2400" b="1" dirty="0">
              <a:solidFill>
                <a:srgbClr val="2310B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0101" y="1318549"/>
            <a:ext cx="4145186" cy="3078026"/>
            <a:chOff x="120570" y="1318549"/>
            <a:chExt cx="4145186" cy="3078026"/>
          </a:xfrm>
        </p:grpSpPr>
        <p:sp>
          <p:nvSpPr>
            <p:cNvPr id="4" name="Isosceles Triangle 3"/>
            <p:cNvSpPr/>
            <p:nvPr/>
          </p:nvSpPr>
          <p:spPr>
            <a:xfrm>
              <a:off x="685800" y="1943100"/>
              <a:ext cx="2971800" cy="1905000"/>
            </a:xfrm>
            <a:prstGeom prst="triangle">
              <a:avLst>
                <a:gd name="adj" fmla="val 87001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2190027" y="37719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3200400" y="18669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2226680" y="1996150"/>
              <a:ext cx="1026770" cy="184099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638300" y="393491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732356" y="3693467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0570" y="3671149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86100" y="1318549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762000" y="4604295"/>
            <a:ext cx="8229600" cy="762000"/>
          </a:xfrm>
        </p:spPr>
        <p:txBody>
          <a:bodyPr/>
          <a:lstStyle/>
          <a:p>
            <a:pPr marL="0" indent="0">
              <a:buNone/>
            </a:pPr>
            <a:r>
              <a:rPr lang="bn-IN" dirty="0" smtClean="0"/>
              <a:t>সমবাহু ত্রিভুজের মধ্যমা তিনটি পরস্পর সমান। </a:t>
            </a:r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701233" y="4587300"/>
            <a:ext cx="8229600" cy="76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IN" dirty="0" smtClean="0"/>
              <a:t>প্রতিটি মধ্যমা যে কোনো ত্রিভুজকে সমান দুই ভাগে বিভক্ত করে। 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52040" y="4587300"/>
            <a:ext cx="8229600" cy="76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IN" dirty="0" smtClean="0"/>
              <a:t>সকল ত্রিভুজের তিনটি মধ্যমা থাকে।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1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40" grpId="0" animBg="1"/>
      <p:bldP spid="40" grpId="1" animBg="1"/>
      <p:bldP spid="22" grpId="0" build="p"/>
      <p:bldP spid="22" grpId="1" build="p"/>
      <p:bldP spid="24" grpId="0"/>
      <p:bldP spid="24" grpId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5400" b="1" dirty="0" smtClean="0">
                <a:solidFill>
                  <a:srgbClr val="00CC66"/>
                </a:solidFill>
              </a:rPr>
              <a:t>ত্রিভুজের উচ্চতা </a:t>
            </a:r>
            <a:endParaRPr lang="en-US" sz="5400" b="1" dirty="0">
              <a:solidFill>
                <a:srgbClr val="00CC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9826" y="4381500"/>
            <a:ext cx="7556974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ত্রিভুজের কোনো বাহুকে ভুমি ধরলে, বিপরীত শীর্ষবিন্দু </a:t>
            </a:r>
            <a:r>
              <a:rPr lang="bn-IN" sz="2400" b="1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থেকে </a:t>
            </a:r>
            <a:r>
              <a:rPr lang="bn-IN" sz="2400" b="1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ঐ </a:t>
            </a:r>
            <a:r>
              <a:rPr lang="bn-IN" sz="2400" b="1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বাহুর </a:t>
            </a:r>
            <a:r>
              <a:rPr lang="bn-IN" sz="2400" b="1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উপর লম্ব দূরত্বই ত্রিভুজের উচ্চতা । </a:t>
            </a:r>
            <a:endParaRPr lang="en-US" sz="2400" b="1" dirty="0">
              <a:solidFill>
                <a:srgbClr val="00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958626" y="2519690"/>
            <a:ext cx="3060539" cy="523220"/>
            <a:chOff x="2958626" y="2519690"/>
            <a:chExt cx="3060539" cy="523220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2958626" y="2781300"/>
              <a:ext cx="1600200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571365" y="2519690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b="1" dirty="0" smtClean="0"/>
                <a:t>লম্ব দূরত্ব </a:t>
              </a:r>
              <a:endParaRPr lang="en-US" sz="28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68126" y="2019300"/>
            <a:ext cx="381000" cy="1977161"/>
            <a:chOff x="2768126" y="2019300"/>
            <a:chExt cx="381000" cy="197716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958626" y="2019300"/>
              <a:ext cx="0" cy="152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768126" y="3596351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2476" y="1504317"/>
            <a:ext cx="3796496" cy="2461760"/>
            <a:chOff x="422476" y="1504317"/>
            <a:chExt cx="3796496" cy="2461760"/>
          </a:xfrm>
        </p:grpSpPr>
        <p:sp>
          <p:nvSpPr>
            <p:cNvPr id="4" name="Isosceles Triangle 3"/>
            <p:cNvSpPr/>
            <p:nvPr/>
          </p:nvSpPr>
          <p:spPr>
            <a:xfrm>
              <a:off x="838200" y="2019300"/>
              <a:ext cx="2895600" cy="1524000"/>
            </a:xfrm>
            <a:prstGeom prst="triangle">
              <a:avLst>
                <a:gd name="adj" fmla="val 73629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37972" y="3540889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2476" y="3565967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68126" y="1504317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780327" y="4415998"/>
            <a:ext cx="8229600" cy="762000"/>
          </a:xfrm>
        </p:spPr>
        <p:txBody>
          <a:bodyPr/>
          <a:lstStyle/>
          <a:p>
            <a:pPr marL="0" indent="0">
              <a:buNone/>
            </a:pPr>
            <a:r>
              <a:rPr lang="bn-IN" dirty="0" smtClean="0">
                <a:solidFill>
                  <a:srgbClr val="0000CC"/>
                </a:solidFill>
              </a:rPr>
              <a:t>সমবাহু ত্রিভুজের জন্য মধ্যমা ও উচ্চতা একই হয়। 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4415998"/>
            <a:ext cx="8229600" cy="76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IN" dirty="0" smtClean="0">
                <a:solidFill>
                  <a:srgbClr val="FF0000"/>
                </a:solidFill>
              </a:rPr>
              <a:t>ত্রিভুজের উচ্চতা ত্রিভুজের অভ্যন্তরে নাও থাকতে পারে।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23586" y="4415998"/>
            <a:ext cx="8229600" cy="76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IN" dirty="0" smtClean="0">
                <a:solidFill>
                  <a:srgbClr val="FF00FF"/>
                </a:solidFill>
              </a:rPr>
              <a:t>সমবাহু ত্রিভুজের তিনটি উচ্চতাই সমান। 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129826" y="4381500"/>
            <a:ext cx="7543800" cy="76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IN" sz="2800" dirty="0" smtClean="0">
                <a:solidFill>
                  <a:srgbClr val="2310B2"/>
                </a:solidFill>
              </a:rPr>
              <a:t>সমকোণী ত্রিভুজের লম্ব এবং ভুমি সমকোণী ত্রিভুজের দুইটি উচ্চতা।  </a:t>
            </a:r>
            <a:endParaRPr lang="en-US" sz="2800" dirty="0">
              <a:solidFill>
                <a:srgbClr val="2310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3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0" grpId="1" animBg="1"/>
      <p:bldP spid="19" grpId="0"/>
      <p:bldP spid="19" grpId="1"/>
      <p:bldP spid="20" grpId="0"/>
      <p:bldP spid="20" grpId="1"/>
      <p:bldP spid="21" grpId="0"/>
      <p:bldP spid="21" grpId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5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ত্রিভুজের বহিঃস্থ ও অন্তঃস্থ কোণ </a:t>
            </a:r>
            <a:endParaRPr lang="en-US" sz="5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40420" y="2033467"/>
            <a:ext cx="4724400" cy="2353729"/>
            <a:chOff x="1600200" y="2076390"/>
            <a:chExt cx="4724400" cy="2353729"/>
          </a:xfrm>
        </p:grpSpPr>
        <p:grpSp>
          <p:nvGrpSpPr>
            <p:cNvPr id="7" name="Group 6"/>
            <p:cNvGrpSpPr/>
            <p:nvPr/>
          </p:nvGrpSpPr>
          <p:grpSpPr>
            <a:xfrm>
              <a:off x="1981200" y="2476500"/>
              <a:ext cx="4343400" cy="1524000"/>
              <a:chOff x="1981200" y="2476500"/>
              <a:chExt cx="4343400" cy="1524000"/>
            </a:xfrm>
          </p:grpSpPr>
          <p:sp>
            <p:nvSpPr>
              <p:cNvPr id="4" name="Isosceles Triangle 3"/>
              <p:cNvSpPr/>
              <p:nvPr/>
            </p:nvSpPr>
            <p:spPr>
              <a:xfrm>
                <a:off x="1981200" y="2476500"/>
                <a:ext cx="2667000" cy="1524000"/>
              </a:xfrm>
              <a:prstGeom prst="triangle">
                <a:avLst>
                  <a:gd name="adj" fmla="val 71849"/>
                </a:avLst>
              </a:prstGeom>
              <a:noFill/>
              <a:ln w="38100">
                <a:solidFill>
                  <a:srgbClr val="2310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4648200" y="4000500"/>
                <a:ext cx="1676400" cy="0"/>
              </a:xfrm>
              <a:prstGeom prst="straightConnector1">
                <a:avLst/>
              </a:prstGeom>
              <a:ln w="38100">
                <a:solidFill>
                  <a:srgbClr val="2310B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5677382" y="4030009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19600" y="4030009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00200" y="4000108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57600" y="207639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5964820" y="3951398"/>
              <a:ext cx="152400" cy="15240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239000" y="1485900"/>
            <a:ext cx="1295400" cy="5475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বহিঃস্থ কোণ 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39000" y="2233523"/>
            <a:ext cx="1295400" cy="63814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বিপরীত অন্তঃস্থ  কোণ 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34177" y="3086101"/>
            <a:ext cx="1295400" cy="635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সন্নিহিত অন্তঃস্থ  কোণ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Block Arc 17"/>
          <p:cNvSpPr/>
          <p:nvPr/>
        </p:nvSpPr>
        <p:spPr>
          <a:xfrm rot="2125175">
            <a:off x="3801319" y="3325110"/>
            <a:ext cx="974202" cy="851101"/>
          </a:xfrm>
          <a:prstGeom prst="blockArc">
            <a:avLst>
              <a:gd name="adj1" fmla="val 11628996"/>
              <a:gd name="adj2" fmla="val 21263234"/>
              <a:gd name="adj3" fmla="val 2355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lock Arc 18"/>
          <p:cNvSpPr/>
          <p:nvPr/>
        </p:nvSpPr>
        <p:spPr>
          <a:xfrm rot="11848879">
            <a:off x="3060256" y="2202864"/>
            <a:ext cx="974202" cy="851101"/>
          </a:xfrm>
          <a:prstGeom prst="blockArc">
            <a:avLst>
              <a:gd name="adj1" fmla="val 12572564"/>
              <a:gd name="adj2" fmla="val 19553700"/>
              <a:gd name="adj3" fmla="val 5532"/>
            </a:avLst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lock Arc 19"/>
          <p:cNvSpPr/>
          <p:nvPr/>
        </p:nvSpPr>
        <p:spPr>
          <a:xfrm rot="17567787">
            <a:off x="3457349" y="3214556"/>
            <a:ext cx="974202" cy="851101"/>
          </a:xfrm>
          <a:prstGeom prst="blockArc">
            <a:avLst>
              <a:gd name="adj1" fmla="val 12346622"/>
              <a:gd name="adj2" fmla="val 19700572"/>
              <a:gd name="adj3" fmla="val 286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4177874">
            <a:off x="1702802" y="3300772"/>
            <a:ext cx="974202" cy="851101"/>
          </a:xfrm>
          <a:prstGeom prst="blockArc">
            <a:avLst>
              <a:gd name="adj1" fmla="val 13796629"/>
              <a:gd name="adj2" fmla="val 19663149"/>
              <a:gd name="adj3" fmla="val 6806"/>
            </a:avLst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399" y="4798142"/>
            <a:ext cx="7620001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00FF00"/>
                </a:solidFill>
              </a:rPr>
              <a:t>কোনো ত্রিভুজের একটি বাহু বর্ধিত করলে যে কোণ উৎপন্ন হয় তা ত্রিভুজটির একটি বহিঃস্থ কোণ। </a:t>
            </a:r>
            <a:endParaRPr lang="en-US" sz="2000" b="1" dirty="0">
              <a:solidFill>
                <a:srgbClr val="00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3011" y="4762500"/>
            <a:ext cx="7279511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2310B2"/>
                </a:solidFill>
              </a:rPr>
              <a:t>বহিঃস্থ কোণের সন্নিহিত কোনটি ছাড়া ত্রিভুজের অপর দুইটি কোণকে এই বহিঃস্থ কোণের বিপরীত অন্তঃস্থ কোণ বলা হয়। </a:t>
            </a:r>
            <a:endParaRPr lang="en-US" sz="2400" b="1" dirty="0">
              <a:solidFill>
                <a:srgbClr val="2310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1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mrul Ahmed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486</Words>
  <Application>Microsoft Office PowerPoint</Application>
  <PresentationFormat>On-screen Show (16:10)</PresentationFormat>
  <Paragraphs>107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আজকের ক্লাসে সবাইকে স্বাগতম </vt:lpstr>
      <vt:lpstr>শিক্ষক পরিচিতি </vt:lpstr>
      <vt:lpstr>পাঠ পরিচিতি </vt:lpstr>
      <vt:lpstr>নিচের ছবিগুলো আকার কীরূপ?  </vt:lpstr>
      <vt:lpstr>আজকের পাঠ </vt:lpstr>
      <vt:lpstr>শিখনফল </vt:lpstr>
      <vt:lpstr>ত্রিভুজের মধ্যমা </vt:lpstr>
      <vt:lpstr>ত্রিভুজের উচ্চতা </vt:lpstr>
      <vt:lpstr>ত্রিভুজের বহিঃস্থ ও অন্তঃস্থ কোণ </vt:lpstr>
      <vt:lpstr>জোড়ায় কাজ </vt:lpstr>
      <vt:lpstr>ত্রিভুজের তিন কোণের যোগফল </vt:lpstr>
      <vt:lpstr>দলগত কাজ </vt:lpstr>
      <vt:lpstr>মূল্যায়ন </vt:lpstr>
      <vt:lpstr>বাড়ির কাজ </vt:lpstr>
      <vt:lpstr>সবাইকে 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Kamrul Ahmed</dc:creator>
  <cp:lastModifiedBy>SDG</cp:lastModifiedBy>
  <cp:revision>54</cp:revision>
  <dcterms:created xsi:type="dcterms:W3CDTF">2006-08-16T00:00:00Z</dcterms:created>
  <dcterms:modified xsi:type="dcterms:W3CDTF">2020-08-20T14:36:22Z</dcterms:modified>
</cp:coreProperties>
</file>