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76" r:id="rId4"/>
    <p:sldId id="267" r:id="rId5"/>
    <p:sldId id="259" r:id="rId6"/>
    <p:sldId id="268" r:id="rId7"/>
    <p:sldId id="260" r:id="rId8"/>
    <p:sldId id="270" r:id="rId9"/>
    <p:sldId id="269" r:id="rId10"/>
    <p:sldId id="261" r:id="rId11"/>
    <p:sldId id="271" r:id="rId12"/>
    <p:sldId id="272" r:id="rId13"/>
    <p:sldId id="273" r:id="rId14"/>
    <p:sldId id="274" r:id="rId15"/>
    <p:sldId id="262" r:id="rId16"/>
    <p:sldId id="265" r:id="rId17"/>
    <p:sldId id="263"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1" d="100"/>
          <a:sy n="61" d="100"/>
        </p:scale>
        <p:origin x="1080" y="60"/>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746EE-8563-47DA-A603-9F4EDC4E7ED6}"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B039F-E379-4FC0-BF7B-27DD9531FE77}" type="slidenum">
              <a:rPr lang="en-US" smtClean="0"/>
              <a:t>‹#›</a:t>
            </a:fld>
            <a:endParaRPr lang="en-US"/>
          </a:p>
        </p:txBody>
      </p:sp>
    </p:spTree>
    <p:extLst>
      <p:ext uri="{BB962C8B-B14F-4D97-AF65-F5344CB8AC3E}">
        <p14:creationId xmlns:p14="http://schemas.microsoft.com/office/powerpoint/2010/main" val="293621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7DC350-9B03-49AF-93B6-EDB32D2751FA}"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31BE7-C441-4360-B619-19B4F3324A0D}" type="slidenum">
              <a:rPr lang="en-US" smtClean="0"/>
              <a:t>‹#›</a:t>
            </a:fld>
            <a:endParaRPr lang="en-US"/>
          </a:p>
        </p:txBody>
      </p:sp>
    </p:spTree>
    <p:extLst>
      <p:ext uri="{BB962C8B-B14F-4D97-AF65-F5344CB8AC3E}">
        <p14:creationId xmlns:p14="http://schemas.microsoft.com/office/powerpoint/2010/main" val="46386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7DC350-9B03-49AF-93B6-EDB32D2751FA}"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31BE7-C441-4360-B619-19B4F3324A0D}" type="slidenum">
              <a:rPr lang="en-US" smtClean="0"/>
              <a:t>‹#›</a:t>
            </a:fld>
            <a:endParaRPr lang="en-US"/>
          </a:p>
        </p:txBody>
      </p:sp>
    </p:spTree>
    <p:extLst>
      <p:ext uri="{BB962C8B-B14F-4D97-AF65-F5344CB8AC3E}">
        <p14:creationId xmlns:p14="http://schemas.microsoft.com/office/powerpoint/2010/main" val="57258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7DC350-9B03-49AF-93B6-EDB32D2751FA}"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31BE7-C441-4360-B619-19B4F3324A0D}" type="slidenum">
              <a:rPr lang="en-US" smtClean="0"/>
              <a:t>‹#›</a:t>
            </a:fld>
            <a:endParaRPr lang="en-US"/>
          </a:p>
        </p:txBody>
      </p:sp>
    </p:spTree>
    <p:extLst>
      <p:ext uri="{BB962C8B-B14F-4D97-AF65-F5344CB8AC3E}">
        <p14:creationId xmlns:p14="http://schemas.microsoft.com/office/powerpoint/2010/main" val="367149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7DC350-9B03-49AF-93B6-EDB32D2751FA}"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31BE7-C441-4360-B619-19B4F3324A0D}" type="slidenum">
              <a:rPr lang="en-US" smtClean="0"/>
              <a:t>‹#›</a:t>
            </a:fld>
            <a:endParaRPr lang="en-US"/>
          </a:p>
        </p:txBody>
      </p:sp>
    </p:spTree>
    <p:extLst>
      <p:ext uri="{BB962C8B-B14F-4D97-AF65-F5344CB8AC3E}">
        <p14:creationId xmlns:p14="http://schemas.microsoft.com/office/powerpoint/2010/main" val="271091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7DC350-9B03-49AF-93B6-EDB32D2751FA}"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31BE7-C441-4360-B619-19B4F3324A0D}" type="slidenum">
              <a:rPr lang="en-US" smtClean="0"/>
              <a:t>‹#›</a:t>
            </a:fld>
            <a:endParaRPr lang="en-US"/>
          </a:p>
        </p:txBody>
      </p:sp>
    </p:spTree>
    <p:extLst>
      <p:ext uri="{BB962C8B-B14F-4D97-AF65-F5344CB8AC3E}">
        <p14:creationId xmlns:p14="http://schemas.microsoft.com/office/powerpoint/2010/main" val="314390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7DC350-9B03-49AF-93B6-EDB32D2751FA}"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31BE7-C441-4360-B619-19B4F3324A0D}" type="slidenum">
              <a:rPr lang="en-US" smtClean="0"/>
              <a:t>‹#›</a:t>
            </a:fld>
            <a:endParaRPr lang="en-US"/>
          </a:p>
        </p:txBody>
      </p:sp>
    </p:spTree>
    <p:extLst>
      <p:ext uri="{BB962C8B-B14F-4D97-AF65-F5344CB8AC3E}">
        <p14:creationId xmlns:p14="http://schemas.microsoft.com/office/powerpoint/2010/main" val="263190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7DC350-9B03-49AF-93B6-EDB32D2751FA}"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31BE7-C441-4360-B619-19B4F3324A0D}" type="slidenum">
              <a:rPr lang="en-US" smtClean="0"/>
              <a:t>‹#›</a:t>
            </a:fld>
            <a:endParaRPr lang="en-US"/>
          </a:p>
        </p:txBody>
      </p:sp>
    </p:spTree>
    <p:extLst>
      <p:ext uri="{BB962C8B-B14F-4D97-AF65-F5344CB8AC3E}">
        <p14:creationId xmlns:p14="http://schemas.microsoft.com/office/powerpoint/2010/main" val="299091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7DC350-9B03-49AF-93B6-EDB32D2751FA}"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31BE7-C441-4360-B619-19B4F3324A0D}" type="slidenum">
              <a:rPr lang="en-US" smtClean="0"/>
              <a:t>‹#›</a:t>
            </a:fld>
            <a:endParaRPr lang="en-US"/>
          </a:p>
        </p:txBody>
      </p:sp>
    </p:spTree>
    <p:extLst>
      <p:ext uri="{BB962C8B-B14F-4D97-AF65-F5344CB8AC3E}">
        <p14:creationId xmlns:p14="http://schemas.microsoft.com/office/powerpoint/2010/main" val="358730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12192000" cy="6858000"/>
          </a:xfrm>
          <a:prstGeom prst="frame">
            <a:avLst>
              <a:gd name="adj1" fmla="val 4705"/>
            </a:avLst>
          </a:prstGeom>
          <a:solidFill>
            <a:schemeClr val="bg1"/>
          </a:solidFill>
          <a:ln>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userDrawn="1"/>
        </p:nvSpPr>
        <p:spPr>
          <a:xfrm>
            <a:off x="323557" y="323557"/>
            <a:ext cx="11549575" cy="6189785"/>
          </a:xfrm>
          <a:prstGeom prst="frame">
            <a:avLst>
              <a:gd name="adj1" fmla="val 1819"/>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915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7DC350-9B03-49AF-93B6-EDB32D2751FA}"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31BE7-C441-4360-B619-19B4F3324A0D}" type="slidenum">
              <a:rPr lang="en-US" smtClean="0"/>
              <a:t>‹#›</a:t>
            </a:fld>
            <a:endParaRPr lang="en-US"/>
          </a:p>
        </p:txBody>
      </p:sp>
    </p:spTree>
    <p:extLst>
      <p:ext uri="{BB962C8B-B14F-4D97-AF65-F5344CB8AC3E}">
        <p14:creationId xmlns:p14="http://schemas.microsoft.com/office/powerpoint/2010/main" val="211441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7DC350-9B03-49AF-93B6-EDB32D2751FA}"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31BE7-C441-4360-B619-19B4F3324A0D}" type="slidenum">
              <a:rPr lang="en-US" smtClean="0"/>
              <a:t>‹#›</a:t>
            </a:fld>
            <a:endParaRPr lang="en-US"/>
          </a:p>
        </p:txBody>
      </p:sp>
    </p:spTree>
    <p:extLst>
      <p:ext uri="{BB962C8B-B14F-4D97-AF65-F5344CB8AC3E}">
        <p14:creationId xmlns:p14="http://schemas.microsoft.com/office/powerpoint/2010/main" val="318363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DC350-9B03-49AF-93B6-EDB32D2751FA}" type="datetimeFigureOut">
              <a:rPr lang="en-US" smtClean="0"/>
              <a:t>8/23/2020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31BE7-C441-4360-B619-19B4F3324A0D}" type="slidenum">
              <a:rPr lang="en-US" smtClean="0"/>
              <a:t>‹#›</a:t>
            </a:fld>
            <a:endParaRPr lang="en-US"/>
          </a:p>
        </p:txBody>
      </p:sp>
    </p:spTree>
    <p:extLst>
      <p:ext uri="{BB962C8B-B14F-4D97-AF65-F5344CB8AC3E}">
        <p14:creationId xmlns:p14="http://schemas.microsoft.com/office/powerpoint/2010/main" val="417295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706" t="4494" r="4410" b="6399"/>
          <a:stretch/>
        </p:blipFill>
        <p:spPr>
          <a:xfrm>
            <a:off x="2913397" y="1546911"/>
            <a:ext cx="6365205" cy="4322054"/>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2598767" y="623453"/>
            <a:ext cx="7018268" cy="923458"/>
          </a:xfrm>
          <a:prstGeom prst="rect">
            <a:avLst/>
          </a:prstGeom>
        </p:spPr>
        <p:txBody>
          <a:bodyPr wrap="none">
            <a:spAutoFit/>
          </a:bodyPr>
          <a:lstStyle/>
          <a:p>
            <a:pPr algn="ct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ক্লাসে</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1459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par>
                                <p:cTn id="9" presetID="8" presetClass="entr" presetSubtype="3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ou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507" y="5414511"/>
            <a:ext cx="7534435" cy="830997"/>
          </a:xfrm>
          <a:prstGeom prst="rect">
            <a:avLst/>
          </a:prstGeom>
        </p:spPr>
        <p:txBody>
          <a:bodyPr wrap="none">
            <a:spAutoFit/>
          </a:bodyPr>
          <a:lstStyle/>
          <a:p>
            <a:pPr marL="685822" indent="-685822">
              <a:buClr>
                <a:schemeClr val="accent4">
                  <a:lumMod val="75000"/>
                </a:schemeClr>
              </a:buClr>
              <a:buSzPct val="130000"/>
              <a:buFont typeface="Wingdings" panose="05000000000000000000" pitchFamily="2" charset="2"/>
              <a:buChar char="v"/>
            </a:pP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 কোষের প্রকারভেদ করে লেখ।</a:t>
            </a:r>
          </a:p>
        </p:txBody>
      </p:sp>
      <p:sp>
        <p:nvSpPr>
          <p:cNvPr id="3" name="Rectangle 2"/>
          <p:cNvSpPr/>
          <p:nvPr/>
        </p:nvSpPr>
        <p:spPr>
          <a:xfrm>
            <a:off x="4551346" y="936204"/>
            <a:ext cx="3089308" cy="923458"/>
          </a:xfrm>
          <a:prstGeom prst="rect">
            <a:avLst/>
          </a:prstGeom>
        </p:spPr>
        <p:txBody>
          <a:bodyPr wrap="none">
            <a:spAutoFit/>
          </a:bodyPr>
          <a:lstStyle/>
          <a:p>
            <a:pPr algn="ct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473" y="2080411"/>
            <a:ext cx="5381054" cy="3113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8912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4088" y="569362"/>
            <a:ext cx="2723824" cy="830997"/>
          </a:xfrm>
          <a:prstGeom prst="rect">
            <a:avLst/>
          </a:prstGeom>
        </p:spPr>
        <p:txBody>
          <a:bodyPr wrap="none">
            <a:spAutoFit/>
          </a:bodyPr>
          <a:lstStyle/>
          <a:p>
            <a:pPr algn="ct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গঠন</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108" t="15001" r="13771" b="12855"/>
          <a:stretch/>
        </p:blipFill>
        <p:spPr>
          <a:xfrm>
            <a:off x="4503926" y="1599347"/>
            <a:ext cx="3809268" cy="2690461"/>
          </a:xfrm>
          <a:prstGeom prst="roundRect">
            <a:avLst>
              <a:gd name="adj" fmla="val 3912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1210523" y="4473063"/>
            <a:ext cx="9848538" cy="1569660"/>
          </a:xfrm>
          <a:prstGeom prst="rect">
            <a:avLst/>
          </a:prstGeom>
        </p:spPr>
        <p:txBody>
          <a:bodyPr wrap="square">
            <a:spAutoFit/>
          </a:bodyPr>
          <a:lstStyle/>
          <a:p>
            <a:pPr algn="ct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কোষপ্রাচীরঃ উদ্ভিদ কোষে  কোষপ্রাচীর দেখা যায় প্রাণীকোষে তা নেই। এটি জড় পদার্থের তৈরি এবং ছিদ্র থাকে এদের কে কূপ বলে। কোষপ্রাচীরের কাজ হল ভিতরের অংশকে রক্ষা করা এবং কোষের আকার প্রদান করা</a:t>
            </a:r>
            <a:endParaRPr lang="en-US" sz="3200" dirty="0"/>
          </a:p>
        </p:txBody>
      </p:sp>
      <p:sp>
        <p:nvSpPr>
          <p:cNvPr id="7" name="Rectangle 6"/>
          <p:cNvSpPr/>
          <p:nvPr/>
        </p:nvSpPr>
        <p:spPr>
          <a:xfrm>
            <a:off x="841130" y="4719284"/>
            <a:ext cx="10217931" cy="1077218"/>
          </a:xfrm>
          <a:prstGeom prst="rect">
            <a:avLst/>
          </a:prstGeom>
        </p:spPr>
        <p:txBody>
          <a:bodyPr wrap="square">
            <a:spAutoFit/>
          </a:bodyPr>
          <a:lstStyle/>
          <a:p>
            <a:pPr algn="ct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প্রোটোপ্লাজমঃ কোষপ্রাচীরের অভ্যন্তরে পাতলা পর্দাবেষ্টিত জেলীর ন্যায় থকথকে আধা তরল বস্তুটিকে প্রোটোপ্লাজম বলে। একে জীবনের ভিত্তিও বলে। </a:t>
            </a:r>
            <a:endParaRPr lang="en-US" sz="3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926" y="1600107"/>
            <a:ext cx="3918703" cy="2673968"/>
          </a:xfrm>
          <a:prstGeom prst="rect">
            <a:avLst/>
          </a:prstGeom>
        </p:spPr>
      </p:pic>
    </p:spTree>
    <p:extLst>
      <p:ext uri="{BB962C8B-B14F-4D97-AF65-F5344CB8AC3E}">
        <p14:creationId xmlns:p14="http://schemas.microsoft.com/office/powerpoint/2010/main" val="1250895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7102" y="772508"/>
            <a:ext cx="3722624" cy="830997"/>
          </a:xfrm>
          <a:prstGeom prst="rect">
            <a:avLst/>
          </a:prstGeom>
        </p:spPr>
        <p:txBody>
          <a:bodyPr wrap="square">
            <a:spAutoFit/>
          </a:bodyPr>
          <a:lstStyle/>
          <a:p>
            <a:pPr algn="ct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গঠন</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062" t="8270" r="38788" b="9033"/>
          <a:stretch/>
        </p:blipFill>
        <p:spPr>
          <a:xfrm>
            <a:off x="4509072" y="1628179"/>
            <a:ext cx="3368928" cy="2991711"/>
          </a:xfrm>
          <a:prstGeom prst="rect">
            <a:avLst/>
          </a:prstGeom>
        </p:spPr>
      </p:pic>
      <p:sp>
        <p:nvSpPr>
          <p:cNvPr id="6" name="Rectangle 5"/>
          <p:cNvSpPr/>
          <p:nvPr/>
        </p:nvSpPr>
        <p:spPr>
          <a:xfrm>
            <a:off x="74245" y="4644564"/>
            <a:ext cx="11592667" cy="954107"/>
          </a:xfrm>
          <a:prstGeom prst="rect">
            <a:avLst/>
          </a:prstGeom>
        </p:spPr>
        <p:txBody>
          <a:bodyPr wrap="square">
            <a:spAutoFit/>
          </a:bodyPr>
          <a:lstStyle/>
          <a:p>
            <a:pPr algn="ctr"/>
            <a:r>
              <a:rPr lang="en-US" sz="2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কোষঝিল্লিঃ</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প্রোটোপ্লাজমকে</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ঘিরে যে নরম পর্দা দেখা যায় তাকে কোষ ঝিল্লি বা সেল মেমব্রেন বলে। কোষের ভিতরে ও বাহিরে তরল, খনিজ পদার্থ ও গ্যাস এর চলাচল নিয়ন্ত্রণ করে। </a:t>
            </a:r>
            <a:endParaRPr lang="en-US" sz="2800" dirty="0"/>
          </a:p>
        </p:txBody>
      </p:sp>
      <p:sp>
        <p:nvSpPr>
          <p:cNvPr id="7" name="Rectangle 6"/>
          <p:cNvSpPr/>
          <p:nvPr/>
        </p:nvSpPr>
        <p:spPr>
          <a:xfrm>
            <a:off x="616679" y="4655349"/>
            <a:ext cx="10507800" cy="954107"/>
          </a:xfrm>
          <a:prstGeom prst="rect">
            <a:avLst/>
          </a:prstGeom>
        </p:spPr>
        <p:txBody>
          <a:bodyPr wrap="square">
            <a:spAutoFit/>
          </a:bodyPr>
          <a:lstStyle/>
          <a:p>
            <a:pPr algn="ct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সাইটোপ্লাজমঃ  প্রোটোপ্লাজম থেকে নিউক্লিয়াসকে বাদ দিয়ে যে অর্ধতরল অংশটি থাকে তাকে সাইটোপ্লাজম বলে। এর প্রধান কাজ কোষের ক্ষুদ্র ক্ষুদ্র অঙ্গাণুগুলো ধারণ করা</a:t>
            </a:r>
            <a:endParaRPr lang="en-US" sz="2800" dirty="0"/>
          </a:p>
        </p:txBody>
      </p:sp>
    </p:spTree>
    <p:extLst>
      <p:ext uri="{BB962C8B-B14F-4D97-AF65-F5344CB8AC3E}">
        <p14:creationId xmlns:p14="http://schemas.microsoft.com/office/powerpoint/2010/main" val="2213342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8" presetID="8"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out)">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01599" y="859887"/>
            <a:ext cx="2723824" cy="830997"/>
          </a:xfrm>
          <a:prstGeom prst="rect">
            <a:avLst/>
          </a:prstGeom>
        </p:spPr>
        <p:txBody>
          <a:bodyPr wrap="none">
            <a:spAutoFit/>
          </a:bodyPr>
          <a:lstStyle/>
          <a:p>
            <a:pPr algn="ct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গঠন</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6" name="Rectangle 5"/>
          <p:cNvSpPr/>
          <p:nvPr/>
        </p:nvSpPr>
        <p:spPr>
          <a:xfrm>
            <a:off x="329821" y="4819218"/>
            <a:ext cx="11532358" cy="954107"/>
          </a:xfrm>
          <a:prstGeom prst="rect">
            <a:avLst/>
          </a:prstGeom>
        </p:spPr>
        <p:txBody>
          <a:bodyPr wrap="square">
            <a:spAutoFit/>
          </a:bodyPr>
          <a:lstStyle/>
          <a:p>
            <a:pPr algn="ct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প্লাস্টিডঃ প্রাণী কোষে প্লাস্টিড থাকে না কিন্তু উদ্ভিদ কোষে প্লাস্টিড প্রধান বৈশিষ্ট্য। উদ্ভিদের বিচিত্র রঙ প্লাস্টিডের কারণে হয়। সবুজ প্লাস্টিড খাদ্য তৈরি করে, বর্ণহীন প্লাস্টিড খাদ্য সঞ্চয় করে।</a:t>
            </a:r>
            <a:endParaRPr lang="en-US" sz="2800" dirty="0"/>
          </a:p>
        </p:txBody>
      </p:sp>
      <p:sp>
        <p:nvSpPr>
          <p:cNvPr id="7" name="Rectangle 6"/>
          <p:cNvSpPr/>
          <p:nvPr/>
        </p:nvSpPr>
        <p:spPr>
          <a:xfrm>
            <a:off x="520774" y="4780573"/>
            <a:ext cx="10835267" cy="1384995"/>
          </a:xfrm>
          <a:prstGeom prst="rect">
            <a:avLst/>
          </a:prstGeom>
        </p:spPr>
        <p:txBody>
          <a:bodyPr wrap="square">
            <a:spAutoFit/>
          </a:bodyPr>
          <a:lstStyle/>
          <a:p>
            <a:pPr algn="ct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কোষগহবরঃ পিয়াজের কোষ পরীক্ষা করে দেখ, দেখবে যে কোষের মধ্যে বৃহৎ একটি ফাঁকা জায়গা রয়েছে এটাকে কোষগহবর বলে। প্রানীকোষে কোষগহবর সাধারণত দেখা যায় না যদি থাকে তাহলে তা খুব ছোট, কোষগহবর কোষের একটি গুরুত্বপূর্ণ বৈশিষ্ট্য।</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034" y="1875730"/>
            <a:ext cx="4303279" cy="27199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710" y="1903073"/>
            <a:ext cx="4613603" cy="2916145"/>
          </a:xfrm>
          <a:prstGeom prst="rect">
            <a:avLst/>
          </a:prstGeom>
        </p:spPr>
      </p:pic>
    </p:spTree>
    <p:extLst>
      <p:ext uri="{BB962C8B-B14F-4D97-AF65-F5344CB8AC3E}">
        <p14:creationId xmlns:p14="http://schemas.microsoft.com/office/powerpoint/2010/main" val="726529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0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34087" y="782359"/>
            <a:ext cx="2723824" cy="830997"/>
          </a:xfrm>
          <a:prstGeom prst="rect">
            <a:avLst/>
          </a:prstGeom>
        </p:spPr>
        <p:txBody>
          <a:bodyPr wrap="none">
            <a:spAutoFit/>
          </a:bodyPr>
          <a:lstStyle/>
          <a:p>
            <a:pPr algn="ct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গঠন</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6" name="Rectangle 5"/>
          <p:cNvSpPr/>
          <p:nvPr/>
        </p:nvSpPr>
        <p:spPr>
          <a:xfrm>
            <a:off x="305234" y="4828098"/>
            <a:ext cx="11307745" cy="954107"/>
          </a:xfrm>
          <a:prstGeom prst="rect">
            <a:avLst/>
          </a:prstGeom>
        </p:spPr>
        <p:txBody>
          <a:bodyPr wrap="square">
            <a:spAutoFit/>
          </a:bodyPr>
          <a:lstStyle/>
          <a:p>
            <a:pPr algn="ct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মাইটোকন্ড্রিয়াঃ এইটি দন্ডাকার, বৃত্তাকার বা তারকাকার হতে পারে। এরা দুই ঝিল্লি বিশিষ্ট। মাইটোকন্ড্রিয়ার প্রধান কাজ হল শ্বসন প্রক্রিয়ায় শক্তি উৎপাদন করা তাই একে  শক্তির আধার বলে। </a:t>
            </a:r>
            <a:endParaRPr lang="en-US" sz="2800" dirty="0"/>
          </a:p>
        </p:txBody>
      </p:sp>
      <p:sp>
        <p:nvSpPr>
          <p:cNvPr id="2" name="Rectangle 1"/>
          <p:cNvSpPr/>
          <p:nvPr/>
        </p:nvSpPr>
        <p:spPr>
          <a:xfrm>
            <a:off x="991286" y="4879884"/>
            <a:ext cx="10209427" cy="954107"/>
          </a:xfrm>
          <a:prstGeom prst="rect">
            <a:avLst/>
          </a:prstGeom>
        </p:spPr>
        <p:txBody>
          <a:bodyPr wrap="square">
            <a:spAutoFit/>
          </a:bodyPr>
          <a:lstStyle/>
          <a:p>
            <a:pPr algn="ct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 এইটি দেখতে উপবৃত্তাকার বা নলাকার হতে পারে। প্রোটোপ্লাজমের মধ্যে ভাসমান গোলারার ঘন বস্তুটিই নিউক্লিয়াস। এইটি কোষের সকল শারীরবৃত্তীয় কাজ নিয়ন্ত্রণ করে থাকে।</a:t>
            </a:r>
            <a:endParaRPr lang="en-US" sz="28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912" t="10677" r="5380" b="18226"/>
          <a:stretch/>
        </p:blipFill>
        <p:spPr>
          <a:xfrm>
            <a:off x="4198543" y="2155845"/>
            <a:ext cx="3041706" cy="2063067"/>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772" t="18261" r="45218" b="18981"/>
          <a:stretch/>
        </p:blipFill>
        <p:spPr>
          <a:xfrm>
            <a:off x="4143380" y="2155845"/>
            <a:ext cx="3631451" cy="2418271"/>
          </a:xfrm>
          <a:prstGeom prst="rect">
            <a:avLst/>
          </a:prstGeom>
        </p:spPr>
      </p:pic>
    </p:spTree>
    <p:extLst>
      <p:ext uri="{BB962C8B-B14F-4D97-AF65-F5344CB8AC3E}">
        <p14:creationId xmlns:p14="http://schemas.microsoft.com/office/powerpoint/2010/main" val="701936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8" presetClass="entr" presetSubtype="3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out)">
                                      <p:cBhvr>
                                        <p:cTn id="15" dur="2000"/>
                                        <p:tgtEl>
                                          <p:spTgt spid="2"/>
                                        </p:tgtEl>
                                      </p:cBhvr>
                                    </p:animEffect>
                                  </p:childTnLst>
                                </p:cTn>
                              </p:par>
                              <p:par>
                                <p:cTn id="16" presetID="8" presetClass="entr" presetSubtype="3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out)">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0636" y="740282"/>
            <a:ext cx="2885726" cy="923458"/>
          </a:xfrm>
          <a:prstGeom prst="rect">
            <a:avLst/>
          </a:prstGeom>
        </p:spPr>
        <p:txBody>
          <a:bodyPr wrap="none">
            <a:spAutoFit/>
          </a:bodyPr>
          <a:lstStyle/>
          <a:p>
            <a:pPr algn="ct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3" name="Rectangle 2"/>
          <p:cNvSpPr/>
          <p:nvPr/>
        </p:nvSpPr>
        <p:spPr>
          <a:xfrm>
            <a:off x="2043075" y="5288340"/>
            <a:ext cx="8471065" cy="1569660"/>
          </a:xfrm>
          <a:prstGeom prst="rect">
            <a:avLst/>
          </a:prstGeom>
        </p:spPr>
        <p:txBody>
          <a:bodyPr wrap="square">
            <a:spAutoFit/>
          </a:bodyPr>
          <a:lstStyle/>
          <a:p>
            <a:pPr marL="685822" indent="-685822">
              <a:buClr>
                <a:schemeClr val="accent4">
                  <a:lumMod val="75000"/>
                </a:schemeClr>
              </a:buClr>
              <a:buSzPct val="130000"/>
              <a:buFont typeface="Wingdings" panose="05000000000000000000" pitchFamily="2" charset="2"/>
              <a:buChar char="v"/>
            </a:pP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জীব কোষের গঠন বর্ণনা করে লেখ।</a:t>
            </a:r>
          </a:p>
          <a:p>
            <a:pPr marL="285759" indent="-285759">
              <a:buClr>
                <a:schemeClr val="accent6">
                  <a:lumMod val="50000"/>
                </a:schemeClr>
              </a:buClr>
              <a:buSzPct val="130000"/>
              <a:buFont typeface="Wingdings" panose="05000000000000000000" pitchFamily="2" charset="2"/>
              <a:buChar char="q"/>
            </a:pP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624" y="1757820"/>
            <a:ext cx="3836751" cy="3342359"/>
          </a:xfrm>
          <a:prstGeom prst="rect">
            <a:avLst/>
          </a:prstGeom>
        </p:spPr>
      </p:pic>
    </p:spTree>
    <p:extLst>
      <p:ext uri="{BB962C8B-B14F-4D97-AF65-F5344CB8AC3E}">
        <p14:creationId xmlns:p14="http://schemas.microsoft.com/office/powerpoint/2010/main" val="15794835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4472" y="830418"/>
            <a:ext cx="1999266" cy="923458"/>
          </a:xfrm>
          <a:prstGeom prst="rect">
            <a:avLst/>
          </a:prstGeom>
        </p:spPr>
        <p:txBody>
          <a:bodyPr wrap="none">
            <a:spAutoFit/>
          </a:bodyPr>
          <a:lstStyle/>
          <a:p>
            <a:pPr algn="ctr"/>
            <a:r>
              <a:rPr lang="en-US" sz="5401"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r>
              <a:rPr lang="en-US" sz="5401"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grpSp>
        <p:nvGrpSpPr>
          <p:cNvPr id="3" name="Group 2"/>
          <p:cNvGrpSpPr/>
          <p:nvPr/>
        </p:nvGrpSpPr>
        <p:grpSpPr>
          <a:xfrm>
            <a:off x="747580" y="216339"/>
            <a:ext cx="2163289" cy="1850321"/>
            <a:chOff x="696528" y="487312"/>
            <a:chExt cx="2285999" cy="1828801"/>
          </a:xfrm>
        </p:grpSpPr>
        <p:pic>
          <p:nvPicPr>
            <p:cNvPr id="4" name="Picture 2" descr="E:\MOTIAR\D,contennt Picture 2\tea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6528" y="487312"/>
              <a:ext cx="2285999" cy="18288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ounded Rectangle 6"/>
            <p:cNvSpPr/>
            <p:nvPr/>
          </p:nvSpPr>
          <p:spPr>
            <a:xfrm>
              <a:off x="847165" y="1990164"/>
              <a:ext cx="1877753" cy="24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sp>
        <p:nvSpPr>
          <p:cNvPr id="7" name="Rectangle 6"/>
          <p:cNvSpPr/>
          <p:nvPr/>
        </p:nvSpPr>
        <p:spPr>
          <a:xfrm>
            <a:off x="1997366" y="2262578"/>
            <a:ext cx="6314549" cy="646331"/>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প্রকৃতকোষকে কয় ভাগে ভাগ করা যায়?</a:t>
            </a:r>
          </a:p>
        </p:txBody>
      </p:sp>
      <p:sp>
        <p:nvSpPr>
          <p:cNvPr id="8" name="Rectangle 7"/>
          <p:cNvSpPr/>
          <p:nvPr/>
        </p:nvSpPr>
        <p:spPr>
          <a:xfrm>
            <a:off x="1952799" y="3167080"/>
            <a:ext cx="9193542" cy="646331"/>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নিউক্লিয়াসের ভিত্তিতে কোষের দুইটি প্রকারভেদের নাম লিখ?</a:t>
            </a:r>
          </a:p>
        </p:txBody>
      </p:sp>
      <p:sp>
        <p:nvSpPr>
          <p:cNvPr id="9" name="Rectangle 8"/>
          <p:cNvSpPr/>
          <p:nvPr/>
        </p:nvSpPr>
        <p:spPr>
          <a:xfrm>
            <a:off x="1952799" y="4149030"/>
            <a:ext cx="7683514" cy="646331"/>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 সকল শারীরবৃত্তীয় কাজ কে নিয়ন্ত্রণ করে?</a:t>
            </a:r>
          </a:p>
        </p:txBody>
      </p:sp>
      <p:sp>
        <p:nvSpPr>
          <p:cNvPr id="10" name="Rectangle 9"/>
          <p:cNvSpPr/>
          <p:nvPr/>
        </p:nvSpPr>
        <p:spPr>
          <a:xfrm>
            <a:off x="1997366" y="5056601"/>
            <a:ext cx="4927952" cy="646331"/>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 শক্তির আধার বলা হয়?</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767" y="2754791"/>
            <a:ext cx="1612654" cy="2493817"/>
          </a:xfrm>
          <a:prstGeom prst="rect">
            <a:avLst/>
          </a:prstGeom>
        </p:spPr>
      </p:pic>
      <p:sp>
        <p:nvSpPr>
          <p:cNvPr id="12" name="Rectangle 11"/>
          <p:cNvSpPr/>
          <p:nvPr/>
        </p:nvSpPr>
        <p:spPr>
          <a:xfrm>
            <a:off x="4553673" y="1627642"/>
            <a:ext cx="2680862" cy="1200329"/>
          </a:xfrm>
          <a:prstGeom prst="rect">
            <a:avLst/>
          </a:prstGeom>
        </p:spPr>
        <p:txBody>
          <a:bodyPr wrap="none">
            <a:spAutoFit/>
          </a:bodyPr>
          <a:lstStyle/>
          <a:p>
            <a:pPr algn="ctr"/>
            <a:r>
              <a:rPr lang="en-US" sz="7200" b="1" spc="-132" dirty="0">
                <a:ln>
                  <a:solidFill>
                    <a:schemeClr val="accent6">
                      <a:lumMod val="75000"/>
                    </a:schemeClr>
                  </a:solidFill>
                </a:ln>
                <a:effectLst>
                  <a:outerShdw blurRad="38100" dist="38100" dir="2700000" algn="tl">
                    <a:srgbClr val="000000">
                      <a:alpha val="43137"/>
                    </a:srgbClr>
                  </a:outerShdw>
                </a:effectLst>
                <a:latin typeface="NikoshBAN" pitchFamily="2" charset="0"/>
                <a:cs typeface="NikoshBAN" pitchFamily="2" charset="0"/>
              </a:rPr>
              <a:t>কোন প্রশ্ন</a:t>
            </a:r>
          </a:p>
        </p:txBody>
      </p:sp>
    </p:spTree>
    <p:extLst>
      <p:ext uri="{BB962C8B-B14F-4D97-AF65-F5344CB8AC3E}">
        <p14:creationId xmlns:p14="http://schemas.microsoft.com/office/powerpoint/2010/main" val="31371209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xit" presetSubtype="32" fill="hold" grpId="1" nodeType="clickEffect">
                                  <p:stCondLst>
                                    <p:cond delay="0"/>
                                  </p:stCondLst>
                                  <p:childTnLst>
                                    <p:anim calcmode="lin" valueType="num">
                                      <p:cBhvr>
                                        <p:cTn id="26" dur="2000"/>
                                        <p:tgtEl>
                                          <p:spTgt spid="7"/>
                                        </p:tgtEl>
                                        <p:attrNameLst>
                                          <p:attrName>ppt_w</p:attrName>
                                        </p:attrNameLst>
                                      </p:cBhvr>
                                      <p:tavLst>
                                        <p:tav tm="0">
                                          <p:val>
                                            <p:strVal val="ppt_w"/>
                                          </p:val>
                                        </p:tav>
                                        <p:tav tm="100000">
                                          <p:val>
                                            <p:fltVal val="0"/>
                                          </p:val>
                                        </p:tav>
                                      </p:tavLst>
                                    </p:anim>
                                    <p:anim calcmode="lin" valueType="num">
                                      <p:cBhvr>
                                        <p:cTn id="27" dur="2000"/>
                                        <p:tgtEl>
                                          <p:spTgt spid="7"/>
                                        </p:tgtEl>
                                        <p:attrNameLst>
                                          <p:attrName>ppt_h</p:attrName>
                                        </p:attrNameLst>
                                      </p:cBhvr>
                                      <p:tavLst>
                                        <p:tav tm="0">
                                          <p:val>
                                            <p:strVal val="ppt_h"/>
                                          </p:val>
                                        </p:tav>
                                        <p:tav tm="100000">
                                          <p:val>
                                            <p:fltVal val="0"/>
                                          </p:val>
                                        </p:tav>
                                      </p:tavLst>
                                    </p:anim>
                                    <p:set>
                                      <p:cBhvr>
                                        <p:cTn id="28" dur="1" fill="hold">
                                          <p:stCondLst>
                                            <p:cond delay="1999"/>
                                          </p:stCondLst>
                                        </p:cTn>
                                        <p:tgtEl>
                                          <p:spTgt spid="7"/>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2000"/>
                                        <p:tgtEl>
                                          <p:spTgt spid="8"/>
                                        </p:tgtEl>
                                        <p:attrNameLst>
                                          <p:attrName>ppt_w</p:attrName>
                                        </p:attrNameLst>
                                      </p:cBhvr>
                                      <p:tavLst>
                                        <p:tav tm="0">
                                          <p:val>
                                            <p:strVal val="ppt_w"/>
                                          </p:val>
                                        </p:tav>
                                        <p:tav tm="100000">
                                          <p:val>
                                            <p:fltVal val="0"/>
                                          </p:val>
                                        </p:tav>
                                      </p:tavLst>
                                    </p:anim>
                                    <p:anim calcmode="lin" valueType="num">
                                      <p:cBhvr>
                                        <p:cTn id="31" dur="2000"/>
                                        <p:tgtEl>
                                          <p:spTgt spid="8"/>
                                        </p:tgtEl>
                                        <p:attrNameLst>
                                          <p:attrName>ppt_h</p:attrName>
                                        </p:attrNameLst>
                                      </p:cBhvr>
                                      <p:tavLst>
                                        <p:tav tm="0">
                                          <p:val>
                                            <p:strVal val="ppt_h"/>
                                          </p:val>
                                        </p:tav>
                                        <p:tav tm="100000">
                                          <p:val>
                                            <p:fltVal val="0"/>
                                          </p:val>
                                        </p:tav>
                                      </p:tavLst>
                                    </p:anim>
                                    <p:set>
                                      <p:cBhvr>
                                        <p:cTn id="32" dur="1" fill="hold">
                                          <p:stCondLst>
                                            <p:cond delay="1999"/>
                                          </p:stCondLst>
                                        </p:cTn>
                                        <p:tgtEl>
                                          <p:spTgt spid="8"/>
                                        </p:tgtEl>
                                        <p:attrNameLst>
                                          <p:attrName>style.visibility</p:attrName>
                                        </p:attrNameLst>
                                      </p:cBhvr>
                                      <p:to>
                                        <p:strVal val="hidden"/>
                                      </p:to>
                                    </p:set>
                                  </p:childTnLst>
                                </p:cTn>
                              </p:par>
                              <p:par>
                                <p:cTn id="33" presetID="23" presetClass="exit" presetSubtype="32" fill="hold" grpId="1" nodeType="withEffect">
                                  <p:stCondLst>
                                    <p:cond delay="0"/>
                                  </p:stCondLst>
                                  <p:childTnLst>
                                    <p:anim calcmode="lin" valueType="num">
                                      <p:cBhvr>
                                        <p:cTn id="34" dur="2000"/>
                                        <p:tgtEl>
                                          <p:spTgt spid="9"/>
                                        </p:tgtEl>
                                        <p:attrNameLst>
                                          <p:attrName>ppt_w</p:attrName>
                                        </p:attrNameLst>
                                      </p:cBhvr>
                                      <p:tavLst>
                                        <p:tav tm="0">
                                          <p:val>
                                            <p:strVal val="ppt_w"/>
                                          </p:val>
                                        </p:tav>
                                        <p:tav tm="100000">
                                          <p:val>
                                            <p:fltVal val="0"/>
                                          </p:val>
                                        </p:tav>
                                      </p:tavLst>
                                    </p:anim>
                                    <p:anim calcmode="lin" valueType="num">
                                      <p:cBhvr>
                                        <p:cTn id="35" dur="2000"/>
                                        <p:tgtEl>
                                          <p:spTgt spid="9"/>
                                        </p:tgtEl>
                                        <p:attrNameLst>
                                          <p:attrName>ppt_h</p:attrName>
                                        </p:attrNameLst>
                                      </p:cBhvr>
                                      <p:tavLst>
                                        <p:tav tm="0">
                                          <p:val>
                                            <p:strVal val="ppt_h"/>
                                          </p:val>
                                        </p:tav>
                                        <p:tav tm="100000">
                                          <p:val>
                                            <p:fltVal val="0"/>
                                          </p:val>
                                        </p:tav>
                                      </p:tavLst>
                                    </p:anim>
                                    <p:set>
                                      <p:cBhvr>
                                        <p:cTn id="36" dur="1" fill="hold">
                                          <p:stCondLst>
                                            <p:cond delay="1999"/>
                                          </p:stCondLst>
                                        </p:cTn>
                                        <p:tgtEl>
                                          <p:spTgt spid="9"/>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2000"/>
                                        <p:tgtEl>
                                          <p:spTgt spid="10"/>
                                        </p:tgtEl>
                                        <p:attrNameLst>
                                          <p:attrName>ppt_w</p:attrName>
                                        </p:attrNameLst>
                                      </p:cBhvr>
                                      <p:tavLst>
                                        <p:tav tm="0">
                                          <p:val>
                                            <p:strVal val="ppt_w"/>
                                          </p:val>
                                        </p:tav>
                                        <p:tav tm="100000">
                                          <p:val>
                                            <p:fltVal val="0"/>
                                          </p:val>
                                        </p:tav>
                                      </p:tavLst>
                                    </p:anim>
                                    <p:anim calcmode="lin" valueType="num">
                                      <p:cBhvr>
                                        <p:cTn id="39" dur="2000"/>
                                        <p:tgtEl>
                                          <p:spTgt spid="10"/>
                                        </p:tgtEl>
                                        <p:attrNameLst>
                                          <p:attrName>ppt_h</p:attrName>
                                        </p:attrNameLst>
                                      </p:cBhvr>
                                      <p:tavLst>
                                        <p:tav tm="0">
                                          <p:val>
                                            <p:strVal val="ppt_h"/>
                                          </p:val>
                                        </p:tav>
                                        <p:tav tm="100000">
                                          <p:val>
                                            <p:fltVal val="0"/>
                                          </p:val>
                                        </p:tav>
                                      </p:tavLst>
                                    </p:anim>
                                    <p:set>
                                      <p:cBhvr>
                                        <p:cTn id="40" dur="1" fill="hold">
                                          <p:stCondLst>
                                            <p:cond delay="1999"/>
                                          </p:stCondLst>
                                        </p:cTn>
                                        <p:tgtEl>
                                          <p:spTgt spid="10"/>
                                        </p:tgtEl>
                                        <p:attrNameLst>
                                          <p:attrName>style.visibility</p:attrName>
                                        </p:attrNameLst>
                                      </p:cBhvr>
                                      <p:to>
                                        <p:strVal val="hidden"/>
                                      </p:to>
                                    </p:set>
                                  </p:childTnLst>
                                </p:cTn>
                              </p:par>
                              <p:par>
                                <p:cTn id="41" presetID="53" presetClass="entr" presetSubtype="52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2000" fill="hold"/>
                                        <p:tgtEl>
                                          <p:spTgt spid="12"/>
                                        </p:tgtEl>
                                        <p:attrNameLst>
                                          <p:attrName>ppt_w</p:attrName>
                                        </p:attrNameLst>
                                      </p:cBhvr>
                                      <p:tavLst>
                                        <p:tav tm="0">
                                          <p:val>
                                            <p:fltVal val="0"/>
                                          </p:val>
                                        </p:tav>
                                        <p:tav tm="100000">
                                          <p:val>
                                            <p:strVal val="#ppt_w"/>
                                          </p:val>
                                        </p:tav>
                                      </p:tavLst>
                                    </p:anim>
                                    <p:anim calcmode="lin" valueType="num">
                                      <p:cBhvr>
                                        <p:cTn id="44" dur="2000" fill="hold"/>
                                        <p:tgtEl>
                                          <p:spTgt spid="12"/>
                                        </p:tgtEl>
                                        <p:attrNameLst>
                                          <p:attrName>ppt_h</p:attrName>
                                        </p:attrNameLst>
                                      </p:cBhvr>
                                      <p:tavLst>
                                        <p:tav tm="0">
                                          <p:val>
                                            <p:fltVal val="0"/>
                                          </p:val>
                                        </p:tav>
                                        <p:tav tm="100000">
                                          <p:val>
                                            <p:strVal val="#ppt_h"/>
                                          </p:val>
                                        </p:tav>
                                      </p:tavLst>
                                    </p:anim>
                                    <p:animEffect transition="in" filter="fade">
                                      <p:cBhvr>
                                        <p:cTn id="45" dur="2000"/>
                                        <p:tgtEl>
                                          <p:spTgt spid="12"/>
                                        </p:tgtEl>
                                      </p:cBhvr>
                                    </p:animEffect>
                                    <p:anim calcmode="lin" valueType="num">
                                      <p:cBhvr>
                                        <p:cTn id="46" dur="2000" fill="hold"/>
                                        <p:tgtEl>
                                          <p:spTgt spid="12"/>
                                        </p:tgtEl>
                                        <p:attrNameLst>
                                          <p:attrName>ppt_x</p:attrName>
                                        </p:attrNameLst>
                                      </p:cBhvr>
                                      <p:tavLst>
                                        <p:tav tm="0">
                                          <p:val>
                                            <p:fltVal val="0.5"/>
                                          </p:val>
                                        </p:tav>
                                        <p:tav tm="100000">
                                          <p:val>
                                            <p:strVal val="#ppt_x"/>
                                          </p:val>
                                        </p:tav>
                                      </p:tavLst>
                                    </p:anim>
                                    <p:anim calcmode="lin" valueType="num">
                                      <p:cBhvr>
                                        <p:cTn id="47" dur="2000" fill="hold"/>
                                        <p:tgtEl>
                                          <p:spTgt spid="12"/>
                                        </p:tgtEl>
                                        <p:attrNameLst>
                                          <p:attrName>ppt_y</p:attrName>
                                        </p:attrNameLst>
                                      </p:cBhvr>
                                      <p:tavLst>
                                        <p:tav tm="0">
                                          <p:val>
                                            <p:fltVal val="0.5"/>
                                          </p:val>
                                        </p:tav>
                                        <p:tav tm="100000">
                                          <p:val>
                                            <p:strVal val="#ppt_y"/>
                                          </p:val>
                                        </p:tav>
                                      </p:tavLst>
                                    </p:anim>
                                  </p:childTnLst>
                                </p:cTn>
                              </p:par>
                              <p:par>
                                <p:cTn id="48" presetID="53" presetClass="entr" presetSubtype="528"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2000" fill="hold"/>
                                        <p:tgtEl>
                                          <p:spTgt spid="11"/>
                                        </p:tgtEl>
                                        <p:attrNameLst>
                                          <p:attrName>ppt_w</p:attrName>
                                        </p:attrNameLst>
                                      </p:cBhvr>
                                      <p:tavLst>
                                        <p:tav tm="0">
                                          <p:val>
                                            <p:fltVal val="0"/>
                                          </p:val>
                                        </p:tav>
                                        <p:tav tm="100000">
                                          <p:val>
                                            <p:strVal val="#ppt_w"/>
                                          </p:val>
                                        </p:tav>
                                      </p:tavLst>
                                    </p:anim>
                                    <p:anim calcmode="lin" valueType="num">
                                      <p:cBhvr>
                                        <p:cTn id="51" dur="2000" fill="hold"/>
                                        <p:tgtEl>
                                          <p:spTgt spid="11"/>
                                        </p:tgtEl>
                                        <p:attrNameLst>
                                          <p:attrName>ppt_h</p:attrName>
                                        </p:attrNameLst>
                                      </p:cBhvr>
                                      <p:tavLst>
                                        <p:tav tm="0">
                                          <p:val>
                                            <p:fltVal val="0"/>
                                          </p:val>
                                        </p:tav>
                                        <p:tav tm="100000">
                                          <p:val>
                                            <p:strVal val="#ppt_h"/>
                                          </p:val>
                                        </p:tav>
                                      </p:tavLst>
                                    </p:anim>
                                    <p:animEffect transition="in" filter="fade">
                                      <p:cBhvr>
                                        <p:cTn id="52" dur="2000"/>
                                        <p:tgtEl>
                                          <p:spTgt spid="11"/>
                                        </p:tgtEl>
                                      </p:cBhvr>
                                    </p:animEffect>
                                    <p:anim calcmode="lin" valueType="num">
                                      <p:cBhvr>
                                        <p:cTn id="53" dur="2000" fill="hold"/>
                                        <p:tgtEl>
                                          <p:spTgt spid="11"/>
                                        </p:tgtEl>
                                        <p:attrNameLst>
                                          <p:attrName>ppt_x</p:attrName>
                                        </p:attrNameLst>
                                      </p:cBhvr>
                                      <p:tavLst>
                                        <p:tav tm="0">
                                          <p:val>
                                            <p:fltVal val="0.5"/>
                                          </p:val>
                                        </p:tav>
                                        <p:tav tm="100000">
                                          <p:val>
                                            <p:strVal val="#ppt_x"/>
                                          </p:val>
                                        </p:tav>
                                      </p:tavLst>
                                    </p:anim>
                                    <p:anim calcmode="lin" valueType="num">
                                      <p:cBhvr>
                                        <p:cTn id="54" dur="20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8832" y="875034"/>
            <a:ext cx="2794355" cy="923458"/>
          </a:xfrm>
          <a:prstGeom prst="rect">
            <a:avLst/>
          </a:prstGeom>
        </p:spPr>
        <p:txBody>
          <a:bodyPr wrap="none">
            <a:spAutoFit/>
          </a:bodyPr>
          <a:lstStyle/>
          <a:p>
            <a:pPr algn="ct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3" name="Rectangle 2"/>
          <p:cNvSpPr/>
          <p:nvPr/>
        </p:nvSpPr>
        <p:spPr>
          <a:xfrm>
            <a:off x="1353587" y="5434268"/>
            <a:ext cx="9754593" cy="830997"/>
          </a:xfrm>
          <a:prstGeom prst="rect">
            <a:avLst/>
          </a:prstGeom>
        </p:spPr>
        <p:txBody>
          <a:bodyPr wrap="none">
            <a:spAutoFit/>
          </a:bodyPr>
          <a:lstStyle/>
          <a:p>
            <a:pPr marL="685822" indent="-685822">
              <a:buClr>
                <a:schemeClr val="accent4">
                  <a:lumMod val="75000"/>
                </a:schemeClr>
              </a:buClr>
              <a:buSzPct val="130000"/>
              <a:buFont typeface="Wingdings" panose="05000000000000000000" pitchFamily="2" charset="2"/>
              <a:buChar char="v"/>
            </a:pP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কোষের চিহ্নিত চিত্র অঙ্কন করে আনবে।</a:t>
            </a:r>
          </a:p>
        </p:txBody>
      </p:sp>
      <p:pic>
        <p:nvPicPr>
          <p:cNvPr id="6" name="Picture 5">
            <a:extLst>
              <a:ext uri="{FF2B5EF4-FFF2-40B4-BE49-F238E27FC236}">
                <a16:creationId xmlns:a16="http://schemas.microsoft.com/office/drawing/2014/main" id="{1C9543FD-50AE-4F18-807E-F59BC65D3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887" y="2000383"/>
            <a:ext cx="4847991" cy="3231994"/>
          </a:xfrm>
          <a:prstGeom prst="rect">
            <a:avLst/>
          </a:prstGeom>
        </p:spPr>
      </p:pic>
    </p:spTree>
    <p:extLst>
      <p:ext uri="{BB962C8B-B14F-4D97-AF65-F5344CB8AC3E}">
        <p14:creationId xmlns:p14="http://schemas.microsoft.com/office/powerpoint/2010/main" val="30214685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001" t="3626" r="22628" b="4917"/>
          <a:stretch/>
        </p:blipFill>
        <p:spPr>
          <a:xfrm>
            <a:off x="4434457" y="1951282"/>
            <a:ext cx="4154907" cy="4022021"/>
          </a:xfrm>
          <a:prstGeom prst="rect">
            <a:avLst/>
          </a:prstGeom>
        </p:spPr>
      </p:pic>
      <p:sp>
        <p:nvSpPr>
          <p:cNvPr id="3" name="Rectangle 2"/>
          <p:cNvSpPr/>
          <p:nvPr/>
        </p:nvSpPr>
        <p:spPr>
          <a:xfrm>
            <a:off x="3687328" y="884697"/>
            <a:ext cx="4817344" cy="1200329"/>
          </a:xfrm>
          <a:prstGeom prst="rect">
            <a:avLst/>
          </a:prstGeom>
        </p:spPr>
        <p:txBody>
          <a:bodyPr wrap="none">
            <a:spAutoFit/>
          </a:bodyPr>
          <a:lstStyle/>
          <a:p>
            <a:pPr algn="ctr"/>
            <a:r>
              <a:rPr lang="en-US" sz="7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p>
        </p:txBody>
      </p:sp>
    </p:spTree>
    <p:extLst>
      <p:ext uri="{BB962C8B-B14F-4D97-AF65-F5344CB8AC3E}">
        <p14:creationId xmlns:p14="http://schemas.microsoft.com/office/powerpoint/2010/main" val="2352644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643" y="863285"/>
            <a:ext cx="1462496" cy="1843087"/>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5197792" y="615589"/>
            <a:ext cx="2215671" cy="1015663"/>
          </a:xfrm>
          <a:prstGeom prst="rect">
            <a:avLst/>
          </a:prstGeom>
        </p:spPr>
        <p:txBody>
          <a:bodyPr wrap="none">
            <a:spAutoFit/>
          </a:bodyPr>
          <a:lstStyle/>
          <a:p>
            <a:pPr algn="ctr"/>
            <a:r>
              <a:rPr lang="en-US" sz="6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sp>
        <p:nvSpPr>
          <p:cNvPr id="6" name="Rectangle 5"/>
          <p:cNvSpPr/>
          <p:nvPr/>
        </p:nvSpPr>
        <p:spPr>
          <a:xfrm>
            <a:off x="6491710" y="2921297"/>
            <a:ext cx="4384072" cy="2862322"/>
          </a:xfrm>
          <a:prstGeom prst="rect">
            <a:avLst/>
          </a:prstGeom>
        </p:spPr>
        <p:txBody>
          <a:bodyPr wrap="square">
            <a:spAutoFit/>
          </a:bodyPr>
          <a:lstStyle/>
          <a:p>
            <a:pPr algn="ctr"/>
            <a:r>
              <a:rPr lang="en-US" sz="3600"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3600"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ষষ্ঠ</a:t>
            </a:r>
            <a:r>
              <a:rPr lang="en-US" sz="3600"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endParaRPr lang="en-US" sz="3600"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বিজ্ঞান</a:t>
            </a:r>
          </a:p>
          <a:p>
            <a:pPr algn="ct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তৃতীয়</a:t>
            </a:r>
          </a:p>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৫০ মিনিট</a:t>
            </a:r>
          </a:p>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২৩/০৮/২০২০</a:t>
            </a:r>
          </a:p>
        </p:txBody>
      </p:sp>
      <p:sp>
        <p:nvSpPr>
          <p:cNvPr id="8" name="TextBox 7">
            <a:extLst>
              <a:ext uri="{FF2B5EF4-FFF2-40B4-BE49-F238E27FC236}">
                <a16:creationId xmlns:a16="http://schemas.microsoft.com/office/drawing/2014/main" id="{D0A23CCA-C26A-41CC-8FCF-876286B53BBF}"/>
              </a:ext>
            </a:extLst>
          </p:cNvPr>
          <p:cNvSpPr txBox="1"/>
          <p:nvPr/>
        </p:nvSpPr>
        <p:spPr>
          <a:xfrm>
            <a:off x="582407" y="2959674"/>
            <a:ext cx="5407273" cy="3311740"/>
          </a:xfrm>
          <a:prstGeom prst="rect">
            <a:avLst/>
          </a:prstGeom>
          <a:noFill/>
        </p:spPr>
        <p:txBody>
          <a:bodyPr wrap="square" rtlCol="0">
            <a:spAutoFit/>
          </a:bodyPr>
          <a:lstStyle/>
          <a:p>
            <a:pPr algn="ctr">
              <a:spcBef>
                <a:spcPts val="678"/>
              </a:spcBef>
            </a:pPr>
            <a:r>
              <a:rPr lang="en-US" sz="3164"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মীর্জা</a:t>
            </a:r>
            <a:r>
              <a:rPr lang="en-US" sz="316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164"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16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164"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মাহফুজুল</a:t>
            </a:r>
            <a:r>
              <a:rPr lang="en-US" sz="316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164"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a:t>
            </a:r>
            <a:endParaRPr lang="en-US" sz="316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spcBef>
                <a:spcPts val="678"/>
              </a:spcBef>
            </a:pPr>
            <a:r>
              <a:rPr lang="en-US" sz="1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বি.এস.সি</a:t>
            </a:r>
            <a:r>
              <a:rPr lang="en-US" sz="1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গণিত</a:t>
            </a:r>
            <a:r>
              <a:rPr lang="en-US" sz="1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1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এম.এ</a:t>
            </a:r>
            <a:r>
              <a:rPr lang="en-US" sz="1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1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1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IN" sz="1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1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এড</a:t>
            </a:r>
            <a:r>
              <a:rPr lang="en-US" sz="1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spcBef>
                <a:spcPts val="678"/>
              </a:spcBef>
            </a:pP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সিনিয়র</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গণিত</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ctr">
              <a:spcBef>
                <a:spcPts val="678"/>
              </a:spcBef>
            </a:pP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সারটিয়া</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ইসলামিয়া</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দাখিল</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মাদ্রাসা</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ctr">
              <a:spcBef>
                <a:spcPts val="678"/>
              </a:spcBef>
            </a:pP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শিয়ালকোল</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as-IN"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জগ</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ঞ্জ</a:t>
            </a:r>
            <a:r>
              <a:rPr lang="bn-IN"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a:t>
            </a:r>
            <a:r>
              <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as-IN"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জগ</a:t>
            </a:r>
            <a:r>
              <a:rPr lang="en-US" sz="2712"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ঞ্জ</a:t>
            </a:r>
            <a:r>
              <a:rPr lang="bn-IN"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71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spcBef>
                <a:spcPts val="678"/>
              </a:spcBef>
            </a:pPr>
            <a:r>
              <a:rPr lang="en-US" sz="226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en-US" sz="226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মেইল</a:t>
            </a:r>
            <a:r>
              <a:rPr lang="en-US" sz="226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mmislam</a:t>
            </a:r>
            <a:r>
              <a:rPr lang="en-US" sz="2260" b="1" dirty="0">
                <a:effectLst>
                  <a:outerShdw blurRad="38100" dist="38100" dir="2700000" algn="tl">
                    <a:srgbClr val="000000">
                      <a:alpha val="43137"/>
                    </a:srgbClr>
                  </a:outerShdw>
                </a:effectLst>
                <a:cs typeface="NikoshBAN" panose="02000000000000000000" pitchFamily="2" charset="0"/>
              </a:rPr>
              <a:t>686</a:t>
            </a:r>
            <a:r>
              <a:rPr lang="en-US" sz="226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@gmail.com </a:t>
            </a:r>
          </a:p>
          <a:p>
            <a:pPr algn="ctr">
              <a:spcBef>
                <a:spcPts val="678"/>
              </a:spcBef>
            </a:pPr>
            <a:r>
              <a:rPr lang="en-US" sz="2260" b="1" dirty="0" err="1">
                <a:effectLst>
                  <a:outerShdw blurRad="38100" dist="38100" dir="2700000" algn="tl">
                    <a:srgbClr val="000000">
                      <a:alpha val="43137"/>
                    </a:srgbClr>
                  </a:outerShdw>
                </a:effectLst>
                <a:cs typeface="NikoshBAN" panose="02000000000000000000" pitchFamily="2" charset="0"/>
              </a:rPr>
              <a:t>মোবাইল</a:t>
            </a:r>
            <a:r>
              <a:rPr lang="en-US" sz="2260" b="1" dirty="0">
                <a:effectLst>
                  <a:outerShdw blurRad="38100" dist="38100" dir="2700000" algn="tl">
                    <a:srgbClr val="000000">
                      <a:alpha val="43137"/>
                    </a:srgbClr>
                  </a:outerShdw>
                </a:effectLst>
                <a:cs typeface="NikoshBAN" panose="02000000000000000000" pitchFamily="2" charset="0"/>
              </a:rPr>
              <a:t> </a:t>
            </a:r>
            <a:r>
              <a:rPr lang="en-US" sz="2260" b="1" dirty="0" err="1">
                <a:effectLst>
                  <a:outerShdw blurRad="38100" dist="38100" dir="2700000" algn="tl">
                    <a:srgbClr val="000000">
                      <a:alpha val="43137"/>
                    </a:srgbClr>
                  </a:outerShdw>
                </a:effectLst>
                <a:cs typeface="NikoshBAN" panose="02000000000000000000" pitchFamily="2" charset="0"/>
              </a:rPr>
              <a:t>নং</a:t>
            </a:r>
            <a:r>
              <a:rPr lang="en-US" sz="2260" b="1" dirty="0">
                <a:effectLst>
                  <a:outerShdw blurRad="38100" dist="38100" dir="2700000" algn="tl">
                    <a:srgbClr val="000000">
                      <a:alpha val="43137"/>
                    </a:srgbClr>
                  </a:outerShdw>
                </a:effectLst>
                <a:cs typeface="NikoshBAN" panose="02000000000000000000" pitchFamily="2" charset="0"/>
              </a:rPr>
              <a:t>: 01719-931546</a:t>
            </a:r>
            <a:endParaRPr lang="en-US" sz="1808"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8B6D804F-5668-4CFA-BCAA-5FF281A837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17499" y="863286"/>
            <a:ext cx="1608859" cy="1971671"/>
          </a:xfrm>
          <a:prstGeom prst="rect">
            <a:avLst/>
          </a:prstGeom>
          <a:ln w="88900" cap="sq" cmpd="thickThin">
            <a:solidFill>
              <a:srgbClr val="00B0F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1282A788-D4A7-41CE-862B-D4FECD038F1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443" r="24597"/>
          <a:stretch/>
        </p:blipFill>
        <p:spPr>
          <a:xfrm>
            <a:off x="5989680" y="1115023"/>
            <a:ext cx="1423783" cy="5369200"/>
          </a:xfrm>
          <a:prstGeom prst="rect">
            <a:avLst/>
          </a:prstGeom>
          <a:ln>
            <a:noFill/>
          </a:ln>
        </p:spPr>
      </p:pic>
    </p:spTree>
    <p:extLst>
      <p:ext uri="{BB962C8B-B14F-4D97-AF65-F5344CB8AC3E}">
        <p14:creationId xmlns:p14="http://schemas.microsoft.com/office/powerpoint/2010/main" val="3045782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8159" y="734196"/>
            <a:ext cx="7040710" cy="830997"/>
          </a:xfrm>
          <a:prstGeom prst="rect">
            <a:avLst/>
          </a:prstGeom>
        </p:spPr>
        <p:txBody>
          <a:bodyPr wrap="none">
            <a:spAutoFit/>
          </a:bodyPr>
          <a:lstStyle/>
          <a:p>
            <a:pPr algn="ct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দেখতে</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পাচ্ছি</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59" y="2001888"/>
            <a:ext cx="4870137" cy="3125004"/>
          </a:xfrm>
          <a:prstGeom prst="rect">
            <a:avLst/>
          </a:prstGeom>
        </p:spPr>
      </p:pic>
      <p:sp>
        <p:nvSpPr>
          <p:cNvPr id="4" name="Rectangle 3"/>
          <p:cNvSpPr/>
          <p:nvPr/>
        </p:nvSpPr>
        <p:spPr>
          <a:xfrm>
            <a:off x="1461553" y="2916880"/>
            <a:ext cx="9166292" cy="830997"/>
          </a:xfrm>
          <a:prstGeom prst="rect">
            <a:avLst/>
          </a:prstGeom>
        </p:spPr>
        <p:txBody>
          <a:bodyPr wrap="none">
            <a:spAutoFit/>
          </a:bodyPr>
          <a:lstStyle/>
          <a:p>
            <a:pPr algn="ct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তোমাদের উত্তর সঠিক হয়েছে, ধন্যবাদ সবাইকে।</a:t>
            </a:r>
          </a:p>
        </p:txBody>
      </p:sp>
      <p:sp>
        <p:nvSpPr>
          <p:cNvPr id="5" name="Rectangle 4"/>
          <p:cNvSpPr/>
          <p:nvPr/>
        </p:nvSpPr>
        <p:spPr>
          <a:xfrm>
            <a:off x="3762584" y="5452265"/>
            <a:ext cx="4927952" cy="769441"/>
          </a:xfrm>
          <a:prstGeom prst="rect">
            <a:avLst/>
          </a:prstGeom>
        </p:spPr>
        <p:txBody>
          <a:bodyPr wrap="none">
            <a:spAutoFit/>
          </a:bodyPr>
          <a:lstStyle/>
          <a:p>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ও কোষের গঠন সমূহ </a:t>
            </a:r>
            <a:endParaRPr lang="en-US" sz="4400" dirty="0"/>
          </a:p>
        </p:txBody>
      </p:sp>
    </p:spTree>
    <p:extLst>
      <p:ext uri="{BB962C8B-B14F-4D97-AF65-F5344CB8AC3E}">
        <p14:creationId xmlns:p14="http://schemas.microsoft.com/office/powerpoint/2010/main" val="1434348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out)">
                                      <p:cBhvr>
                                        <p:cTn id="10" dur="20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nodeType="clickEffect">
                                  <p:stCondLst>
                                    <p:cond delay="0"/>
                                  </p:stCondLst>
                                  <p:childTnLst>
                                    <p:anim calcmode="lin" valueType="num">
                                      <p:cBhvr>
                                        <p:cTn id="16" dur="2000"/>
                                        <p:tgtEl>
                                          <p:spTgt spid="3"/>
                                        </p:tgtEl>
                                        <p:attrNameLst>
                                          <p:attrName>ppt_w</p:attrName>
                                        </p:attrNameLst>
                                      </p:cBhvr>
                                      <p:tavLst>
                                        <p:tav tm="0">
                                          <p:val>
                                            <p:strVal val="ppt_w"/>
                                          </p:val>
                                        </p:tav>
                                        <p:tav tm="100000">
                                          <p:val>
                                            <p:fltVal val="0"/>
                                          </p:val>
                                        </p:tav>
                                      </p:tavLst>
                                    </p:anim>
                                    <p:anim calcmode="lin" valueType="num">
                                      <p:cBhvr>
                                        <p:cTn id="17" dur="2000"/>
                                        <p:tgtEl>
                                          <p:spTgt spid="3"/>
                                        </p:tgtEl>
                                        <p:attrNameLst>
                                          <p:attrName>ppt_h</p:attrName>
                                        </p:attrNameLst>
                                      </p:cBhvr>
                                      <p:tavLst>
                                        <p:tav tm="0">
                                          <p:val>
                                            <p:strVal val="ppt_h"/>
                                          </p:val>
                                        </p:tav>
                                        <p:tav tm="100000">
                                          <p:val>
                                            <p:fltVal val="0"/>
                                          </p:val>
                                        </p:tav>
                                      </p:tavLst>
                                    </p:anim>
                                    <p:set>
                                      <p:cBhvr>
                                        <p:cTn id="18" dur="1" fill="hold">
                                          <p:stCondLst>
                                            <p:cond delay="1999"/>
                                          </p:stCondLst>
                                        </p:cTn>
                                        <p:tgtEl>
                                          <p:spTgt spid="3"/>
                                        </p:tgtEl>
                                        <p:attrNameLst>
                                          <p:attrName>style.visibility</p:attrName>
                                        </p:attrNameLst>
                                      </p:cBhvr>
                                      <p:to>
                                        <p:strVal val="hidden"/>
                                      </p:to>
                                    </p:set>
                                  </p:childTnLst>
                                </p:cTn>
                              </p:par>
                              <p:par>
                                <p:cTn id="19" presetID="23" presetClass="exit" presetSubtype="32" fill="hold" grpId="1" nodeType="withEffect">
                                  <p:stCondLst>
                                    <p:cond delay="0"/>
                                  </p:stCondLst>
                                  <p:childTnLst>
                                    <p:anim calcmode="lin" valueType="num">
                                      <p:cBhvr>
                                        <p:cTn id="20" dur="2000"/>
                                        <p:tgtEl>
                                          <p:spTgt spid="5"/>
                                        </p:tgtEl>
                                        <p:attrNameLst>
                                          <p:attrName>ppt_w</p:attrName>
                                        </p:attrNameLst>
                                      </p:cBhvr>
                                      <p:tavLst>
                                        <p:tav tm="0">
                                          <p:val>
                                            <p:strVal val="ppt_w"/>
                                          </p:val>
                                        </p:tav>
                                        <p:tav tm="100000">
                                          <p:val>
                                            <p:fltVal val="0"/>
                                          </p:val>
                                        </p:tav>
                                      </p:tavLst>
                                    </p:anim>
                                    <p:anim calcmode="lin" valueType="num">
                                      <p:cBhvr>
                                        <p:cTn id="21" dur="2000"/>
                                        <p:tgtEl>
                                          <p:spTgt spid="5"/>
                                        </p:tgtEl>
                                        <p:attrNameLst>
                                          <p:attrName>ppt_h</p:attrName>
                                        </p:attrNameLst>
                                      </p:cBhvr>
                                      <p:tavLst>
                                        <p:tav tm="0">
                                          <p:val>
                                            <p:strVal val="ppt_h"/>
                                          </p:val>
                                        </p:tav>
                                        <p:tav tm="100000">
                                          <p:val>
                                            <p:fltVal val="0"/>
                                          </p:val>
                                        </p:tav>
                                      </p:tavLst>
                                    </p:anim>
                                    <p:set>
                                      <p:cBhvr>
                                        <p:cTn id="22" dur="1" fill="hold">
                                          <p:stCondLst>
                                            <p:cond delay="1999"/>
                                          </p:stCondLst>
                                        </p:cTn>
                                        <p:tgtEl>
                                          <p:spTgt spid="5"/>
                                        </p:tgtEl>
                                        <p:attrNameLst>
                                          <p:attrName>style.visibility</p:attrName>
                                        </p:attrNameLst>
                                      </p:cBhvr>
                                      <p:to>
                                        <p:strVal val="hidden"/>
                                      </p:to>
                                    </p:set>
                                  </p:childTnLst>
                                </p:cTn>
                              </p:par>
                              <p:par>
                                <p:cTn id="23" presetID="23" presetClass="exit" presetSubtype="32" fill="hold" grpId="1" nodeType="withEffect">
                                  <p:stCondLst>
                                    <p:cond delay="0"/>
                                  </p:stCondLst>
                                  <p:childTnLst>
                                    <p:anim calcmode="lin" valueType="num">
                                      <p:cBhvr>
                                        <p:cTn id="24" dur="2000"/>
                                        <p:tgtEl>
                                          <p:spTgt spid="2"/>
                                        </p:tgtEl>
                                        <p:attrNameLst>
                                          <p:attrName>ppt_w</p:attrName>
                                        </p:attrNameLst>
                                      </p:cBhvr>
                                      <p:tavLst>
                                        <p:tav tm="0">
                                          <p:val>
                                            <p:strVal val="ppt_w"/>
                                          </p:val>
                                        </p:tav>
                                        <p:tav tm="100000">
                                          <p:val>
                                            <p:fltVal val="0"/>
                                          </p:val>
                                        </p:tav>
                                      </p:tavLst>
                                    </p:anim>
                                    <p:anim calcmode="lin" valueType="num">
                                      <p:cBhvr>
                                        <p:cTn id="25" dur="2000"/>
                                        <p:tgtEl>
                                          <p:spTgt spid="2"/>
                                        </p:tgtEl>
                                        <p:attrNameLst>
                                          <p:attrName>ppt_h</p:attrName>
                                        </p:attrNameLst>
                                      </p:cBhvr>
                                      <p:tavLst>
                                        <p:tav tm="0">
                                          <p:val>
                                            <p:strVal val="ppt_h"/>
                                          </p:val>
                                        </p:tav>
                                        <p:tav tm="100000">
                                          <p:val>
                                            <p:fltVal val="0"/>
                                          </p:val>
                                        </p:tav>
                                      </p:tavLst>
                                    </p:anim>
                                    <p:set>
                                      <p:cBhvr>
                                        <p:cTn id="26" dur="1" fill="hold">
                                          <p:stCondLst>
                                            <p:cond delay="1999"/>
                                          </p:stCondLst>
                                        </p:cTn>
                                        <p:tgtEl>
                                          <p:spTgt spid="2"/>
                                        </p:tgtEl>
                                        <p:attrNameLst>
                                          <p:attrName>style.visibility</p:attrName>
                                        </p:attrNameLst>
                                      </p:cBhvr>
                                      <p:to>
                                        <p:strVal val="hidden"/>
                                      </p:to>
                                    </p:set>
                                  </p:childTnLst>
                                </p:cTn>
                              </p:par>
                              <p:par>
                                <p:cTn id="27" presetID="53" presetClass="entr" presetSubtype="528"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2000" fill="hold"/>
                                        <p:tgtEl>
                                          <p:spTgt spid="4"/>
                                        </p:tgtEl>
                                        <p:attrNameLst>
                                          <p:attrName>ppt_w</p:attrName>
                                        </p:attrNameLst>
                                      </p:cBhvr>
                                      <p:tavLst>
                                        <p:tav tm="0">
                                          <p:val>
                                            <p:fltVal val="0"/>
                                          </p:val>
                                        </p:tav>
                                        <p:tav tm="100000">
                                          <p:val>
                                            <p:strVal val="#ppt_w"/>
                                          </p:val>
                                        </p:tav>
                                      </p:tavLst>
                                    </p:anim>
                                    <p:anim calcmode="lin" valueType="num">
                                      <p:cBhvr>
                                        <p:cTn id="30" dur="2000" fill="hold"/>
                                        <p:tgtEl>
                                          <p:spTgt spid="4"/>
                                        </p:tgtEl>
                                        <p:attrNameLst>
                                          <p:attrName>ppt_h</p:attrName>
                                        </p:attrNameLst>
                                      </p:cBhvr>
                                      <p:tavLst>
                                        <p:tav tm="0">
                                          <p:val>
                                            <p:fltVal val="0"/>
                                          </p:val>
                                        </p:tav>
                                        <p:tav tm="100000">
                                          <p:val>
                                            <p:strVal val="#ppt_h"/>
                                          </p:val>
                                        </p:tav>
                                      </p:tavLst>
                                    </p:anim>
                                    <p:animEffect transition="in" filter="fade">
                                      <p:cBhvr>
                                        <p:cTn id="31" dur="2000"/>
                                        <p:tgtEl>
                                          <p:spTgt spid="4"/>
                                        </p:tgtEl>
                                      </p:cBhvr>
                                    </p:animEffect>
                                    <p:anim calcmode="lin" valueType="num">
                                      <p:cBhvr>
                                        <p:cTn id="32" dur="2000" fill="hold"/>
                                        <p:tgtEl>
                                          <p:spTgt spid="4"/>
                                        </p:tgtEl>
                                        <p:attrNameLst>
                                          <p:attrName>ppt_x</p:attrName>
                                        </p:attrNameLst>
                                      </p:cBhvr>
                                      <p:tavLst>
                                        <p:tav tm="0">
                                          <p:val>
                                            <p:fltVal val="0.5"/>
                                          </p:val>
                                        </p:tav>
                                        <p:tav tm="100000">
                                          <p:val>
                                            <p:strVal val="#ppt_x"/>
                                          </p:val>
                                        </p:tav>
                                      </p:tavLst>
                                    </p:anim>
                                    <p:anim calcmode="lin" valueType="num">
                                      <p:cBhvr>
                                        <p:cTn id="33" dur="2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5274" y="798018"/>
            <a:ext cx="5618846" cy="830997"/>
          </a:xfrm>
          <a:prstGeom prst="rect">
            <a:avLst/>
          </a:prstGeom>
        </p:spPr>
        <p:txBody>
          <a:bodyPr wrap="none">
            <a:spAutoFit/>
          </a:bodyPr>
          <a:lstStyle/>
          <a:p>
            <a:pPr algn="ct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তাহলে এসো আজ আমরা…</a:t>
            </a:r>
          </a:p>
        </p:txBody>
      </p:sp>
      <p:sp>
        <p:nvSpPr>
          <p:cNvPr id="4" name="Rectangle 3"/>
          <p:cNvSpPr/>
          <p:nvPr/>
        </p:nvSpPr>
        <p:spPr>
          <a:xfrm>
            <a:off x="6396441" y="5359845"/>
            <a:ext cx="4695516" cy="830997"/>
          </a:xfrm>
          <a:prstGeom prst="rect">
            <a:avLst/>
          </a:prstGeom>
        </p:spPr>
        <p:txBody>
          <a:bodyPr wrap="none">
            <a:spAutoFit/>
          </a:bodyPr>
          <a:lstStyle/>
          <a:p>
            <a:pPr algn="ct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 আলোচনা করি</a:t>
            </a:r>
          </a:p>
        </p:txBody>
      </p:sp>
      <p:sp>
        <p:nvSpPr>
          <p:cNvPr id="6" name="Rectangle 5"/>
          <p:cNvSpPr/>
          <p:nvPr/>
        </p:nvSpPr>
        <p:spPr>
          <a:xfrm>
            <a:off x="6537085" y="3185850"/>
            <a:ext cx="4693914" cy="923458"/>
          </a:xfrm>
          <a:prstGeom prst="rect">
            <a:avLst/>
          </a:prstGeom>
        </p:spPr>
        <p:txBody>
          <a:bodyPr wrap="none">
            <a:spAutoFit/>
          </a:bodyPr>
          <a:lstStyle/>
          <a:p>
            <a:pPr algn="ct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ও কোষের গঠন</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981" y="1806366"/>
            <a:ext cx="4690707" cy="3682298"/>
          </a:xfrm>
          <a:prstGeom prst="roundRect">
            <a:avLst>
              <a:gd name="adj" fmla="val 4673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12956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anim calcmode="lin" valueType="num">
                                      <p:cBhvr>
                                        <p:cTn id="21" dur="2000" fill="hold"/>
                                        <p:tgtEl>
                                          <p:spTgt spid="6"/>
                                        </p:tgtEl>
                                        <p:attrNameLst>
                                          <p:attrName>ppt_x</p:attrName>
                                        </p:attrNameLst>
                                      </p:cBhvr>
                                      <p:tavLst>
                                        <p:tav tm="0">
                                          <p:val>
                                            <p:fltVal val="0.5"/>
                                          </p:val>
                                        </p:tav>
                                        <p:tav tm="100000">
                                          <p:val>
                                            <p:strVal val="#ppt_x"/>
                                          </p:val>
                                        </p:tav>
                                      </p:tavLst>
                                    </p:anim>
                                    <p:anim calcmode="lin" valueType="num">
                                      <p:cBhvr>
                                        <p:cTn id="22"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2018" y="3161191"/>
            <a:ext cx="6768935" cy="3416320"/>
          </a:xfrm>
          <a:prstGeom prst="rect">
            <a:avLst/>
          </a:prstGeom>
          <a:noFill/>
        </p:spPr>
        <p:txBody>
          <a:bodyPr wrap="square" rtlCol="0">
            <a:spAutoFit/>
          </a:bodyPr>
          <a:lstStyle/>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কী তা বলতে পারবে;</a:t>
            </a:r>
          </a:p>
          <a:p>
            <a:pPr>
              <a:buClr>
                <a:schemeClr val="accent6">
                  <a:lumMod val="50000"/>
                </a:schemeClr>
              </a:buClr>
              <a:buSzPct val="130000"/>
            </a:pP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জীব কোষের প্রকারভেদ করতে পারবে;</a:t>
            </a:r>
          </a:p>
          <a:p>
            <a:pPr marL="571518" indent="-571518">
              <a:buClr>
                <a:schemeClr val="accent4">
                  <a:lumMod val="75000"/>
                </a:schemeClr>
              </a:buClr>
              <a:buSzPct val="130000"/>
              <a:buFont typeface="Wingdings" panose="05000000000000000000" pitchFamily="2" charset="2"/>
              <a:buChar char="v"/>
            </a:pP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18" indent="-571518">
              <a:buClr>
                <a:schemeClr val="accent4">
                  <a:lumMod val="75000"/>
                </a:schemeClr>
              </a:buClr>
              <a:buSzPct val="13000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জীব কোষের গঠন বর্ণনা করতে পারবে;</a:t>
            </a:r>
          </a:p>
          <a:p>
            <a:pPr marL="285759" indent="-285759">
              <a:buClr>
                <a:schemeClr val="accent6">
                  <a:lumMod val="50000"/>
                </a:schemeClr>
              </a:buClr>
              <a:buSzPct val="130000"/>
              <a:buFont typeface="Wingdings" panose="05000000000000000000" pitchFamily="2" charset="2"/>
              <a:buChar char="q"/>
            </a:pP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5031446" y="883595"/>
            <a:ext cx="2129108" cy="923458"/>
          </a:xfrm>
          <a:prstGeom prst="rect">
            <a:avLst/>
          </a:prstGeom>
        </p:spPr>
        <p:txBody>
          <a:bodyPr wrap="none">
            <a:spAutoFit/>
          </a:bodyPr>
          <a:lstStyle/>
          <a:p>
            <a:pPr algn="ct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p>
        </p:txBody>
      </p:sp>
      <p:sp>
        <p:nvSpPr>
          <p:cNvPr id="2" name="TextBox 1">
            <a:extLst>
              <a:ext uri="{FF2B5EF4-FFF2-40B4-BE49-F238E27FC236}">
                <a16:creationId xmlns:a16="http://schemas.microsoft.com/office/drawing/2014/main" id="{E41622F9-D1FA-4084-91E1-BAB621F593B7}"/>
              </a:ext>
            </a:extLst>
          </p:cNvPr>
          <p:cNvSpPr txBox="1"/>
          <p:nvPr/>
        </p:nvSpPr>
        <p:spPr>
          <a:xfrm>
            <a:off x="2172018" y="2146745"/>
            <a:ext cx="4596130" cy="707886"/>
          </a:xfrm>
          <a:prstGeom prst="rect">
            <a:avLst/>
          </a:prstGeom>
          <a:noFill/>
        </p:spPr>
        <p:txBody>
          <a:bodyPr wrap="square" rtlCol="0">
            <a:spAutoFit/>
          </a:bodyPr>
          <a:lstStyle/>
          <a:p>
            <a:r>
              <a:rPr lang="en-US" sz="4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720011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77694" y="645944"/>
            <a:ext cx="1436612" cy="923458"/>
          </a:xfrm>
          <a:prstGeom prst="rect">
            <a:avLst/>
          </a:prstGeom>
        </p:spPr>
        <p:txBody>
          <a:bodyPr wrap="none">
            <a:spAutoFit/>
          </a:bodyPr>
          <a:lstStyle/>
          <a:p>
            <a:pPr algn="ct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999" y="1569402"/>
            <a:ext cx="4084541" cy="3403784"/>
          </a:xfrm>
          <a:prstGeom prst="rect">
            <a:avLst/>
          </a:prstGeom>
        </p:spPr>
      </p:pic>
      <p:sp>
        <p:nvSpPr>
          <p:cNvPr id="2" name="Rectangle 1"/>
          <p:cNvSpPr/>
          <p:nvPr/>
        </p:nvSpPr>
        <p:spPr>
          <a:xfrm>
            <a:off x="350066" y="4751222"/>
            <a:ext cx="11570207" cy="1754326"/>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কোষ জীবের গঠন একক তাই জীবদেহের গঠন ও কাজের একককে কোষ বলে। উদ্ভিদ ও প্রাণীভেদে কোষের ভিন্নতা দেখা যায়। প্রথম কোষ আবৃষ্কার করেন ইংরেজ বিজ্ঞানী রবার্ট হুক।</a:t>
            </a:r>
            <a:endParaRPr lang="en-US" sz="3600" dirty="0"/>
          </a:p>
        </p:txBody>
      </p:sp>
    </p:spTree>
    <p:extLst>
      <p:ext uri="{BB962C8B-B14F-4D97-AF65-F5344CB8AC3E}">
        <p14:creationId xmlns:p14="http://schemas.microsoft.com/office/powerpoint/2010/main" val="1235839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8249" y="680735"/>
            <a:ext cx="2691763" cy="923458"/>
          </a:xfrm>
          <a:prstGeom prst="rect">
            <a:avLst/>
          </a:prstGeom>
        </p:spPr>
        <p:txBody>
          <a:bodyPr wrap="none">
            <a:spAutoFit/>
          </a:bodyPr>
          <a:lstStyle/>
          <a:p>
            <a:pPr algn="ct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3" name="Rectangle 2"/>
          <p:cNvSpPr/>
          <p:nvPr/>
        </p:nvSpPr>
        <p:spPr>
          <a:xfrm>
            <a:off x="4313573" y="5346268"/>
            <a:ext cx="4245073" cy="830997"/>
          </a:xfrm>
          <a:prstGeom prst="rect">
            <a:avLst/>
          </a:prstGeom>
        </p:spPr>
        <p:txBody>
          <a:bodyPr wrap="none">
            <a:spAutoFit/>
          </a:bodyPr>
          <a:lstStyle/>
          <a:p>
            <a:pPr marL="571518" indent="-571518">
              <a:buClr>
                <a:schemeClr val="accent4">
                  <a:lumMod val="75000"/>
                </a:schemeClr>
              </a:buClr>
              <a:buSzPct val="130000"/>
              <a:buFont typeface="Wingdings" panose="05000000000000000000" pitchFamily="2" charset="2"/>
              <a:buChar char="v"/>
            </a:pP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কী তা লেখ।</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172" y="1679383"/>
            <a:ext cx="5533916" cy="34992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721612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6922" y="738774"/>
            <a:ext cx="4230645" cy="923458"/>
          </a:xfrm>
          <a:prstGeom prst="rect">
            <a:avLst/>
          </a:prstGeom>
        </p:spPr>
        <p:txBody>
          <a:bodyPr wrap="none">
            <a:spAutoFit/>
          </a:bodyPr>
          <a:lstStyle/>
          <a:p>
            <a:pPr algn="ct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প্রকারভেদ</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4" name="Rectangle 3"/>
          <p:cNvSpPr/>
          <p:nvPr/>
        </p:nvSpPr>
        <p:spPr>
          <a:xfrm>
            <a:off x="802011" y="1725181"/>
            <a:ext cx="10479151" cy="646331"/>
          </a:xfrm>
          <a:prstGeom prst="rect">
            <a:avLst/>
          </a:prstGeom>
        </p:spPr>
        <p:txBody>
          <a:bodyPr wrap="none">
            <a:spAutoFit/>
          </a:bodyPr>
          <a:lstStyle/>
          <a:p>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নিউক্লিয়াসের উপস্থিতির ভিত্তিতে কোষকে প্রধানত দুই ভাগে ভাগ করা হয়।</a:t>
            </a:r>
            <a:endParaRPr lang="en-US" sz="3600" dirty="0"/>
          </a:p>
        </p:txBody>
      </p:sp>
      <p:grpSp>
        <p:nvGrpSpPr>
          <p:cNvPr id="12" name="Group 11"/>
          <p:cNvGrpSpPr/>
          <p:nvPr/>
        </p:nvGrpSpPr>
        <p:grpSpPr>
          <a:xfrm>
            <a:off x="2816803" y="2306971"/>
            <a:ext cx="6449568" cy="1177540"/>
            <a:chOff x="1958455" y="2032465"/>
            <a:chExt cx="8639032" cy="1177540"/>
          </a:xfrm>
        </p:grpSpPr>
        <p:sp>
          <p:nvSpPr>
            <p:cNvPr id="7" name="Left-Right-Up Arrow 6"/>
            <p:cNvSpPr/>
            <p:nvPr/>
          </p:nvSpPr>
          <p:spPr>
            <a:xfrm>
              <a:off x="2060812" y="2032465"/>
              <a:ext cx="8434318" cy="751677"/>
            </a:xfrm>
            <a:prstGeom prst="leftRightUpArrow">
              <a:avLst>
                <a:gd name="adj1" fmla="val 6132"/>
                <a:gd name="adj2" fmla="val 9906"/>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Down Arrow 7"/>
            <p:cNvSpPr/>
            <p:nvPr/>
          </p:nvSpPr>
          <p:spPr>
            <a:xfrm>
              <a:off x="1958455" y="2631169"/>
              <a:ext cx="395783" cy="578836"/>
            </a:xfrm>
            <a:prstGeom prst="downArrow">
              <a:avLst>
                <a:gd name="adj1" fmla="val 18254"/>
                <a:gd name="adj2" fmla="val 373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Down Arrow 8"/>
            <p:cNvSpPr/>
            <p:nvPr/>
          </p:nvSpPr>
          <p:spPr>
            <a:xfrm>
              <a:off x="10201704" y="2631169"/>
              <a:ext cx="395783" cy="578836"/>
            </a:xfrm>
            <a:prstGeom prst="downArrow">
              <a:avLst>
                <a:gd name="adj1" fmla="val 18254"/>
                <a:gd name="adj2" fmla="val 373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10" name="Rectangle 9"/>
          <p:cNvSpPr/>
          <p:nvPr/>
        </p:nvSpPr>
        <p:spPr>
          <a:xfrm>
            <a:off x="1945672" y="3548074"/>
            <a:ext cx="2037737" cy="769441"/>
          </a:xfrm>
          <a:prstGeom prst="rect">
            <a:avLst/>
          </a:prstGeom>
        </p:spPr>
        <p:txBody>
          <a:bodyPr wrap="none">
            <a:spAutoFit/>
          </a:bodyPr>
          <a:lstStyle/>
          <a:p>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 কোষ</a:t>
            </a:r>
            <a:endParaRPr lang="en-US" sz="4400" dirty="0"/>
          </a:p>
        </p:txBody>
      </p:sp>
      <p:sp>
        <p:nvSpPr>
          <p:cNvPr id="11" name="Rectangle 10"/>
          <p:cNvSpPr/>
          <p:nvPr/>
        </p:nvSpPr>
        <p:spPr>
          <a:xfrm>
            <a:off x="7944807" y="3548074"/>
            <a:ext cx="2129109" cy="769441"/>
          </a:xfrm>
          <a:prstGeom prst="rect">
            <a:avLst/>
          </a:prstGeom>
        </p:spPr>
        <p:txBody>
          <a:bodyPr wrap="none">
            <a:spAutoFit/>
          </a:bodyPr>
          <a:lstStyle/>
          <a:p>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 কোষ</a:t>
            </a:r>
            <a:endParaRPr lang="en-US" sz="4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998" y="4381078"/>
            <a:ext cx="2699793" cy="188167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2150" r="3600" b="8250"/>
          <a:stretch/>
        </p:blipFill>
        <p:spPr>
          <a:xfrm>
            <a:off x="7777210" y="4380620"/>
            <a:ext cx="2464305" cy="2034841"/>
          </a:xfrm>
          <a:prstGeom prst="rect">
            <a:avLst/>
          </a:prstGeom>
        </p:spPr>
      </p:pic>
    </p:spTree>
    <p:extLst>
      <p:ext uri="{BB962C8B-B14F-4D97-AF65-F5344CB8AC3E}">
        <p14:creationId xmlns:p14="http://schemas.microsoft.com/office/powerpoint/2010/main" val="3807898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20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000"/>
                                        <p:tgtEl>
                                          <p:spTgt spid="11"/>
                                        </p:tgtEl>
                                      </p:cBhvr>
                                    </p:animEffect>
                                  </p:childTnLst>
                                </p:cTn>
                              </p:par>
                              <p:par>
                                <p:cTn id="17" presetID="22"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2000"/>
                                        <p:tgtEl>
                                          <p:spTgt spid="2"/>
                                        </p:tgtEl>
                                      </p:cBhvr>
                                    </p:animEffect>
                                  </p:childTnLst>
                                </p:cTn>
                              </p:par>
                              <p:par>
                                <p:cTn id="20" presetID="22"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7046" y="642916"/>
            <a:ext cx="4230645" cy="923458"/>
          </a:xfrm>
          <a:prstGeom prst="rect">
            <a:avLst/>
          </a:prstGeom>
        </p:spPr>
        <p:txBody>
          <a:bodyPr wrap="none">
            <a:spAutoFit/>
          </a:bodyPr>
          <a:lstStyle/>
          <a:p>
            <a:pPr algn="ct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কোষের</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প্রকারভেদ</a:t>
            </a:r>
            <a:r>
              <a:rPr lang="en-US" sz="540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grpSp>
        <p:nvGrpSpPr>
          <p:cNvPr id="3" name="Group 2"/>
          <p:cNvGrpSpPr/>
          <p:nvPr/>
        </p:nvGrpSpPr>
        <p:grpSpPr>
          <a:xfrm>
            <a:off x="2804161" y="2108953"/>
            <a:ext cx="6376417" cy="1177540"/>
            <a:chOff x="1958455" y="2032465"/>
            <a:chExt cx="8639032" cy="1177540"/>
          </a:xfrm>
        </p:grpSpPr>
        <p:sp>
          <p:nvSpPr>
            <p:cNvPr id="4" name="Left-Right-Up Arrow 3"/>
            <p:cNvSpPr/>
            <p:nvPr/>
          </p:nvSpPr>
          <p:spPr>
            <a:xfrm>
              <a:off x="2060812" y="2032465"/>
              <a:ext cx="8434318" cy="751677"/>
            </a:xfrm>
            <a:prstGeom prst="leftRightUpArrow">
              <a:avLst>
                <a:gd name="adj1" fmla="val 6132"/>
                <a:gd name="adj2" fmla="val 9906"/>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Down Arrow 4"/>
            <p:cNvSpPr/>
            <p:nvPr/>
          </p:nvSpPr>
          <p:spPr>
            <a:xfrm>
              <a:off x="1958455" y="2631169"/>
              <a:ext cx="395783" cy="578836"/>
            </a:xfrm>
            <a:prstGeom prst="downArrow">
              <a:avLst>
                <a:gd name="adj1" fmla="val 18254"/>
                <a:gd name="adj2" fmla="val 373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Down Arrow 5"/>
            <p:cNvSpPr/>
            <p:nvPr/>
          </p:nvSpPr>
          <p:spPr>
            <a:xfrm>
              <a:off x="10201704" y="2631169"/>
              <a:ext cx="395783" cy="578836"/>
            </a:xfrm>
            <a:prstGeom prst="downArrow">
              <a:avLst>
                <a:gd name="adj1" fmla="val 18254"/>
                <a:gd name="adj2" fmla="val 373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7" name="Rectangle 6"/>
          <p:cNvSpPr/>
          <p:nvPr/>
        </p:nvSpPr>
        <p:spPr>
          <a:xfrm>
            <a:off x="1816355" y="1550525"/>
            <a:ext cx="8996762" cy="1446550"/>
          </a:xfrm>
          <a:prstGeom prst="rect">
            <a:avLst/>
          </a:prstGeom>
        </p:spPr>
        <p:txBody>
          <a:bodyPr wrap="square">
            <a:spAutoFit/>
          </a:bodyPr>
          <a:lstStyle/>
          <a:p>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 কোষকে কাজের ভিত্তিতে দুই ভাগে ভাগ করা হয়।</a:t>
            </a:r>
            <a:endParaRPr lang="en-US" sz="4000" dirty="0"/>
          </a:p>
          <a:p>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800" dirty="0"/>
          </a:p>
        </p:txBody>
      </p:sp>
      <p:sp>
        <p:nvSpPr>
          <p:cNvPr id="8" name="Rectangle 7"/>
          <p:cNvSpPr/>
          <p:nvPr/>
        </p:nvSpPr>
        <p:spPr>
          <a:xfrm>
            <a:off x="2266857" y="3332869"/>
            <a:ext cx="1596912" cy="707886"/>
          </a:xfrm>
          <a:prstGeom prst="rect">
            <a:avLst/>
          </a:prstGeom>
        </p:spPr>
        <p:txBody>
          <a:bodyPr wrap="none">
            <a:spAutoFit/>
          </a:bodyPr>
          <a:lstStyle/>
          <a:p>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দেহকোষ</a:t>
            </a:r>
            <a:endParaRPr lang="en-US" sz="4000" dirty="0"/>
          </a:p>
        </p:txBody>
      </p:sp>
      <p:sp>
        <p:nvSpPr>
          <p:cNvPr id="9" name="Rectangle 8"/>
          <p:cNvSpPr/>
          <p:nvPr/>
        </p:nvSpPr>
        <p:spPr>
          <a:xfrm>
            <a:off x="8176621" y="3334170"/>
            <a:ext cx="1781257" cy="707886"/>
          </a:xfrm>
          <a:prstGeom prst="rect">
            <a:avLst/>
          </a:prstGeom>
        </p:spPr>
        <p:txBody>
          <a:bodyPr wrap="none">
            <a:spAutoFit/>
          </a:bodyPr>
          <a:lstStyle/>
          <a:p>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জননকোষ</a:t>
            </a:r>
            <a:endParaRPr lang="en-US" sz="4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3875" y="4154207"/>
            <a:ext cx="2321257" cy="1738702"/>
          </a:xfrm>
          <a:prstGeom prst="roundRect">
            <a:avLst>
              <a:gd name="adj" fmla="val 3103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0070" r="35929" b="4410"/>
          <a:stretch/>
        </p:blipFill>
        <p:spPr>
          <a:xfrm>
            <a:off x="1886868" y="4039454"/>
            <a:ext cx="2126710" cy="2117412"/>
          </a:xfrm>
          <a:prstGeom prst="rect">
            <a:avLst/>
          </a:prstGeom>
        </p:spPr>
      </p:pic>
    </p:spTree>
    <p:extLst>
      <p:ext uri="{BB962C8B-B14F-4D97-AF65-F5344CB8AC3E}">
        <p14:creationId xmlns:p14="http://schemas.microsoft.com/office/powerpoint/2010/main" val="159499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0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20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20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2000"/>
                                        <p:tgtEl>
                                          <p:spTgt spid="11"/>
                                        </p:tgtEl>
                                      </p:cBhvr>
                                    </p:animEffect>
                                  </p:childTnLst>
                                </p:cTn>
                              </p:par>
                              <p:par>
                                <p:cTn id="20" presetID="22"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537</Words>
  <Application>Microsoft Office PowerPoint</Application>
  <PresentationFormat>Widescreen</PresentationFormat>
  <Paragraphs>65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137</cp:revision>
  <dcterms:created xsi:type="dcterms:W3CDTF">2020-07-16T18:49:06Z</dcterms:created>
  <dcterms:modified xsi:type="dcterms:W3CDTF">2020-08-23T22:10:40Z</dcterms:modified>
</cp:coreProperties>
</file>