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4" r:id="rId3"/>
    <p:sldId id="263" r:id="rId4"/>
    <p:sldId id="256" r:id="rId5"/>
    <p:sldId id="276" r:id="rId6"/>
    <p:sldId id="259" r:id="rId7"/>
    <p:sldId id="280" r:id="rId8"/>
    <p:sldId id="260" r:id="rId9"/>
    <p:sldId id="266" r:id="rId10"/>
    <p:sldId id="261" r:id="rId11"/>
    <p:sldId id="262" r:id="rId12"/>
    <p:sldId id="268" r:id="rId13"/>
    <p:sldId id="267" r:id="rId14"/>
    <p:sldId id="270" r:id="rId15"/>
    <p:sldId id="271" r:id="rId16"/>
    <p:sldId id="273" r:id="rId17"/>
  </p:sldIdLst>
  <p:sldSz cx="13990638" cy="7315200"/>
  <p:notesSz cx="6858000" cy="9144000"/>
  <p:defaultTextStyle>
    <a:defPPr>
      <a:defRPr lang="en-US"/>
    </a:defPPr>
    <a:lvl1pPr marL="0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4221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8441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2662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6882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1103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5323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9544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3764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50" autoAdjust="0"/>
    <p:restoredTop sz="86434" autoAdjust="0"/>
  </p:normalViewPr>
  <p:slideViewPr>
    <p:cSldViewPr snapToGrid="0">
      <p:cViewPr varScale="1">
        <p:scale>
          <a:sx n="50" d="100"/>
          <a:sy n="50" d="100"/>
        </p:scale>
        <p:origin x="-317" y="-91"/>
      </p:cViewPr>
      <p:guideLst>
        <p:guide orient="horz" pos="2304"/>
        <p:guide pos="4407"/>
      </p:guideLst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2333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EEDA6-5072-4201-A53A-44DACF5945E4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D5B82-5F08-4B58-82C8-EC2A939297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F47AC-E110-4842-AE9F-7E372F42B05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143000"/>
            <a:ext cx="589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7097-0EBE-41C4-8B9B-4A79CE95A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383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4221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8441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2662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6882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21103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5323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9544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3764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143000"/>
            <a:ext cx="589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097-0EBE-41C4-8B9B-4A79CE95A3E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143000"/>
            <a:ext cx="589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097-0EBE-41C4-8B9B-4A79CE95A3E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298" y="2272454"/>
            <a:ext cx="11892042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8596" y="4145280"/>
            <a:ext cx="979344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3212" y="292948"/>
            <a:ext cx="3147894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532" y="292948"/>
            <a:ext cx="921050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164" y="4700694"/>
            <a:ext cx="11892042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164" y="3100495"/>
            <a:ext cx="11892042" cy="160019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7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4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1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8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5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0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7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532" y="1706880"/>
            <a:ext cx="6179198" cy="482769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08" y="1706880"/>
            <a:ext cx="6179198" cy="482769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532" y="1637454"/>
            <a:ext cx="6181628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16" indent="0">
              <a:buNone/>
              <a:defRPr sz="2700" b="1"/>
            </a:lvl2pPr>
            <a:lvl3pPr marL="1217432" indent="0">
              <a:buNone/>
              <a:defRPr sz="2400" b="1"/>
            </a:lvl3pPr>
            <a:lvl4pPr marL="1826148" indent="0">
              <a:buNone/>
              <a:defRPr sz="2100" b="1"/>
            </a:lvl4pPr>
            <a:lvl5pPr marL="2434864" indent="0">
              <a:buNone/>
              <a:defRPr sz="2100" b="1"/>
            </a:lvl5pPr>
            <a:lvl6pPr marL="3043580" indent="0">
              <a:buNone/>
              <a:defRPr sz="2100" b="1"/>
            </a:lvl6pPr>
            <a:lvl7pPr marL="3652296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32" y="2319867"/>
            <a:ext cx="6181628" cy="4214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51" y="1637454"/>
            <a:ext cx="6184056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16" indent="0">
              <a:buNone/>
              <a:defRPr sz="2700" b="1"/>
            </a:lvl2pPr>
            <a:lvl3pPr marL="1217432" indent="0">
              <a:buNone/>
              <a:defRPr sz="2400" b="1"/>
            </a:lvl3pPr>
            <a:lvl4pPr marL="1826148" indent="0">
              <a:buNone/>
              <a:defRPr sz="2100" b="1"/>
            </a:lvl4pPr>
            <a:lvl5pPr marL="2434864" indent="0">
              <a:buNone/>
              <a:defRPr sz="2100" b="1"/>
            </a:lvl5pPr>
            <a:lvl6pPr marL="3043580" indent="0">
              <a:buNone/>
              <a:defRPr sz="2100" b="1"/>
            </a:lvl6pPr>
            <a:lvl7pPr marL="3652296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51" y="2319867"/>
            <a:ext cx="6184056" cy="4214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32" y="291253"/>
            <a:ext cx="4602824" cy="12395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951" y="291254"/>
            <a:ext cx="7821155" cy="62433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532" y="1530774"/>
            <a:ext cx="4602824" cy="5003801"/>
          </a:xfrm>
        </p:spPr>
        <p:txBody>
          <a:bodyPr/>
          <a:lstStyle>
            <a:lvl1pPr marL="0" indent="0">
              <a:buNone/>
              <a:defRPr sz="1900"/>
            </a:lvl1pPr>
            <a:lvl2pPr marL="608716" indent="0">
              <a:buNone/>
              <a:defRPr sz="1600"/>
            </a:lvl2pPr>
            <a:lvl3pPr marL="1217432" indent="0">
              <a:buNone/>
              <a:defRPr sz="1300"/>
            </a:lvl3pPr>
            <a:lvl4pPr marL="1826148" indent="0">
              <a:buNone/>
              <a:defRPr sz="1200"/>
            </a:lvl4pPr>
            <a:lvl5pPr marL="2434864" indent="0">
              <a:buNone/>
              <a:defRPr sz="1200"/>
            </a:lvl5pPr>
            <a:lvl6pPr marL="3043580" indent="0">
              <a:buNone/>
              <a:defRPr sz="1200"/>
            </a:lvl6pPr>
            <a:lvl7pPr marL="3652296" indent="0">
              <a:buNone/>
              <a:defRPr sz="1200"/>
            </a:lvl7pPr>
            <a:lvl8pPr marL="4261013" indent="0">
              <a:buNone/>
              <a:defRPr sz="1200"/>
            </a:lvl8pPr>
            <a:lvl9pPr marL="48697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2263" y="5120640"/>
            <a:ext cx="8394383" cy="60452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2263" y="653627"/>
            <a:ext cx="8394383" cy="4389120"/>
          </a:xfrm>
        </p:spPr>
        <p:txBody>
          <a:bodyPr/>
          <a:lstStyle>
            <a:lvl1pPr marL="0" indent="0">
              <a:buNone/>
              <a:defRPr sz="4300"/>
            </a:lvl1pPr>
            <a:lvl2pPr marL="608716" indent="0">
              <a:buNone/>
              <a:defRPr sz="3700"/>
            </a:lvl2pPr>
            <a:lvl3pPr marL="1217432" indent="0">
              <a:buNone/>
              <a:defRPr sz="3200"/>
            </a:lvl3pPr>
            <a:lvl4pPr marL="1826148" indent="0">
              <a:buNone/>
              <a:defRPr sz="2700"/>
            </a:lvl4pPr>
            <a:lvl5pPr marL="2434864" indent="0">
              <a:buNone/>
              <a:defRPr sz="2700"/>
            </a:lvl5pPr>
            <a:lvl6pPr marL="3043580" indent="0">
              <a:buNone/>
              <a:defRPr sz="2700"/>
            </a:lvl6pPr>
            <a:lvl7pPr marL="3652296" indent="0">
              <a:buNone/>
              <a:defRPr sz="2700"/>
            </a:lvl7pPr>
            <a:lvl8pPr marL="4261013" indent="0">
              <a:buNone/>
              <a:defRPr sz="2700"/>
            </a:lvl8pPr>
            <a:lvl9pPr marL="486972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2263" y="5725161"/>
            <a:ext cx="8394383" cy="858519"/>
          </a:xfrm>
        </p:spPr>
        <p:txBody>
          <a:bodyPr/>
          <a:lstStyle>
            <a:lvl1pPr marL="0" indent="0">
              <a:buNone/>
              <a:defRPr sz="1900"/>
            </a:lvl1pPr>
            <a:lvl2pPr marL="608716" indent="0">
              <a:buNone/>
              <a:defRPr sz="1600"/>
            </a:lvl2pPr>
            <a:lvl3pPr marL="1217432" indent="0">
              <a:buNone/>
              <a:defRPr sz="1300"/>
            </a:lvl3pPr>
            <a:lvl4pPr marL="1826148" indent="0">
              <a:buNone/>
              <a:defRPr sz="1200"/>
            </a:lvl4pPr>
            <a:lvl5pPr marL="2434864" indent="0">
              <a:buNone/>
              <a:defRPr sz="1200"/>
            </a:lvl5pPr>
            <a:lvl6pPr marL="3043580" indent="0">
              <a:buNone/>
              <a:defRPr sz="1200"/>
            </a:lvl6pPr>
            <a:lvl7pPr marL="3652296" indent="0">
              <a:buNone/>
              <a:defRPr sz="1200"/>
            </a:lvl7pPr>
            <a:lvl8pPr marL="4261013" indent="0">
              <a:buNone/>
              <a:defRPr sz="1200"/>
            </a:lvl8pPr>
            <a:lvl9pPr marL="48697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532" y="292947"/>
            <a:ext cx="12591574" cy="1219200"/>
          </a:xfrm>
          <a:prstGeom prst="rect">
            <a:avLst/>
          </a:prstGeom>
        </p:spPr>
        <p:txBody>
          <a:bodyPr vert="horz" lIns="121743" tIns="60872" rIns="121743" bIns="608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532" y="1706880"/>
            <a:ext cx="12591574" cy="4827694"/>
          </a:xfrm>
          <a:prstGeom prst="rect">
            <a:avLst/>
          </a:prstGeom>
        </p:spPr>
        <p:txBody>
          <a:bodyPr vert="horz" lIns="121743" tIns="60872" rIns="121743" bIns="608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532" y="6780107"/>
            <a:ext cx="3264482" cy="389467"/>
          </a:xfrm>
          <a:prstGeom prst="rect">
            <a:avLst/>
          </a:prstGeom>
        </p:spPr>
        <p:txBody>
          <a:bodyPr vert="horz" lIns="121743" tIns="60872" rIns="121743" bIns="608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C699-C0DC-4A7A-ACE7-16C8ACD0880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0135" y="6780107"/>
            <a:ext cx="4430369" cy="389467"/>
          </a:xfrm>
          <a:prstGeom prst="rect">
            <a:avLst/>
          </a:prstGeom>
        </p:spPr>
        <p:txBody>
          <a:bodyPr vert="horz" lIns="121743" tIns="60872" rIns="121743" bIns="608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6624" y="6780107"/>
            <a:ext cx="3264482" cy="389467"/>
          </a:xfrm>
          <a:prstGeom prst="rect">
            <a:avLst/>
          </a:prstGeom>
        </p:spPr>
        <p:txBody>
          <a:bodyPr vert="horz" lIns="121743" tIns="60872" rIns="121743" bIns="608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4B949-0355-42A7-A998-0F8BBE436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743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37" indent="-456537" algn="l" defTabSz="121743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164" indent="-380448" algn="l" defTabSz="121743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790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506" indent="-304358" algn="l" defTabSz="121743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222" indent="-304358" algn="l" defTabSz="121743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938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655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371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087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16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32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48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864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80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296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013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729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0800000" flipV="1">
            <a:off x="229380" y="654436"/>
            <a:ext cx="6611105" cy="1323439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BD" sz="8000" b="1" cap="all" dirty="0" smtClean="0">
                <a:ln/>
                <a:solidFill>
                  <a:schemeClr val="accent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ful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1783080" y="2072640"/>
            <a:ext cx="10439400" cy="501945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827985-8925-4AEB-A5B1-DBC12A09D709}"/>
              </a:ext>
            </a:extLst>
          </p:cNvPr>
          <p:cNvGrpSpPr/>
          <p:nvPr/>
        </p:nvGrpSpPr>
        <p:grpSpPr>
          <a:xfrm>
            <a:off x="6446520" y="365760"/>
            <a:ext cx="6736080" cy="2042160"/>
            <a:chOff x="136332" y="2417380"/>
            <a:chExt cx="13443335" cy="3735680"/>
          </a:xfrm>
          <a:solidFill>
            <a:schemeClr val="bg1">
              <a:lumMod val="85000"/>
            </a:schemeClr>
          </a:solidFill>
          <a:scene3d>
            <a:camera prst="perspectiveFront"/>
            <a:lightRig rig="threePt" dir="t"/>
          </a:scene3d>
        </p:grpSpPr>
        <p:sp>
          <p:nvSpPr>
            <p:cNvPr id="6" name="Freeform: Shape 3">
              <a:extLst>
                <a:ext uri="{FF2B5EF4-FFF2-40B4-BE49-F238E27FC236}">
                  <a16:creationId xmlns="" xmlns:a16="http://schemas.microsoft.com/office/drawing/2014/main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="" xmlns:a16="http://schemas.microsoft.com/office/drawing/2014/main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="" xmlns:a16="http://schemas.microsoft.com/office/drawing/2014/main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="" xmlns:a16="http://schemas.microsoft.com/office/drawing/2014/main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 dirty="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: Shape 8">
              <a:extLst>
                <a:ext uri="{FF2B5EF4-FFF2-40B4-BE49-F238E27FC236}">
                  <a16:creationId xmlns="" xmlns:a16="http://schemas.microsoft.com/office/drawing/2014/main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="" xmlns:a16="http://schemas.microsoft.com/office/drawing/2014/main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="" xmlns:a16="http://schemas.microsoft.com/office/drawing/2014/main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="" xmlns:a16="http://schemas.microsoft.com/office/drawing/2014/main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 descr="porrd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" y="182880"/>
            <a:ext cx="6964681" cy="6903720"/>
          </a:xfrm>
          <a:prstGeom prst="rect">
            <a:avLst/>
          </a:prstGeom>
        </p:spPr>
      </p:pic>
      <p:pic>
        <p:nvPicPr>
          <p:cNvPr id="16" name="Picture 15" descr="porrd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73332" y="209550"/>
            <a:ext cx="7034099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0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6239" y="259081"/>
            <a:ext cx="472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u="sng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9600" u="sng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5040" y="3064944"/>
            <a:ext cx="6675120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একটি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টাকায় ক্রয় করে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২২০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টাকায়  বিক্রয় করা হলে লাভ কত % হবে?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502" y="1857345"/>
            <a:ext cx="5841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 সমস্যাটি সমাধান করঃ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978275"/>
            <a:ext cx="3468046" cy="328977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346469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7258" y="188809"/>
            <a:ext cx="58368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৯৮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পৃষ্ঠার 1 নং সমস্যাটি দেখঃ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52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2" r="3967"/>
          <a:stretch>
            <a:fillRect/>
          </a:stretch>
        </p:blipFill>
        <p:spPr>
          <a:xfrm>
            <a:off x="533400" y="624840"/>
            <a:ext cx="12542520" cy="1264920"/>
          </a:xfrm>
          <a:prstGeom prst="rect">
            <a:avLst/>
          </a:prstGeom>
          <a:effectLst>
            <a:glow>
              <a:srgbClr val="FF0000">
                <a:alpha val="27000"/>
              </a:srgbClr>
            </a:glow>
          </a:effectLst>
        </p:spPr>
      </p:pic>
      <p:grpSp>
        <p:nvGrpSpPr>
          <p:cNvPr id="6" name="Group 5"/>
          <p:cNvGrpSpPr/>
          <p:nvPr/>
        </p:nvGrpSpPr>
        <p:grpSpPr>
          <a:xfrm>
            <a:off x="867241" y="1941935"/>
            <a:ext cx="6326038" cy="1302398"/>
            <a:chOff x="2501586" y="2059636"/>
            <a:chExt cx="6326038" cy="1302398"/>
          </a:xfrm>
        </p:grpSpPr>
        <p:grpSp>
          <p:nvGrpSpPr>
            <p:cNvPr id="7" name="Group 40"/>
            <p:cNvGrpSpPr/>
            <p:nvPr/>
          </p:nvGrpSpPr>
          <p:grpSpPr>
            <a:xfrm>
              <a:off x="4244048" y="2059636"/>
              <a:ext cx="4583574" cy="1302473"/>
              <a:chOff x="3769486" y="2060294"/>
              <a:chExt cx="4583574" cy="130247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769488" y="2060294"/>
                <a:ext cx="36498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১০০%                        ১৫%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1" name="Group 38"/>
              <p:cNvGrpSpPr/>
              <p:nvPr/>
            </p:nvGrpSpPr>
            <p:grpSpPr>
              <a:xfrm>
                <a:off x="3769486" y="2291179"/>
                <a:ext cx="4583574" cy="1071588"/>
                <a:chOff x="3809998" y="2308741"/>
                <a:chExt cx="4489050" cy="954553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3809998" y="2323089"/>
                  <a:ext cx="513146" cy="701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4849792" y="2308741"/>
                  <a:ext cx="160366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36"/>
                <p:cNvGrpSpPr/>
                <p:nvPr/>
              </p:nvGrpSpPr>
              <p:grpSpPr>
                <a:xfrm>
                  <a:off x="3809998" y="2330102"/>
                  <a:ext cx="4489050" cy="933192"/>
                  <a:chOff x="3809998" y="2330102"/>
                  <a:chExt cx="4489050" cy="933192"/>
                </a:xfrm>
              </p:grpSpPr>
              <p:grpSp>
                <p:nvGrpSpPr>
                  <p:cNvPr id="15" name="Group 19"/>
                  <p:cNvGrpSpPr/>
                  <p:nvPr/>
                </p:nvGrpSpPr>
                <p:grpSpPr>
                  <a:xfrm>
                    <a:off x="3809998" y="2497488"/>
                    <a:ext cx="3275635" cy="682103"/>
                    <a:chOff x="2129742" y="1911577"/>
                    <a:chExt cx="3275635" cy="682103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2129742" y="1911577"/>
                      <a:ext cx="3275635" cy="682103"/>
                      <a:chOff x="2129742" y="1911577"/>
                      <a:chExt cx="3275635" cy="682103"/>
                    </a:xfrm>
                  </p:grpSpPr>
                  <p:grpSp>
                    <p:nvGrpSpPr>
                      <p:cNvPr id="20" name="Group 12"/>
                      <p:cNvGrpSpPr/>
                      <p:nvPr/>
                    </p:nvGrpSpPr>
                    <p:grpSpPr>
                      <a:xfrm>
                        <a:off x="2129742" y="1914770"/>
                        <a:ext cx="3275635" cy="678910"/>
                        <a:chOff x="2129742" y="1914770"/>
                        <a:chExt cx="3275635" cy="678910"/>
                      </a:xfrm>
                    </p:grpSpPr>
                    <p:sp>
                      <p:nvSpPr>
                        <p:cNvPr id="22" name="Rectangle 6"/>
                        <p:cNvSpPr/>
                        <p:nvPr/>
                      </p:nvSpPr>
                      <p:spPr>
                        <a:xfrm>
                          <a:off x="2129742" y="1914770"/>
                          <a:ext cx="3275635" cy="3136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just"/>
                          <a:r>
                            <a:rPr lang="bn-IN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?</a:t>
                          </a:r>
                          <a:endParaRPr lang="en-US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sp>
                      <p:nvSpPr>
                        <p:cNvPr id="23" name="Rectangle 10"/>
                        <p:cNvSpPr/>
                        <p:nvPr/>
                      </p:nvSpPr>
                      <p:spPr>
                        <a:xfrm>
                          <a:off x="2129742" y="2250436"/>
                          <a:ext cx="3275635" cy="34324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just"/>
                          <a:endParaRPr lang="en-US" sz="28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21" name="Rectangle 20"/>
                      <p:cNvSpPr/>
                      <p:nvPr/>
                    </p:nvSpPr>
                    <p:spPr>
                      <a:xfrm>
                        <a:off x="4813715" y="1911577"/>
                        <a:ext cx="590309" cy="344347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just"/>
                        <a:endParaRPr lang="en-US" sz="280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2251298" y="1938719"/>
                      <a:ext cx="23785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6" name="Oval Callout 15"/>
                  <p:cNvSpPr/>
                  <p:nvPr/>
                </p:nvSpPr>
                <p:spPr>
                  <a:xfrm>
                    <a:off x="7085633" y="2330102"/>
                    <a:ext cx="1213415" cy="330931"/>
                  </a:xfrm>
                  <a:prstGeom prst="wedgeEllipseCallout">
                    <a:avLst>
                      <a:gd name="adj1" fmla="val -53339"/>
                      <a:gd name="adj2" fmla="val 73226"/>
                    </a:avLst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IN" sz="240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লাভ</a:t>
                    </a:r>
                    <a:endParaRPr lang="en-US" sz="24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809998" y="2893962"/>
                    <a:ext cx="327428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৫৫২০০ টাকা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</p:grpSp>
        <p:sp>
          <p:nvSpPr>
            <p:cNvPr id="8" name="Rectangle 7"/>
            <p:cNvSpPr/>
            <p:nvPr/>
          </p:nvSpPr>
          <p:spPr>
            <a:xfrm>
              <a:off x="2501586" y="2546061"/>
              <a:ext cx="1437189" cy="3366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ক্রয় মূল্য</a:t>
              </a:r>
              <a:endPara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01587" y="2916351"/>
              <a:ext cx="1437188" cy="3366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rgbClr val="3333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বিক্রয় মূল্য </a:t>
              </a:r>
              <a:endParaRPr lang="en-US" sz="24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4" name="Picture 23" descr="Capture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9" y="3519592"/>
            <a:ext cx="5496732" cy="33458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80760" y="3078478"/>
            <a:ext cx="78641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100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টাকা হলে, ১৫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লাভে বিক্রয় মুল্য ১০০+১৫= ১১৫ টাকা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বিক্রয় মুল্য  ১১৫ টাকা  হলে   ক্রয়মূল্য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100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টাকা       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,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,          ১      , ,         , ,         , ,                       , ,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marL="342900" indent="-34290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, ,        ৫৫২০০  , ,         , ,         , ,                 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৫৫২০০</a:t>
            </a:r>
          </a:p>
          <a:p>
            <a:pPr marL="342900" indent="-342900"/>
            <a:endParaRPr lang="bn-BD" sz="24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/>
            <a:endParaRPr lang="bn-BD" sz="24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/>
            <a:r>
              <a:rPr lang="bn-BD" sz="2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৪৮০০০ টাকা </a:t>
            </a:r>
          </a:p>
          <a:p>
            <a:pPr marL="342900" indent="-342900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 , ক্রয়মূল্য = ৪৮০০০ টাকা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770476" y="3930510"/>
            <a:ext cx="2122564" cy="1927949"/>
            <a:chOff x="10770476" y="3930510"/>
            <a:chExt cx="2122564" cy="1927949"/>
          </a:xfrm>
        </p:grpSpPr>
        <p:sp>
          <p:nvSpPr>
            <p:cNvPr id="26" name="Rectangle 25"/>
            <p:cNvSpPr/>
            <p:nvPr/>
          </p:nvSpPr>
          <p:spPr>
            <a:xfrm>
              <a:off x="10862840" y="3930510"/>
              <a:ext cx="6607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100</a:t>
              </a:r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964646" y="4230055"/>
              <a:ext cx="6383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১১৫</a:t>
              </a:r>
              <a:endParaRPr lang="en-US" sz="24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10846676" y="4319752"/>
              <a:ext cx="819807" cy="315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10862840" y="4791854"/>
              <a:ext cx="6607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100</a:t>
              </a:r>
              <a:endParaRPr lang="en-US" sz="2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452326" y="5335239"/>
              <a:ext cx="6383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১১৫</a:t>
              </a:r>
              <a:endParaRPr lang="en-US" sz="2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10770476" y="5288280"/>
              <a:ext cx="2122564" cy="157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 rot="5400000">
            <a:off x="4107180" y="5173980"/>
            <a:ext cx="3886200" cy="304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704601" y="2018211"/>
            <a:ext cx="5033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অন্যভাবে সমস্যাটি সমাধান করিঃ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5673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7960" y="210297"/>
            <a:ext cx="3398320" cy="258240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Frame 2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5495" y="1013866"/>
            <a:ext cx="93153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চেষ্টা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93" t="23773" r="2750"/>
          <a:stretch>
            <a:fillRect/>
          </a:stretch>
        </p:blipFill>
        <p:spPr>
          <a:xfrm>
            <a:off x="595937" y="3696489"/>
            <a:ext cx="12845744" cy="17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40394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0C56DE-247A-4D6A-8423-7AA56AADD10B}"/>
              </a:ext>
            </a:extLst>
          </p:cNvPr>
          <p:cNvSpPr txBox="1"/>
          <p:nvPr/>
        </p:nvSpPr>
        <p:spPr>
          <a:xfrm>
            <a:off x="502920" y="1127760"/>
            <a:ext cx="46634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গণিত বইয়ের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 কর এবং পাঠ্যাংশটুকু ৫ মিনিট  নিরবে বোঝার চেষ্টা কর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64480" y="563880"/>
            <a:ext cx="8201350" cy="5836920"/>
            <a:chOff x="5364480" y="563880"/>
            <a:chExt cx="8201350" cy="5836920"/>
          </a:xfrm>
        </p:grpSpPr>
        <p:pic>
          <p:nvPicPr>
            <p:cNvPr id="4" name="Picture 3" descr="IMG_20200802_123220.jpg"/>
            <p:cNvPicPr>
              <a:picLocks noChangeAspect="1"/>
            </p:cNvPicPr>
            <p:nvPr/>
          </p:nvPicPr>
          <p:blipFill>
            <a:blip r:embed="rId3" cstate="print">
              <a:lum contrast="40000"/>
            </a:blip>
            <a:stretch>
              <a:fillRect/>
            </a:stretch>
          </p:blipFill>
          <p:spPr>
            <a:xfrm>
              <a:off x="9434051" y="563880"/>
              <a:ext cx="4131779" cy="58216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lum contrast="3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480" y="586586"/>
              <a:ext cx="4053841" cy="5814214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110522030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7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7720" y="0"/>
            <a:ext cx="41605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115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3326" y="1832073"/>
            <a:ext cx="4221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লাভ কখন হয়?</a:t>
            </a:r>
          </a:p>
        </p:txBody>
      </p:sp>
      <p:sp>
        <p:nvSpPr>
          <p:cNvPr id="5" name="Rectangle 4"/>
          <p:cNvSpPr/>
          <p:nvPr/>
        </p:nvSpPr>
        <p:spPr>
          <a:xfrm>
            <a:off x="782366" y="2304513"/>
            <a:ext cx="8717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শতকরা লাভ বা ক্ষতি কীসের উপর হিসাব করা হয়?</a:t>
            </a:r>
          </a:p>
        </p:txBody>
      </p:sp>
      <p:sp>
        <p:nvSpPr>
          <p:cNvPr id="6" name="Rectangle 5"/>
          <p:cNvSpPr/>
          <p:nvPr/>
        </p:nvSpPr>
        <p:spPr>
          <a:xfrm>
            <a:off x="736646" y="2807433"/>
            <a:ext cx="5958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১৫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লাভ কথাটির অর্থ কী ?</a:t>
            </a:r>
          </a:p>
        </p:txBody>
      </p:sp>
      <p:sp>
        <p:nvSpPr>
          <p:cNvPr id="8" name="Rectangle 7"/>
          <p:cNvSpPr/>
          <p:nvPr/>
        </p:nvSpPr>
        <p:spPr>
          <a:xfrm>
            <a:off x="828086" y="3325593"/>
            <a:ext cx="12252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টাকায় ক্রয় করে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টাকায়  বিক্রয় করা হলে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% হবে?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720" y="6383625"/>
            <a:ext cx="1000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ক্ষতি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%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=      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= ২০   অতএব,ক্ষতি ২০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90049" y="6581745"/>
            <a:ext cx="1149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6434" y="4737705"/>
            <a:ext cx="6396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মূল্য থেকে বিক্রয় মূল্য বেশি হলে লাভ হয়।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6303" y="5240625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মূল্যের উপর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823" y="5728305"/>
            <a:ext cx="9248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১০০ টাকায় ১৫ টাকা লাভ, অথবা ১০০ টাকার জিনিসে ১৫ টাকা লাভ।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81118" y="6246465"/>
            <a:ext cx="867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3200" dirty="0">
              <a:solidFill>
                <a:srgbClr val="00B0F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675120"/>
            <a:ext cx="1112520" cy="1524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96840" y="6217920"/>
            <a:ext cx="44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0103" y="6593860"/>
            <a:ext cx="49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solidFill>
                <a:srgbClr val="00B0F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212080" y="6690360"/>
            <a:ext cx="4267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79499" y="3863945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41291345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950"/>
                            </p:stCondLst>
                            <p:childTnLst>
                              <p:par>
                                <p:cTn id="3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430"/>
                            </p:stCondLst>
                            <p:childTnLst>
                              <p:par>
                                <p:cTn id="3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910"/>
                            </p:stCondLst>
                            <p:childTnLst>
                              <p:par>
                                <p:cTn id="4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90"/>
                            </p:stCondLst>
                            <p:childTnLst>
                              <p:par>
                                <p:cTn id="5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14" grpId="0"/>
      <p:bldP spid="15" grpId="0"/>
      <p:bldP spid="9" grpId="0"/>
      <p:bldP spid="10" grpId="0"/>
      <p:bldP spid="11" grpId="0"/>
      <p:bldP spid="16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ora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rcRect l="14398" t="7234" r="10093"/>
          <a:stretch>
            <a:fillRect/>
          </a:stretch>
        </p:blipFill>
        <p:spPr>
          <a:xfrm>
            <a:off x="10058400" y="259080"/>
            <a:ext cx="3733799" cy="2674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18226" y="943094"/>
            <a:ext cx="543931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1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3" y="335280"/>
            <a:ext cx="4112674" cy="2529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852159" y="3911769"/>
            <a:ext cx="74828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তোমার পাঠ্য বইয়ের ৯৯ পৃষ্ঠার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৮ নাম্বর সমস্যা দু’টি </a:t>
            </a:r>
          </a:p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করে আনবে।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10" name="Picture 9" descr="IMG_20200802_121549.jpg"/>
          <p:cNvPicPr>
            <a:picLocks noChangeAspect="1"/>
          </p:cNvPicPr>
          <p:nvPr/>
        </p:nvPicPr>
        <p:blipFill>
          <a:blip r:embed="rId5" cstate="print">
            <a:lum bright="10000" contrast="30000"/>
          </a:blip>
          <a:stretch>
            <a:fillRect/>
          </a:stretch>
        </p:blipFill>
        <p:spPr>
          <a:xfrm>
            <a:off x="1676400" y="3162500"/>
            <a:ext cx="3002280" cy="3680260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676400" y="5552440"/>
            <a:ext cx="3002092" cy="802640"/>
          </a:xfrm>
          <a:custGeom>
            <a:avLst/>
            <a:gdLst>
              <a:gd name="connsiteX0" fmla="*/ 91440 w 3002092"/>
              <a:gd name="connsiteY0" fmla="*/ 10160 h 802640"/>
              <a:gd name="connsiteX1" fmla="*/ 137160 w 3002092"/>
              <a:gd name="connsiteY1" fmla="*/ 40640 h 802640"/>
              <a:gd name="connsiteX2" fmla="*/ 304800 w 3002092"/>
              <a:gd name="connsiteY2" fmla="*/ 86360 h 802640"/>
              <a:gd name="connsiteX3" fmla="*/ 350520 w 3002092"/>
              <a:gd name="connsiteY3" fmla="*/ 101600 h 802640"/>
              <a:gd name="connsiteX4" fmla="*/ 1173480 w 3002092"/>
              <a:gd name="connsiteY4" fmla="*/ 116840 h 802640"/>
              <a:gd name="connsiteX5" fmla="*/ 1432560 w 3002092"/>
              <a:gd name="connsiteY5" fmla="*/ 101600 h 802640"/>
              <a:gd name="connsiteX6" fmla="*/ 1630680 w 3002092"/>
              <a:gd name="connsiteY6" fmla="*/ 71120 h 802640"/>
              <a:gd name="connsiteX7" fmla="*/ 2286000 w 3002092"/>
              <a:gd name="connsiteY7" fmla="*/ 101600 h 802640"/>
              <a:gd name="connsiteX8" fmla="*/ 2910840 w 3002092"/>
              <a:gd name="connsiteY8" fmla="*/ 132080 h 802640"/>
              <a:gd name="connsiteX9" fmla="*/ 2895600 w 3002092"/>
              <a:gd name="connsiteY9" fmla="*/ 238760 h 802640"/>
              <a:gd name="connsiteX10" fmla="*/ 2834640 w 3002092"/>
              <a:gd name="connsiteY10" fmla="*/ 635000 h 802640"/>
              <a:gd name="connsiteX11" fmla="*/ 2682240 w 3002092"/>
              <a:gd name="connsiteY11" fmla="*/ 711200 h 802640"/>
              <a:gd name="connsiteX12" fmla="*/ 2560320 w 3002092"/>
              <a:gd name="connsiteY12" fmla="*/ 772160 h 802640"/>
              <a:gd name="connsiteX13" fmla="*/ 2438400 w 3002092"/>
              <a:gd name="connsiteY13" fmla="*/ 802640 h 802640"/>
              <a:gd name="connsiteX14" fmla="*/ 2103120 w 3002092"/>
              <a:gd name="connsiteY14" fmla="*/ 787400 h 802640"/>
              <a:gd name="connsiteX15" fmla="*/ 2042160 w 3002092"/>
              <a:gd name="connsiteY15" fmla="*/ 772160 h 802640"/>
              <a:gd name="connsiteX16" fmla="*/ 1539240 w 3002092"/>
              <a:gd name="connsiteY16" fmla="*/ 756920 h 802640"/>
              <a:gd name="connsiteX17" fmla="*/ 563880 w 3002092"/>
              <a:gd name="connsiteY17" fmla="*/ 711200 h 802640"/>
              <a:gd name="connsiteX18" fmla="*/ 472440 w 3002092"/>
              <a:gd name="connsiteY18" fmla="*/ 680720 h 802640"/>
              <a:gd name="connsiteX19" fmla="*/ 365760 w 3002092"/>
              <a:gd name="connsiteY19" fmla="*/ 650240 h 802640"/>
              <a:gd name="connsiteX20" fmla="*/ 274320 w 3002092"/>
              <a:gd name="connsiteY20" fmla="*/ 635000 h 802640"/>
              <a:gd name="connsiteX21" fmla="*/ 182880 w 3002092"/>
              <a:gd name="connsiteY21" fmla="*/ 574040 h 802640"/>
              <a:gd name="connsiteX22" fmla="*/ 76200 w 3002092"/>
              <a:gd name="connsiteY22" fmla="*/ 528320 h 802640"/>
              <a:gd name="connsiteX23" fmla="*/ 0 w 3002092"/>
              <a:gd name="connsiteY23" fmla="*/ 436880 h 802640"/>
              <a:gd name="connsiteX24" fmla="*/ 30480 w 3002092"/>
              <a:gd name="connsiteY24" fmla="*/ 208280 h 802640"/>
              <a:gd name="connsiteX25" fmla="*/ 60960 w 3002092"/>
              <a:gd name="connsiteY25" fmla="*/ 162560 h 802640"/>
              <a:gd name="connsiteX26" fmla="*/ 91440 w 3002092"/>
              <a:gd name="connsiteY26" fmla="*/ 101600 h 802640"/>
              <a:gd name="connsiteX27" fmla="*/ 91440 w 3002092"/>
              <a:gd name="connsiteY27" fmla="*/ 1016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002092" h="802640">
                <a:moveTo>
                  <a:pt x="91440" y="10160"/>
                </a:moveTo>
                <a:cubicBezTo>
                  <a:pt x="99060" y="0"/>
                  <a:pt x="120422" y="33201"/>
                  <a:pt x="137160" y="40640"/>
                </a:cubicBezTo>
                <a:cubicBezTo>
                  <a:pt x="221232" y="78005"/>
                  <a:pt x="222847" y="65872"/>
                  <a:pt x="304800" y="86360"/>
                </a:cubicBezTo>
                <a:cubicBezTo>
                  <a:pt x="320385" y="90256"/>
                  <a:pt x="334466" y="101037"/>
                  <a:pt x="350520" y="101600"/>
                </a:cubicBezTo>
                <a:cubicBezTo>
                  <a:pt x="624718" y="111221"/>
                  <a:pt x="899160" y="111760"/>
                  <a:pt x="1173480" y="116840"/>
                </a:cubicBezTo>
                <a:cubicBezTo>
                  <a:pt x="1259840" y="111760"/>
                  <a:pt x="1346326" y="108499"/>
                  <a:pt x="1432560" y="101600"/>
                </a:cubicBezTo>
                <a:cubicBezTo>
                  <a:pt x="1524824" y="94219"/>
                  <a:pt x="1549331" y="87390"/>
                  <a:pt x="1630680" y="71120"/>
                </a:cubicBezTo>
                <a:lnTo>
                  <a:pt x="2286000" y="101600"/>
                </a:lnTo>
                <a:lnTo>
                  <a:pt x="2910840" y="132080"/>
                </a:lnTo>
                <a:cubicBezTo>
                  <a:pt x="2905760" y="167640"/>
                  <a:pt x="2897841" y="202909"/>
                  <a:pt x="2895600" y="238760"/>
                </a:cubicBezTo>
                <a:cubicBezTo>
                  <a:pt x="2870594" y="638853"/>
                  <a:pt x="3002092" y="579183"/>
                  <a:pt x="2834640" y="635000"/>
                </a:cubicBezTo>
                <a:cubicBezTo>
                  <a:pt x="2720913" y="720295"/>
                  <a:pt x="2832010" y="647013"/>
                  <a:pt x="2682240" y="711200"/>
                </a:cubicBezTo>
                <a:cubicBezTo>
                  <a:pt x="2640477" y="729098"/>
                  <a:pt x="2604400" y="761140"/>
                  <a:pt x="2560320" y="772160"/>
                </a:cubicBezTo>
                <a:lnTo>
                  <a:pt x="2438400" y="802640"/>
                </a:lnTo>
                <a:cubicBezTo>
                  <a:pt x="2326640" y="797560"/>
                  <a:pt x="2214666" y="795980"/>
                  <a:pt x="2103120" y="787400"/>
                </a:cubicBezTo>
                <a:cubicBezTo>
                  <a:pt x="2082236" y="785794"/>
                  <a:pt x="2063075" y="773291"/>
                  <a:pt x="2042160" y="772160"/>
                </a:cubicBezTo>
                <a:cubicBezTo>
                  <a:pt x="1874688" y="763107"/>
                  <a:pt x="1706880" y="762000"/>
                  <a:pt x="1539240" y="756920"/>
                </a:cubicBezTo>
                <a:cubicBezTo>
                  <a:pt x="1168238" y="633253"/>
                  <a:pt x="1479924" y="726994"/>
                  <a:pt x="563880" y="711200"/>
                </a:cubicBezTo>
                <a:lnTo>
                  <a:pt x="472440" y="680720"/>
                </a:lnTo>
                <a:cubicBezTo>
                  <a:pt x="428865" y="666195"/>
                  <a:pt x="413600" y="659808"/>
                  <a:pt x="365760" y="650240"/>
                </a:cubicBezTo>
                <a:cubicBezTo>
                  <a:pt x="335460" y="644180"/>
                  <a:pt x="304800" y="640080"/>
                  <a:pt x="274320" y="635000"/>
                </a:cubicBezTo>
                <a:cubicBezTo>
                  <a:pt x="243840" y="614680"/>
                  <a:pt x="217633" y="585624"/>
                  <a:pt x="182880" y="574040"/>
                </a:cubicBezTo>
                <a:cubicBezTo>
                  <a:pt x="145569" y="561603"/>
                  <a:pt x="109156" y="551860"/>
                  <a:pt x="76200" y="528320"/>
                </a:cubicBezTo>
                <a:cubicBezTo>
                  <a:pt x="38864" y="501651"/>
                  <a:pt x="24304" y="473336"/>
                  <a:pt x="0" y="436880"/>
                </a:cubicBezTo>
                <a:cubicBezTo>
                  <a:pt x="1981" y="417068"/>
                  <a:pt x="13262" y="254193"/>
                  <a:pt x="30480" y="208280"/>
                </a:cubicBezTo>
                <a:cubicBezTo>
                  <a:pt x="36911" y="191130"/>
                  <a:pt x="51873" y="178463"/>
                  <a:pt x="60960" y="162560"/>
                </a:cubicBezTo>
                <a:cubicBezTo>
                  <a:pt x="72232" y="142835"/>
                  <a:pt x="81280" y="121920"/>
                  <a:pt x="91440" y="101600"/>
                </a:cubicBezTo>
                <a:cubicBezTo>
                  <a:pt x="108673" y="15437"/>
                  <a:pt x="83820" y="20320"/>
                  <a:pt x="91440" y="1016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99799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Beautiful_Tree_10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5067" t="6682" r="5333" b="6113"/>
          <a:stretch>
            <a:fillRect/>
          </a:stretch>
        </p:blipFill>
        <p:spPr>
          <a:xfrm>
            <a:off x="2834640" y="198120"/>
            <a:ext cx="8427720" cy="56540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0400" y="5577840"/>
            <a:ext cx="80314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2282778"/>
            <a:ext cx="2026920" cy="186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531" y="2252298"/>
            <a:ext cx="1979817" cy="18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64007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 2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6168548" y="2346960"/>
            <a:ext cx="2289652" cy="466344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4880" y="3746495"/>
            <a:ext cx="448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 </a:t>
            </a:r>
          </a:p>
          <a:p>
            <a:pPr algn="ctr"/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4800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4380" y="868680"/>
            <a:ext cx="43053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" y="3749040"/>
            <a:ext cx="59055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75" y="632307"/>
            <a:ext cx="2425665" cy="29125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my pic 1.JPG"/>
          <p:cNvPicPr>
            <a:picLocks noChangeAspect="1"/>
          </p:cNvPicPr>
          <p:nvPr/>
        </p:nvPicPr>
        <p:blipFill>
          <a:blip r:embed="rId5">
            <a:lum bright="10000" contrast="30000"/>
          </a:blip>
          <a:stretch>
            <a:fillRect/>
          </a:stretch>
        </p:blipFill>
        <p:spPr>
          <a:xfrm>
            <a:off x="1169829" y="727710"/>
            <a:ext cx="3238500" cy="2811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8751679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8321" y="579120"/>
            <a:ext cx="668324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6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7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" y="3456057"/>
            <a:ext cx="131216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২৩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.2</a:t>
            </a:r>
            <a:r>
              <a:rPr lang="bn-BD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দৈনন্দিন জীবনে জনসংখ্যা, লাভ-ক্ষতি, মুনাফা ইত্যাদি সংক্রান্ত বাস্তবভিত্তিক সমস্যার সমাধানে শতকরার ব্যবহার করতে পারবে।</a:t>
            </a:r>
            <a:endParaRPr 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hoping 1.jpg"/>
          <p:cNvPicPr>
            <a:picLocks noChangeAspect="1"/>
          </p:cNvPicPr>
          <p:nvPr/>
        </p:nvPicPr>
        <p:blipFill>
          <a:blip r:embed="rId5"/>
          <a:srcRect t="-870" r="26003"/>
          <a:stretch>
            <a:fillRect/>
          </a:stretch>
        </p:blipFill>
        <p:spPr>
          <a:xfrm>
            <a:off x="274479" y="289560"/>
            <a:ext cx="3208169" cy="2514600"/>
          </a:xfrm>
          <a:prstGeom prst="rect">
            <a:avLst/>
          </a:prstGeom>
        </p:spPr>
      </p:pic>
      <p:pic>
        <p:nvPicPr>
          <p:cNvPr id="10" name="Picture 9" descr="shoping 1.jpg"/>
          <p:cNvPicPr>
            <a:picLocks noChangeAspect="1"/>
          </p:cNvPicPr>
          <p:nvPr/>
        </p:nvPicPr>
        <p:blipFill>
          <a:blip r:embed="rId5"/>
          <a:srcRect t="-870" r="26003"/>
          <a:stretch>
            <a:fillRect/>
          </a:stretch>
        </p:blipFill>
        <p:spPr>
          <a:xfrm>
            <a:off x="10454799" y="304800"/>
            <a:ext cx="320816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2021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99" y="1729740"/>
            <a:ext cx="6096000" cy="3429000"/>
          </a:xfrm>
          <a:prstGeom prst="rect">
            <a:avLst/>
          </a:prstGeom>
        </p:spPr>
      </p:pic>
      <p:pic>
        <p:nvPicPr>
          <p:cNvPr id="7" name="Picture 6" descr="mud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979" y="1737360"/>
            <a:ext cx="5891002" cy="3398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9270" y="333345"/>
            <a:ext cx="102403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দু’টি মনোযোগ সহকারে খেয়াল করঃ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2030" y="5133945"/>
            <a:ext cx="88617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q"/>
            </a:pPr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দু’টিতে আমরা কী দেখতে পাচ্ছি?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390" y="6017865"/>
            <a:ext cx="109151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q"/>
            </a:pPr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দোকানিরা এগুলো বিক্রয় করলে তাদের কী হয়?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89146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hirt.jpg"/>
          <p:cNvPicPr>
            <a:picLocks noChangeAspect="1"/>
          </p:cNvPicPr>
          <p:nvPr/>
        </p:nvPicPr>
        <p:blipFill>
          <a:blip r:embed="rId3">
            <a:lum contrast="30000"/>
          </a:blip>
          <a:srcRect l="14454" t="7597" r="12423" b="8704"/>
          <a:stretch>
            <a:fillRect/>
          </a:stretch>
        </p:blipFill>
        <p:spPr>
          <a:xfrm>
            <a:off x="655320" y="259080"/>
            <a:ext cx="1706880" cy="2480930"/>
          </a:xfrm>
          <a:prstGeom prst="rect">
            <a:avLst/>
          </a:prstGeom>
        </p:spPr>
      </p:pic>
      <p:pic>
        <p:nvPicPr>
          <p:cNvPr id="5" name="Picture 4" descr="shirt.jpg"/>
          <p:cNvPicPr>
            <a:picLocks noChangeAspect="1"/>
          </p:cNvPicPr>
          <p:nvPr/>
        </p:nvPicPr>
        <p:blipFill>
          <a:blip r:embed="rId3">
            <a:lum contrast="30000"/>
          </a:blip>
          <a:srcRect l="14454" t="7597" r="12423" b="8704"/>
          <a:stretch>
            <a:fillRect/>
          </a:stretch>
        </p:blipFill>
        <p:spPr>
          <a:xfrm>
            <a:off x="11780520" y="228600"/>
            <a:ext cx="1706880" cy="2480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1903" y="575697"/>
            <a:ext cx="91519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দোকানদার যদি ১ টি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টাকায় ক্রয় করে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টাকায় বিক্রয় করে।এখানে ক্রয় মূল্য থেকে বিক্রয় মূল্য বেশি ।এক্ষেত্রে তার কী হবে?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ba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609759" y="4465320"/>
            <a:ext cx="1828800" cy="1828800"/>
          </a:xfrm>
          <a:prstGeom prst="rect">
            <a:avLst/>
          </a:prstGeom>
        </p:spPr>
      </p:pic>
      <p:pic>
        <p:nvPicPr>
          <p:cNvPr id="8" name="Picture 7" descr="ba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11430159" y="4358640"/>
            <a:ext cx="1828800" cy="182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9103" y="4218057"/>
            <a:ext cx="8252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আবার,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দোকানদার ১ টি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টাকায় ক্রয় করে ১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টাকায় বিক্রয় করে। এখানে ক্রয় মূল্য থেকে বিক্রয় মূল্য কম।এক্ষেত্রে তার কী হবে?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57551" y="2710785"/>
            <a:ext cx="2316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টাকা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03271" y="6429345"/>
            <a:ext cx="2310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 টাকা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0994047" y="2817465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r>
              <a:rPr lang="bn-BD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৫৫০ টাকা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34967" y="6307425"/>
            <a:ext cx="2446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r>
              <a:rPr lang="bn-BD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১৯০ টাকা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56273" y="2466945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হবে।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50590" y="6231225"/>
            <a:ext cx="3951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 বা লোকসান হবে।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84621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001">
              <a:srgbClr val="00B0F0"/>
            </a:gs>
            <a:gs pos="32001">
              <a:schemeClr val="tx2">
                <a:lumMod val="20000"/>
                <a:lumOff val="80000"/>
              </a:schemeClr>
            </a:gs>
            <a:gs pos="47000">
              <a:schemeClr val="accent3"/>
            </a:gs>
            <a:gs pos="85001">
              <a:srgbClr val="92D050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978" y="347156"/>
            <a:ext cx="110722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 আমাদের পা</a:t>
            </a:r>
            <a:r>
              <a:rPr lang="bn-BD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ঠের বিষয়ঃ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4528" y="2735610"/>
            <a:ext cx="691727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লাভ ও ক্ষতি</a:t>
            </a:r>
            <a:endParaRPr lang="en-US" sz="138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10000" contrast="20000"/>
          </a:blip>
          <a:srcRect l="1679" t="-758" r="56534"/>
          <a:stretch>
            <a:fillRect/>
          </a:stretch>
        </p:blipFill>
        <p:spPr>
          <a:xfrm>
            <a:off x="457200" y="1981200"/>
            <a:ext cx="2651760" cy="4046220"/>
          </a:xfrm>
          <a:prstGeom prst="rect">
            <a:avLst/>
          </a:prstGeom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rcRect l="58356" t="-379"/>
          <a:stretch>
            <a:fillRect/>
          </a:stretch>
        </p:blipFill>
        <p:spPr>
          <a:xfrm>
            <a:off x="10957560" y="2057400"/>
            <a:ext cx="2642698" cy="4030980"/>
          </a:xfrm>
          <a:prstGeom prst="rect">
            <a:avLst/>
          </a:prstGeom>
        </p:spPr>
      </p:pic>
      <p:pic>
        <p:nvPicPr>
          <p:cNvPr id="7" name="Picture 6" descr="f 1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 rot="5400000">
            <a:off x="6530340" y="1973580"/>
            <a:ext cx="111252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05669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745" y="1415217"/>
            <a:ext cx="1171817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আমরা যখন কোন কিছু ক্রয় করি বা বিক্রয় করি, তখন সাধারণত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বা ক্ষতি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8721" y="3250164"/>
            <a:ext cx="11680962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লাভঃ ক্রয় মূল্য থেকে বিক্রয় মূল্য বেশি হলে লাভ হয়।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ক্ষতিঃ বিক্রয় মূল্য থেকে ক্রয় মূল্য বেশি হলে ক্ষতি হয়। অর্থাৎ ক্রয় মূল্য থেকে বিক্রয় মূল্য কম 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লাভ(লাভ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%)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ক্ষতি (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%) সবসময় 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মূল্যের উপর নির্ভর করে।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7560" y="333345"/>
            <a:ext cx="103012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</a:t>
            </a:r>
            <a:r>
              <a:rPr lang="bn-BD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ক্ষতি</a:t>
            </a:r>
            <a:r>
              <a:rPr lang="bn-BD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আমরা জেনে নিইঃ</a:t>
            </a:r>
            <a:endParaRPr lang="en-US" sz="6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1738" y="1564660"/>
            <a:ext cx="8551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= বিক্রয় মুল্য – ক্রয় মূল্য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5400" dirty="0" smtClean="0">
                <a:solidFill>
                  <a:srgbClr val="00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 = ক্রয় মূল্য – বিক্রয় মূল্য </a:t>
            </a:r>
            <a:endParaRPr lang="en-US" sz="5400" dirty="0">
              <a:solidFill>
                <a:srgbClr val="00C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515380"/>
            <a:ext cx="1085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লাভ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bn-IN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endParaRPr lang="bn-BD" sz="5400" dirty="0" smtClean="0">
              <a:solidFill>
                <a:srgbClr val="00C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BD" sz="5400" dirty="0" smtClean="0">
                <a:solidFill>
                  <a:srgbClr val="00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</a:t>
            </a:r>
            <a:r>
              <a:rPr lang="bn-IN" sz="5400" dirty="0" smtClean="0">
                <a:solidFill>
                  <a:srgbClr val="00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 </a:t>
            </a:r>
            <a:r>
              <a:rPr lang="bn-BD" sz="5400" dirty="0" smtClean="0">
                <a:solidFill>
                  <a:srgbClr val="00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ক্ষতি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5400" dirty="0" smtClean="0">
                <a:solidFill>
                  <a:srgbClr val="00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5400" dirty="0" smtClean="0">
                <a:solidFill>
                  <a:srgbClr val="00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5400" dirty="0" smtClean="0">
                <a:solidFill>
                  <a:srgbClr val="00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5400" dirty="0" smtClean="0">
                <a:solidFill>
                  <a:srgbClr val="00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r>
              <a:rPr lang="bn-IN" sz="5400" dirty="0" smtClean="0">
                <a:solidFill>
                  <a:srgbClr val="00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C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6327" y="3335625"/>
            <a:ext cx="960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8047849" y="3853785"/>
            <a:ext cx="1390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168640" y="3886200"/>
            <a:ext cx="1021080" cy="152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306929" y="5469225"/>
            <a:ext cx="1511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solidFill>
                  <a:srgbClr val="00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8297998" y="4935825"/>
            <a:ext cx="10951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4400" dirty="0">
              <a:solidFill>
                <a:srgbClr val="00CC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412480" y="5577840"/>
            <a:ext cx="1386840" cy="152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72911" y="424785"/>
            <a:ext cx="95349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 নির্ণয়ের সুত্র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 জেনে নিইঃ 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00932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05664"/>
            <a:ext cx="134569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একটি কলম ৫০ টাকায় ক্রয় করে ৫৬ টাকায়  বিক্রয় করা হলে লাভ কত % হবে?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apture 2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640081" y="2392679"/>
            <a:ext cx="5404297" cy="3865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0360" y="2743199"/>
            <a:ext cx="6781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লাভ =বিক্রয়মূল্য – ক্রয়মূল্য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       = (৫৬-৫০) টাকা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       =৬ টাকা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৫০ টাকায় লাভ হয়  ৬   টাকা </a:t>
            </a:r>
          </a:p>
          <a:p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১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marL="342900" indent="-34290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১০০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”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= 12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টাকা </a:t>
            </a:r>
          </a:p>
          <a:p>
            <a:pPr marL="342900" indent="-34290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অতএব,  ১২% লাভ।</a:t>
            </a: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362440" y="4757420"/>
          <a:ext cx="711200" cy="533400"/>
        </p:xfrm>
        <a:graphic>
          <a:graphicData uri="http://schemas.openxmlformats.org/presentationml/2006/ole">
            <p:oleObj spid="_x0000_s1026" name="Equation" r:id="rId5" imgW="215806" imgH="380835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159240" y="5359718"/>
          <a:ext cx="914400" cy="762000"/>
        </p:xfrm>
        <a:graphic>
          <a:graphicData uri="http://schemas.openxmlformats.org/presentationml/2006/ole">
            <p:oleObj spid="_x0000_s1027" name="Equation" r:id="rId6" imgW="482391" imgH="380835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97040" y="2037595"/>
            <a:ext cx="6202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অন্যভাবে সমস্যাটি সমাধান করিঃ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9154" y="367149"/>
            <a:ext cx="9957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৯৮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 এর ১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সমস্যাটি দেখঃ  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1099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628</Words>
  <Application>Microsoft Office PowerPoint</Application>
  <PresentationFormat>Custom</PresentationFormat>
  <Paragraphs>102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BBGPS</cp:lastModifiedBy>
  <cp:revision>224</cp:revision>
  <dcterms:created xsi:type="dcterms:W3CDTF">2018-04-26T00:35:40Z</dcterms:created>
  <dcterms:modified xsi:type="dcterms:W3CDTF">2020-08-03T16:59:53Z</dcterms:modified>
</cp:coreProperties>
</file>