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handoutMasterIdLst>
    <p:handoutMasterId r:id="rId22"/>
  </p:handoutMasterIdLst>
  <p:sldIdLst>
    <p:sldId id="278" r:id="rId2"/>
    <p:sldId id="258" r:id="rId3"/>
    <p:sldId id="263" r:id="rId4"/>
    <p:sldId id="280" r:id="rId5"/>
    <p:sldId id="260" r:id="rId6"/>
    <p:sldId id="285" r:id="rId7"/>
    <p:sldId id="266" r:id="rId8"/>
    <p:sldId id="267" r:id="rId9"/>
    <p:sldId id="268" r:id="rId10"/>
    <p:sldId id="277" r:id="rId11"/>
    <p:sldId id="273" r:id="rId12"/>
    <p:sldId id="274" r:id="rId13"/>
    <p:sldId id="272" r:id="rId14"/>
    <p:sldId id="283" r:id="rId15"/>
    <p:sldId id="279" r:id="rId16"/>
    <p:sldId id="284" r:id="rId17"/>
    <p:sldId id="257" r:id="rId18"/>
    <p:sldId id="276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E6EDF6"/>
    <a:srgbClr val="FF6699"/>
    <a:srgbClr val="917E6F"/>
    <a:srgbClr val="99FF66"/>
    <a:srgbClr val="D4D4D4"/>
    <a:srgbClr val="CCE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2819" autoAdjust="0"/>
  </p:normalViewPr>
  <p:slideViewPr>
    <p:cSldViewPr snapToGrid="0">
      <p:cViewPr varScale="1">
        <p:scale>
          <a:sx n="106" d="100"/>
          <a:sy n="106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3DC4-0CB4-40CA-B612-FEE50A46908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A5AC6-1698-420A-BF58-42F3349B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3F165-AB64-4A73-BE09-A962E6E2336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6BE8-C237-488F-8175-66B485772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4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7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693924-2FBA-4021-8808-5F47898E6544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E986-6B3D-4983-ABD1-82CFCE30F529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A73-5825-4660-A832-58FEFE39C83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384B-6522-4906-821B-8E5AEDC704F6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2EE-D371-4EAD-8EE3-40D6C2854D7A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AD7-EF42-4ACE-8C7D-F42687495B24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659-4A14-47EE-B48A-F4858962845D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DC3B-A90A-4C4F-BC71-9B65B109D1C7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5B03-3953-4D8B-B21D-C0DEE8222BD4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0200C3B-9AB8-487B-B47A-B50FF66632B7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ED8705-9FB3-46B8-A2C4-08830D9CB63B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51C923-892F-415C-9133-AF29641C9CE3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467639-02AD-4969-BF76-2196F13E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7788-EC9F-4BCF-B6A4-6D20801CCD6F}" type="datetime1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2634" y="177418"/>
            <a:ext cx="8797593" cy="4982125"/>
            <a:chOff x="182634" y="177418"/>
            <a:chExt cx="8797593" cy="49821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34" y="177418"/>
              <a:ext cx="8797593" cy="49821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41082" y="1843950"/>
              <a:ext cx="634607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917E6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utonnyOMJ" pitchFamily="2" charset="0"/>
                  <a:cs typeface="SutonnyOMJ" pitchFamily="2" charset="0"/>
                </a:rPr>
                <a:t>স্বাগতম</a:t>
              </a:r>
              <a:endParaRPr lang="en-US" sz="2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17E6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68BC-4DC7-4E2B-8CFF-A939BFFB1706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2988859" y="655093"/>
            <a:ext cx="2620370" cy="70968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00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4082" y="2166865"/>
            <a:ext cx="58002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প্রতীক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4082" y="3292119"/>
            <a:ext cx="580029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Ca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081" y="4468524"/>
            <a:ext cx="580029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জিংক এর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4499-906B-4E0F-8BD8-31AEA7EA7AEB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51948" y="1103204"/>
            <a:ext cx="5490903" cy="4887805"/>
          </a:xfrm>
          <a:prstGeom prst="ellipse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0" y="404545"/>
            <a:ext cx="59099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পরমানুতে কয়টি স্থায়ী কণিকা রয়েছে?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451166">
            <a:off x="5947797" y="1138657"/>
            <a:ext cx="1551155" cy="1368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13138" y="2947919"/>
            <a:ext cx="2192379" cy="20198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76802" y="2073386"/>
            <a:ext cx="2274185" cy="20955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52131" y="1794501"/>
            <a:ext cx="4208723" cy="369854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8A6-3B13-4CCC-9529-CAAB8051B511}" type="datetime1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40858"/>
              </p:ext>
            </p:extLst>
          </p:nvPr>
        </p:nvGraphicFramePr>
        <p:xfrm>
          <a:off x="267359" y="1301464"/>
          <a:ext cx="8644627" cy="444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1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4014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কণিকা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আপেক্ষিক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আপেক্ষিক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014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প্রোটন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40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014"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014"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728" y="5825515"/>
            <a:ext cx="841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চিত্রঃবিভিন্ন</a:t>
            </a:r>
            <a:r>
              <a:rPr lang="en-US" sz="4000" dirty="0"/>
              <a:t> </a:t>
            </a:r>
            <a:r>
              <a:rPr lang="en-US" sz="4000" dirty="0" err="1"/>
              <a:t>কণিকার</a:t>
            </a:r>
            <a:r>
              <a:rPr lang="en-US" sz="4000" dirty="0"/>
              <a:t> </a:t>
            </a:r>
            <a:r>
              <a:rPr lang="en-US" sz="4000" dirty="0" err="1"/>
              <a:t>ভর</a:t>
            </a:r>
            <a:r>
              <a:rPr lang="en-US" sz="4000" dirty="0"/>
              <a:t> ও </a:t>
            </a:r>
            <a:r>
              <a:rPr lang="en-US" sz="4000" dirty="0" err="1"/>
              <a:t>আধান</a:t>
            </a:r>
            <a:r>
              <a:rPr lang="en-US" sz="4000" dirty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064" y="2572741"/>
                <a:ext cx="15863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64" y="2572741"/>
                <a:ext cx="158636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6154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9665" y="2572742"/>
                <a:ext cx="1721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1.60×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665" y="2572742"/>
                <a:ext cx="172141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30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7042" y="2572742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8046" y="2572742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7695" y="2572742"/>
            <a:ext cx="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0987" y="3618021"/>
            <a:ext cx="50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8046" y="3587244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5753" y="3587244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2234" y="3687502"/>
                <a:ext cx="17774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1.675×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34" y="3687502"/>
                <a:ext cx="1777431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5498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14149" y="3662414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3825" y="4729860"/>
            <a:ext cx="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7766" y="4640317"/>
                <a:ext cx="104395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1840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66" y="4640317"/>
                <a:ext cx="1043958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35628" y="4780109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96825" y="4709421"/>
                <a:ext cx="16682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9.11×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825" y="4709421"/>
                <a:ext cx="166824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5861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39580" y="4722431"/>
                <a:ext cx="1816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-1.60×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80" y="4722431"/>
                <a:ext cx="1816433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503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047095" y="371089"/>
            <a:ext cx="3883286" cy="84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91518" y="272524"/>
            <a:ext cx="562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আপেক্ষিক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8177" y="324122"/>
            <a:ext cx="455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5476" y="444280"/>
            <a:ext cx="494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0048" y="329737"/>
            <a:ext cx="529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আপেক্ষিক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2785" y="450122"/>
            <a:ext cx="588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আপেক্ষিক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8952" y="382159"/>
            <a:ext cx="52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6437" y="322317"/>
            <a:ext cx="52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5340" y="345172"/>
            <a:ext cx="571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আপেক্ষিক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0048" y="316727"/>
            <a:ext cx="516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444" y="316727"/>
            <a:ext cx="534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7435-4D84-476F-B27C-0D4C4D02E1F3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60551" y="2481583"/>
            <a:ext cx="1926041" cy="19166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161186" y="250521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5295656" y="401766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-</a:t>
            </a:r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2988640" y="1543988"/>
            <a:ext cx="3732550" cy="37325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99369" y="1431975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-</a:t>
            </a:r>
            <a:endParaRPr lang="en-US" sz="135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27691" y="990192"/>
            <a:ext cx="1120917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881408" y="893324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-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53182" y="711452"/>
            <a:ext cx="149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376133" y="3247795"/>
            <a:ext cx="1905515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24717" y="2955407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3892" y="4198401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20117" y="3799433"/>
            <a:ext cx="2148251" cy="6913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445312" y="3536250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6" name="Oval 25"/>
          <p:cNvSpPr/>
          <p:nvPr/>
        </p:nvSpPr>
        <p:spPr>
          <a:xfrm>
            <a:off x="4378986" y="2837669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7" name="Oval 26"/>
          <p:cNvSpPr/>
          <p:nvPr/>
        </p:nvSpPr>
        <p:spPr>
          <a:xfrm>
            <a:off x="5000493" y="3103318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8" name="Oval 27"/>
          <p:cNvSpPr/>
          <p:nvPr/>
        </p:nvSpPr>
        <p:spPr>
          <a:xfrm>
            <a:off x="4863246" y="3499619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44271" y="2830860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1056" y="3218841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33732" y="3184680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31" name="Oval 30"/>
          <p:cNvSpPr/>
          <p:nvPr/>
        </p:nvSpPr>
        <p:spPr>
          <a:xfrm>
            <a:off x="4083428" y="2666594"/>
            <a:ext cx="1468016" cy="1465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047165" y="2292824"/>
            <a:ext cx="1310184" cy="307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047164" y="3545458"/>
            <a:ext cx="2083378" cy="38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6739" y="2000436"/>
            <a:ext cx="130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6604" y="3316040"/>
            <a:ext cx="171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0.10116 C 0.16285 0.17847 0.12083 0.24722 0.06337 0.25394 C 0.00538 0.26042 -0.04601 0.20301 -0.05122 0.12593 C -0.05608 0.04838 -0.01493 -0.01875 0.04496 -0.02569 C 0.10226 -0.03264 0.1526 0.02384 0.1566 0.10116 Z " pathEditMode="relative" rAng="51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9 -0.10092 C -0.17049 -0.17824 -0.12552 -0.24166 -0.06944 -0.24166 C -0.01267 -0.24166 0.03333 -0.17824 0.03368 -0.10046 C 0.03333 -0.02291 -0.01285 0.03866 -0.0691 0.03912 C -0.12552 0.03935 -0.17049 -0.02291 -0.17049 -0.10092 Z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51736 C 0.02205 0.57546 -0.09809 0.51204 -0.14132 0.37569 C -0.18472 0.23588 -0.13732 0.07569 -0.03611 0.0162 C 0.06806 -0.04097 0.18646 0.02569 0.23108 0.16481 C 0.27466 0.30185 0.22813 0.4588 0.12535 0.51736 Z " pathEditMode="relative" rAng="942000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/>
      <p:bldP spid="18" grpId="0"/>
      <p:bldP spid="19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089E-90B4-4AA3-882C-BA6EB9F89A06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9186" y="1796752"/>
            <a:ext cx="94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bn-BD" dirty="0">
              <a:latin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84092" y="2258416"/>
            <a:ext cx="3283528" cy="646331"/>
            <a:chOff x="5484092" y="2258416"/>
            <a:chExt cx="3283528" cy="646331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484092" y="2581582"/>
              <a:ext cx="11245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26202" y="2258416"/>
              <a:ext cx="2341418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মৌলের প্রতীক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5525" y="1079851"/>
            <a:ext cx="4361875" cy="680590"/>
            <a:chOff x="235525" y="1079851"/>
            <a:chExt cx="4361875" cy="680590"/>
          </a:xfrm>
        </p:grpSpPr>
        <p:grpSp>
          <p:nvGrpSpPr>
            <p:cNvPr id="17" name="Group 16"/>
            <p:cNvGrpSpPr/>
            <p:nvPr/>
          </p:nvGrpSpPr>
          <p:grpSpPr>
            <a:xfrm>
              <a:off x="3594966" y="1341461"/>
              <a:ext cx="1002434" cy="418980"/>
              <a:chOff x="1787237" y="2008909"/>
              <a:chExt cx="1002434" cy="4189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787237" y="2008909"/>
                <a:ext cx="997529" cy="13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789671" y="2008909"/>
                <a:ext cx="0" cy="41898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35525" y="1079851"/>
              <a:ext cx="340822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নিউক্লিয়ন/ভর সংখ্যা </a:t>
              </a:r>
              <a:r>
                <a:rPr lang="en-US" sz="2800" dirty="0"/>
                <a:t>(A)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5525" y="3308466"/>
            <a:ext cx="4303719" cy="657514"/>
            <a:chOff x="235525" y="3308466"/>
            <a:chExt cx="4303719" cy="657514"/>
          </a:xfrm>
        </p:grpSpPr>
        <p:grpSp>
          <p:nvGrpSpPr>
            <p:cNvPr id="26" name="Group 25"/>
            <p:cNvGrpSpPr/>
            <p:nvPr/>
          </p:nvGrpSpPr>
          <p:grpSpPr>
            <a:xfrm>
              <a:off x="3657028" y="3308466"/>
              <a:ext cx="882216" cy="440786"/>
              <a:chOff x="2165784" y="4554705"/>
              <a:chExt cx="882216" cy="44078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3038620" y="4554705"/>
                <a:ext cx="9380" cy="4407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165784" y="4985822"/>
                <a:ext cx="88221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235525" y="3442760"/>
              <a:ext cx="340822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প্রোটন/পারমানবিক সংখ্যা </a:t>
              </a:r>
              <a:r>
                <a:rPr lang="en-US" sz="2400" dirty="0"/>
                <a:t>(Z)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03977" y="4302264"/>
            <a:ext cx="60128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/>
              <a:t>(A-Z)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3117" y="5133261"/>
            <a:ext cx="32337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= 39-19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92495" y="5765937"/>
            <a:ext cx="32243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= 20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95190" y="1680588"/>
            <a:ext cx="1451984" cy="1685824"/>
            <a:chOff x="4195190" y="1680588"/>
            <a:chExt cx="1451984" cy="1685824"/>
          </a:xfrm>
        </p:grpSpPr>
        <p:sp>
          <p:nvSpPr>
            <p:cNvPr id="6" name="TextBox 5"/>
            <p:cNvSpPr txBox="1"/>
            <p:nvPr/>
          </p:nvSpPr>
          <p:spPr>
            <a:xfrm>
              <a:off x="4287267" y="2643527"/>
              <a:ext cx="757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lberta" panose="04020500000000000000" pitchFamily="82" charset="0"/>
                </a:rPr>
                <a:t>19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190" y="1680588"/>
              <a:ext cx="775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lberta" panose="04020500000000000000" pitchFamily="82" charset="0"/>
                </a:rPr>
                <a:t>39</a:t>
              </a:r>
              <a:endParaRPr lang="en-US" sz="1600" dirty="0">
                <a:latin typeface="Alberta" panose="04020500000000000000" pitchFamily="8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05064" y="1796752"/>
              <a:ext cx="9421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bn-BD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6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71B-3A6E-40F8-BC17-A38E779DDFB6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23481"/>
              </p:ext>
            </p:extLst>
          </p:nvPr>
        </p:nvGraphicFramePr>
        <p:xfrm>
          <a:off x="349250" y="1975320"/>
          <a:ext cx="8496300" cy="330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411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 / ইলেকট্রন সংখ্যা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611">
                <a:tc>
                  <a:txBody>
                    <a:bodyPr/>
                    <a:lstStyle/>
                    <a:p>
                      <a:r>
                        <a:rPr lang="en-US" sz="5400" dirty="0"/>
                        <a:t>       </a:t>
                      </a:r>
                      <a:r>
                        <a:rPr lang="en-US" sz="660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    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              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38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</a:t>
                      </a:r>
                      <a:r>
                        <a:rPr lang="en-US" sz="4800" dirty="0">
                          <a:solidFill>
                            <a:schemeClr val="bg1"/>
                          </a:solidFill>
                        </a:rPr>
                        <a:t>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121297" y="186612"/>
            <a:ext cx="8882743" cy="171683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50" y="5396605"/>
            <a:ext cx="8664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প্রোটন ও  নিউট্রন এবং বিভিন্ন স্তরে ইলেকট্রন বিন্যাস করে পরমানুসমুহের গঠন চিত্র অঙ্কন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1F0-C8E1-4B9F-9F44-0B7669C9997C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996385" y="772623"/>
            <a:ext cx="1630748" cy="1047500"/>
            <a:chOff x="1128003" y="755534"/>
            <a:chExt cx="1630748" cy="1047500"/>
          </a:xfrm>
        </p:grpSpPr>
        <p:sp>
          <p:nvSpPr>
            <p:cNvPr id="5" name="TextBox 4"/>
            <p:cNvSpPr txBox="1"/>
            <p:nvPr/>
          </p:nvSpPr>
          <p:spPr>
            <a:xfrm>
              <a:off x="1462777" y="855495"/>
              <a:ext cx="1295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endParaRPr lang="bn-BD" sz="40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8003" y="755534"/>
              <a:ext cx="925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lberta" panose="04020500000000000000" pitchFamily="82" charset="0"/>
                </a:rPr>
                <a:t>28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7454" y="1341369"/>
              <a:ext cx="77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lberta" panose="04020500000000000000" pitchFamily="82" charset="0"/>
                </a:rPr>
                <a:t>14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78690" y="1284624"/>
            <a:ext cx="4613564" cy="529736"/>
            <a:chOff x="3048000" y="1230380"/>
            <a:chExt cx="4613564" cy="529736"/>
          </a:xfrm>
        </p:grpSpPr>
        <p:sp>
          <p:nvSpPr>
            <p:cNvPr id="8" name="TextBox 7"/>
            <p:cNvSpPr txBox="1"/>
            <p:nvPr/>
          </p:nvSpPr>
          <p:spPr>
            <a:xfrm>
              <a:off x="3048000" y="1230380"/>
              <a:ext cx="4613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প্রতীকে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271818" y="1760116"/>
              <a:ext cx="6511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803348" y="1907064"/>
            <a:ext cx="48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ockwell" panose="02060603020205020403" pitchFamily="18" charset="0"/>
              </a:rPr>
              <a:t>i</a:t>
            </a:r>
            <a:r>
              <a:rPr lang="en-US" dirty="0"/>
              <a:t>.    28 </a:t>
            </a:r>
            <a:r>
              <a:rPr lang="bn-BD" dirty="0"/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হলো ভরসংখ্যা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1339" y="2367911"/>
            <a:ext cx="48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ii</a:t>
            </a:r>
            <a:r>
              <a:rPr lang="en-US" dirty="0"/>
              <a:t>.  </a:t>
            </a:r>
            <a:r>
              <a:rPr lang="bn-BD" dirty="0"/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সংখ্যা হলো </a:t>
            </a:r>
            <a:r>
              <a:rPr lang="en-US" dirty="0">
                <a:latin typeface="Times New Roman" panose="02020603050405020304" pitchFamily="18" charset="0"/>
                <a:cs typeface="NikoshBAN" panose="02000000000000000000" pitchFamily="2" charset="0"/>
              </a:rPr>
              <a:t>14</a:t>
            </a:r>
            <a:r>
              <a:rPr lang="bn-BD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0669" y="2792271"/>
            <a:ext cx="48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iii</a:t>
            </a:r>
            <a:r>
              <a:rPr lang="en-US" dirty="0"/>
              <a:t>.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ইলেকট্রন সংখ্যা হলো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1110" y="3188183"/>
            <a:ext cx="505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9463" y="3556291"/>
            <a:ext cx="200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i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bn-BD" dirty="0">
                <a:latin typeface="Rockwell" panose="02060603020205020403" pitchFamily="18" charset="0"/>
              </a:rPr>
              <a:t>  </a:t>
            </a:r>
            <a:r>
              <a:rPr lang="en-US" dirty="0">
                <a:latin typeface="Rockwell" panose="02060603020205020403" pitchFamily="18" charset="0"/>
              </a:rPr>
              <a:t>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0465" y="3942017"/>
            <a:ext cx="200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i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bn-BD" dirty="0">
                <a:latin typeface="Rockwell" panose="02060603020205020403" pitchFamily="18" charset="0"/>
              </a:rPr>
              <a:t>, </a:t>
            </a:r>
            <a:r>
              <a:rPr lang="en-US" dirty="0">
                <a:latin typeface="Rockwell" panose="02060603020205020403" pitchFamily="18" charset="0"/>
              </a:rPr>
              <a:t>ii </a:t>
            </a:r>
            <a:r>
              <a:rPr lang="bn-BD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Rockwell" panose="02060603020205020403" pitchFamily="18" charset="0"/>
              </a:rPr>
              <a:t> 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4818" y="3979647"/>
            <a:ext cx="200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Rockwell" panose="02060603020205020403" pitchFamily="18" charset="0"/>
              </a:rPr>
              <a:t>ii</a:t>
            </a:r>
            <a:r>
              <a:rPr lang="bn-BD" dirty="0">
                <a:latin typeface="Rockwell" panose="02060603020205020403" pitchFamily="18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latin typeface="Rockwell" panose="02060603020205020403" pitchFamily="18" charset="0"/>
              </a:rPr>
              <a:t> </a:t>
            </a:r>
            <a:r>
              <a:rPr lang="en-US" dirty="0">
                <a:latin typeface="Rockwell" panose="02060603020205020403" pitchFamily="18" charset="0"/>
              </a:rPr>
              <a:t>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3143" y="3570569"/>
            <a:ext cx="200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i</a:t>
            </a:r>
            <a:r>
              <a:rPr lang="bn-BD" dirty="0">
                <a:latin typeface="Rockwell" panose="02060603020205020403" pitchFamily="18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latin typeface="Rockwell" panose="02060603020205020403" pitchFamily="18" charset="0"/>
              </a:rPr>
              <a:t> </a:t>
            </a:r>
            <a:r>
              <a:rPr lang="en-US" dirty="0">
                <a:latin typeface="Rockwell" panose="02060603020205020403" pitchFamily="18" charset="0"/>
              </a:rPr>
              <a:t>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1624" y="1271059"/>
            <a:ext cx="544367" cy="570581"/>
            <a:chOff x="269891" y="1346899"/>
            <a:chExt cx="544367" cy="570581"/>
          </a:xfrm>
        </p:grpSpPr>
        <p:sp>
          <p:nvSpPr>
            <p:cNvPr id="29" name="5-Point Star 28"/>
            <p:cNvSpPr/>
            <p:nvPr/>
          </p:nvSpPr>
          <p:spPr>
            <a:xfrm>
              <a:off x="269891" y="1346899"/>
              <a:ext cx="468168" cy="536401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46090" y="1381079"/>
              <a:ext cx="468168" cy="53640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99454" y="3479171"/>
            <a:ext cx="609600" cy="525696"/>
            <a:chOff x="6996545" y="4244596"/>
            <a:chExt cx="609600" cy="52569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996545" y="4507444"/>
              <a:ext cx="110837" cy="23589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109593" y="4244596"/>
              <a:ext cx="496552" cy="525696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399592" y="4646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26366" y="4805265"/>
            <a:ext cx="412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নিউট্রন এর চার্জ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475861" y="4693299"/>
            <a:ext cx="606489" cy="475861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35698" y="5290458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ক। +১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5309118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খ। 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16016" y="5393094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গ. 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6196" y="5299788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ঘ। 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6" grpId="0" animBg="1"/>
      <p:bldP spid="37" grpId="0"/>
      <p:bldP spid="37" grpId="1"/>
      <p:bldP spid="38" grpId="0"/>
      <p:bldP spid="39" grpId="0"/>
      <p:bldP spid="39" grpId="1"/>
      <p:bldP spid="40" grpId="0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7D2-7B50-4DA4-833A-90ADCCDC5A59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213" y="486907"/>
            <a:ext cx="2740169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233" y="1634672"/>
            <a:ext cx="6954333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১। মৌলের প্রতীক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233" y="2522767"/>
            <a:ext cx="6954333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২। পরমানুর স্থায়ী কণিকা কয়টি?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903" y="3291088"/>
            <a:ext cx="695433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ভর সংখ্যা কাকে বলে?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682" y="3928188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৪।অক্সিজেনের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5616" y="4599992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utonnyOMJ" pitchFamily="2" charset="0"/>
                <a:cs typeface="SutonnyOMJ" pitchFamily="2" charset="0"/>
              </a:rPr>
              <a:t>a. </a:t>
            </a:r>
            <a:r>
              <a:rPr lang="en-US" sz="2000" dirty="0" err="1">
                <a:latin typeface="SutonnyOMJ" pitchFamily="2" charset="0"/>
                <a:cs typeface="SutonnyOMJ" pitchFamily="2" charset="0"/>
              </a:rPr>
              <a:t>Og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3747" y="4674637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 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1208" y="468396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 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2686" y="471196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d. Oz</a:t>
            </a:r>
          </a:p>
        </p:txBody>
      </p:sp>
      <p:sp>
        <p:nvSpPr>
          <p:cNvPr id="21" name="Oval 20"/>
          <p:cNvSpPr/>
          <p:nvPr/>
        </p:nvSpPr>
        <p:spPr>
          <a:xfrm>
            <a:off x="4833257" y="4711961"/>
            <a:ext cx="223934" cy="3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1007706" y="4963886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৫।ম্যাগনেসিয়াম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2269" y="5523722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ক। ১২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73829" y="553305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খ.২০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7273" y="5598367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গ.২৪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4531" y="5411755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ঘ.৪৮</a:t>
            </a:r>
          </a:p>
        </p:txBody>
      </p:sp>
      <p:sp>
        <p:nvSpPr>
          <p:cNvPr id="27" name="Curved Up Arrow 26"/>
          <p:cNvSpPr/>
          <p:nvPr/>
        </p:nvSpPr>
        <p:spPr>
          <a:xfrm>
            <a:off x="4665306" y="5682343"/>
            <a:ext cx="167951" cy="1810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053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/>
      <p:bldP spid="16" grpId="0"/>
      <p:bldP spid="17" grpId="0"/>
      <p:bldP spid="19" grpId="0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09F-270F-45FF-9B8C-5099BB62A855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56200" y="2658758"/>
            <a:ext cx="1350507" cy="1261167"/>
            <a:chOff x="1129945" y="635885"/>
            <a:chExt cx="1799827" cy="1737568"/>
          </a:xfrm>
        </p:grpSpPr>
        <p:sp>
          <p:nvSpPr>
            <p:cNvPr id="11" name="TextBox 10"/>
            <p:cNvSpPr txBox="1"/>
            <p:nvPr/>
          </p:nvSpPr>
          <p:spPr>
            <a:xfrm>
              <a:off x="1633798" y="926176"/>
              <a:ext cx="1295974" cy="139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bn-BD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9945" y="635885"/>
              <a:ext cx="925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lberta" panose="04020500000000000000" pitchFamily="82" charset="0"/>
                </a:rPr>
                <a:t>17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4776" y="1665567"/>
              <a:ext cx="775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lberta" panose="04020500000000000000" pitchFamily="82" charset="0"/>
                </a:rPr>
                <a:t>8</a:t>
              </a:r>
              <a:endParaRPr lang="en-US" sz="1600" dirty="0">
                <a:latin typeface="Alberta" panose="04020500000000000000" pitchFamily="8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42441" y="2482482"/>
            <a:ext cx="1765355" cy="1366188"/>
            <a:chOff x="1113850" y="575331"/>
            <a:chExt cx="1934150" cy="1742712"/>
          </a:xfrm>
        </p:grpSpPr>
        <p:sp>
          <p:nvSpPr>
            <p:cNvPr id="19" name="TextBox 18"/>
            <p:cNvSpPr txBox="1"/>
            <p:nvPr/>
          </p:nvSpPr>
          <p:spPr>
            <a:xfrm>
              <a:off x="1752026" y="771520"/>
              <a:ext cx="1295974" cy="117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lang="bn-BD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3850" y="575331"/>
              <a:ext cx="925518" cy="82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lberta" panose="04020500000000000000" pitchFamily="82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3850" y="1493582"/>
              <a:ext cx="802857" cy="82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lberta" panose="04020500000000000000" pitchFamily="82" charset="0"/>
                </a:rPr>
                <a:t>26</a:t>
              </a:r>
              <a:endParaRPr lang="en-US" sz="1400" dirty="0">
                <a:latin typeface="Alberta" panose="04020500000000000000" pitchFamily="8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93627" y="2636284"/>
            <a:ext cx="1804291" cy="1354616"/>
            <a:chOff x="1289363" y="770150"/>
            <a:chExt cx="1576778" cy="1157908"/>
          </a:xfrm>
        </p:grpSpPr>
        <p:sp>
          <p:nvSpPr>
            <p:cNvPr id="23" name="TextBox 22"/>
            <p:cNvSpPr txBox="1"/>
            <p:nvPr/>
          </p:nvSpPr>
          <p:spPr>
            <a:xfrm>
              <a:off x="1752026" y="771520"/>
              <a:ext cx="1114115" cy="1156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bn-BD" sz="7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bn-BD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9363" y="770150"/>
              <a:ext cx="624023" cy="51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lberta" panose="04020500000000000000" pitchFamily="82" charset="0"/>
                </a:rPr>
                <a:t>64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9363" y="1428200"/>
              <a:ext cx="709297" cy="49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lberta" panose="04020500000000000000" pitchFamily="82" charset="0"/>
                </a:rPr>
                <a:t>29</a:t>
              </a:r>
              <a:endParaRPr lang="en-US" sz="1200" dirty="0">
                <a:latin typeface="Alberta" panose="04020500000000000000" pitchFamily="8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6300" y="4621983"/>
            <a:ext cx="872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সংকেত গুলো থেকে পারমানবিক সংখ্যা , প্রোটন ,ইলেকট্রন ও নিউট্রন সংখ্যা নির্ণয় করে আনবে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6" y="194776"/>
            <a:ext cx="5971593" cy="23244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29812" y="587828"/>
            <a:ext cx="3438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CBF8-7C09-4CED-A39A-DFB2E70D9887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7993" y="183272"/>
            <a:ext cx="5300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500_F_203896125_VBTap4KYDLbdx7f1UFKXpFeKmGEGfR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2" y="1662419"/>
            <a:ext cx="8742784" cy="4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9DC-B931-4931-971E-DFBDDBA83F0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0110" y="419377"/>
            <a:ext cx="8665440" cy="5936975"/>
            <a:chOff x="-1003137" y="1962475"/>
            <a:chExt cx="9218288" cy="3895204"/>
          </a:xfrm>
          <a:solidFill>
            <a:srgbClr val="CCEB87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Plaque 5"/>
            <p:cNvSpPr/>
            <p:nvPr/>
          </p:nvSpPr>
          <p:spPr>
            <a:xfrm>
              <a:off x="-1003137" y="1962475"/>
              <a:ext cx="9218288" cy="3895204"/>
            </a:xfrm>
            <a:prstGeom prst="plaque">
              <a:avLst/>
            </a:prstGeom>
            <a:no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622759" y="3390487"/>
              <a:ext cx="4148494" cy="19385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bn-IN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অধ্যায় 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গঠন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81143" y="3217777"/>
              <a:ext cx="0" cy="1992086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78122" y="3539026"/>
              <a:ext cx="0" cy="12954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84387" y="3473143"/>
              <a:ext cx="0" cy="11430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35097" y="3441016"/>
              <a:ext cx="3778414" cy="170905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হাসিবুল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হাসান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bn-I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গণিতো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সাধারন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বিজ্ঞঅন</a:t>
              </a:r>
              <a:r>
                <a:rPr lang="bn-I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ঢাপরকাঠী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ডি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ম্যাধ্যমিক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বাকেরগঞ্জ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বরিশাল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মুঠোফোনঃ০১৭১৩০৪০০৬৮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03822" y="784405"/>
            <a:ext cx="2549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1" y="469917"/>
            <a:ext cx="1835515" cy="20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7E3E-4B16-48B1-AFCD-C81E60E04616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9749" y="412801"/>
            <a:ext cx="2978701" cy="1015663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4870" y="1428464"/>
            <a:ext cx="2671246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0567" y="2154923"/>
            <a:ext cx="170472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07467" y="2885471"/>
            <a:ext cx="2597186" cy="11079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52" y="1723742"/>
            <a:ext cx="2444900" cy="110799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7974" y="3923857"/>
            <a:ext cx="3203121" cy="110799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9825" y="3236565"/>
            <a:ext cx="1670650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9250" y="5204314"/>
            <a:ext cx="3668838" cy="110799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6256220" y="5187356"/>
            <a:ext cx="2448433" cy="110799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878" y="264037"/>
            <a:ext cx="8572672" cy="6287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7090" y="3074726"/>
            <a:ext cx="313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0593" y="3310256"/>
            <a:ext cx="401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মৌল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912" y="3830222"/>
            <a:ext cx="772297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রসায়ন এ কীসের সাহায্যে প্রকাশ করা হয়?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5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2957-C7BF-4CE1-91BD-9699FCD1D5E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Arifur Rahman (Asst. Teacher) Charamaddi F.N. Girls High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4557" y="122829"/>
            <a:ext cx="8900898" cy="6617910"/>
            <a:chOff x="104557" y="122829"/>
            <a:chExt cx="8848375" cy="66179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7" y="122829"/>
              <a:ext cx="8848374" cy="57866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4558" y="5140301"/>
              <a:ext cx="8848374" cy="160043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মৌল, মৌলের প্রতীক ও পরমানুর কণিকাসমুহ</a:t>
              </a:r>
            </a:p>
            <a:p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91069" y="9703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3666" y="317241"/>
            <a:ext cx="2146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4400" b="1" u="sng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D51B-9757-4559-B197-6372AD360566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239" y="3870585"/>
            <a:ext cx="798316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মৌলের ইংরেজি নাম থেকে তার প্রতীক লিখতে পারবে; 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39" y="1744592"/>
            <a:ext cx="425511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39" y="5033743"/>
            <a:ext cx="7984157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 ও স্থায়ী কনিকাগুলোর বৈশিষ্ট্য বর্ণনা করতে পারবে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684131" y="447389"/>
            <a:ext cx="2080563" cy="63362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241" y="2834337"/>
            <a:ext cx="7983160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 কী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তা বলতে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76" y="5887616"/>
            <a:ext cx="802432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৪.পরমানুতে বিভিন্ন কনিকার অবস্থান বিশ্লেষন করতে পারবে।</a:t>
            </a:r>
            <a:endParaRPr lang="en-US" sz="3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5B03-3953-4D8B-B21D-C0DEE8222BD4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00.-Periodic-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971"/>
            <a:ext cx="9263858" cy="5299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9486" y="587828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লক্ষ্য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6B1E-EBC2-48EC-A98B-F2B042B0A285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3707" y="2060308"/>
            <a:ext cx="295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Hydrogen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065" y="1964251"/>
            <a:ext cx="79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6643" y="3486580"/>
            <a:ext cx="29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Nitrogen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356292" y="3406588"/>
            <a:ext cx="762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N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586643" y="3498922"/>
            <a:ext cx="59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N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6643" y="4995250"/>
            <a:ext cx="240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Carbon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6643" y="4982908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7341727" y="4902916"/>
            <a:ext cx="591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630" y="2203971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50" y="3566401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354" y="5044765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322" y="1293631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5426" y="1298803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1568" y="1298802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3256" y="310108"/>
            <a:ext cx="383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বর্ণের প্রতীক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1698" y="2090057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893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9" grpId="0"/>
      <p:bldP spid="10" grpId="0"/>
      <p:bldP spid="11" grpId="0" build="allAtOnce"/>
      <p:bldP spid="13" grpId="0"/>
      <p:bldP spid="14" grpId="0" build="allAtOnce"/>
      <p:bldP spid="15" grpId="0"/>
      <p:bldP spid="16" grpId="0"/>
      <p:bldP spid="17" grpId="0"/>
      <p:bldP spid="1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2CE2-A670-4B70-8D9D-4300FA07C825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322" y="1293631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5426" y="1298803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3563" y="1315700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467" y="269165"/>
            <a:ext cx="56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ও দ্বিতীয় বর্ণের প্রতীক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72" y="2561366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72" y="3760659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সিলিকন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087" y="4946437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1418" y="2569469"/>
            <a:ext cx="308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Aluminium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1418" y="3742565"/>
            <a:ext cx="217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Silicon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9079" y="4856125"/>
            <a:ext cx="223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Cobalt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9079" y="4856125"/>
            <a:ext cx="92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7770" y="2561367"/>
            <a:ext cx="73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4819" y="3734818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88814" y="2600247"/>
            <a:ext cx="767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66152" y="3773342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82014" y="4946437"/>
            <a:ext cx="921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8016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16" grpId="0" build="allAtOnce"/>
      <p:bldP spid="16" grpId="1" build="allAtOnce"/>
      <p:bldP spid="17" grpId="0"/>
      <p:bldP spid="17" grpId="1"/>
      <p:bldP spid="17" grpId="2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D67E-5A31-4ABF-946B-09A5E1612655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322" y="1293631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5426" y="1298803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3563" y="1315700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467" y="269165"/>
            <a:ext cx="56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ও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বর্ণের প্রতীক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72" y="2561366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72" y="3760659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625" y="4926768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1418" y="2561362"/>
            <a:ext cx="308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Chlorine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1418" y="3742565"/>
            <a:ext cx="303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Chromium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0279" y="4795928"/>
            <a:ext cx="306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Man</a:t>
            </a:r>
            <a:r>
              <a:rPr lang="en-US" sz="4400" dirty="0" err="1"/>
              <a:t>ganes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3785925" y="4798484"/>
            <a:ext cx="74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9471" y="2561361"/>
            <a:ext cx="512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   </a:t>
            </a:r>
            <a:endParaRPr lang="en-US" sz="7200" b="1" dirty="0"/>
          </a:p>
        </p:txBody>
      </p:sp>
      <p:sp>
        <p:nvSpPr>
          <p:cNvPr id="17" name="Rectangle 16"/>
          <p:cNvSpPr/>
          <p:nvPr/>
        </p:nvSpPr>
        <p:spPr>
          <a:xfrm flipH="1">
            <a:off x="3763326" y="3755989"/>
            <a:ext cx="6061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/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88814" y="2600247"/>
            <a:ext cx="767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/>
              <a:t>Cl</a:t>
            </a:r>
            <a:endParaRPr lang="en-US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7566152" y="3773342"/>
            <a:ext cx="767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82014" y="4888612"/>
            <a:ext cx="1267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Mn</a:t>
            </a:r>
            <a:endParaRPr lang="en-US" sz="4800" b="1" dirty="0"/>
          </a:p>
        </p:txBody>
      </p:sp>
      <p:sp>
        <p:nvSpPr>
          <p:cNvPr id="23" name="Rectangle 22"/>
          <p:cNvSpPr/>
          <p:nvPr/>
        </p:nvSpPr>
        <p:spPr>
          <a:xfrm>
            <a:off x="4403477" y="2561362"/>
            <a:ext cx="577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l   </a:t>
            </a:r>
            <a:endParaRPr lang="en-US" sz="7200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4403477" y="3740599"/>
            <a:ext cx="60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11021" y="4800835"/>
            <a:ext cx="58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650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16" grpId="0" build="allAtOnce"/>
      <p:bldP spid="16" grpId="1" build="allAtOnce"/>
      <p:bldP spid="17" grpId="0"/>
      <p:bldP spid="17" grpId="1"/>
      <p:bldP spid="17" grpId="2"/>
      <p:bldP spid="18" grpId="0"/>
      <p:bldP spid="20" grpId="0"/>
      <p:bldP spid="21" grpId="0"/>
      <p:bldP spid="23" grpId="0" build="allAtOnce"/>
      <p:bldP spid="23" grpId="1" build="allAtOnce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1043</TotalTime>
  <Words>643</Words>
  <Application>Microsoft Office PowerPoint</Application>
  <PresentationFormat>On-screen Show (4:3)</PresentationFormat>
  <Paragraphs>259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Alberta</vt:lpstr>
      <vt:lpstr>Calibri</vt:lpstr>
      <vt:lpstr>Cambria Math</vt:lpstr>
      <vt:lpstr>Lucida Sans Unicode</vt:lpstr>
      <vt:lpstr>NikoshBAN</vt:lpstr>
      <vt:lpstr>Rockwell</vt:lpstr>
      <vt:lpstr>SutonnyOMJ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</dc:creator>
  <cp:lastModifiedBy>Hasibul Mujahid</cp:lastModifiedBy>
  <cp:revision>220</cp:revision>
  <dcterms:created xsi:type="dcterms:W3CDTF">2016-06-10T17:46:31Z</dcterms:created>
  <dcterms:modified xsi:type="dcterms:W3CDTF">2020-08-24T01:57:48Z</dcterms:modified>
</cp:coreProperties>
</file>