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. Jahed" initials="MJ" lastIdx="3" clrIdx="0">
    <p:extLst>
      <p:ext uri="{19B8F6BF-5375-455C-9EA6-DF929625EA0E}">
        <p15:presenceInfo xmlns:p15="http://schemas.microsoft.com/office/powerpoint/2012/main" userId="dae8a9e7de9cd08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4" autoAdjust="0"/>
  </p:normalViewPr>
  <p:slideViewPr>
    <p:cSldViewPr snapToGrid="0">
      <p:cViewPr varScale="1">
        <p:scale>
          <a:sx n="79" d="100"/>
          <a:sy n="79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F743-5225-4DD9-8CD1-03C2DDA7910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7DF05-2EC3-4018-87F8-3A49EDE88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89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গফগফজ্ঞফগ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7DF05-2EC3-4018-87F8-3A49EDE889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9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17DF05-2EC3-4018-87F8-3A49EDE889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12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6A61-051A-4919-803B-511732E87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E46AE-8922-4F7A-9840-7142E2B32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830B5-1355-4651-B455-20F1F435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4DC9B-00A0-4206-9636-A608DE61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2C17F-7C9B-44E5-9F6C-1BDA9551A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9C53-B9D7-438B-88A9-BA3C5C056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102D2-AA34-4C35-93CB-F8E7B6E8F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C7509-C221-4FC8-9171-4DE986D5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DA249-F4FF-42D6-A8CE-528EE4266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2395E-F234-42C6-A370-94472986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A01972-E6B7-4657-BCD4-EE338F114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61537-22FA-4AF8-8540-EEFFB242C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509E2-6382-4EA4-9339-60C741D8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DBCCC-AFBD-4885-8472-7C4B03A58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6346A-913A-4078-B392-4A7DF375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3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EBC9-632B-4F65-85B3-8B4927D8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61E8C-C8E4-4C00-81F3-6B7825E88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B7FD1-D143-4E82-96C8-176A09E4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F3E09-BD00-4D07-8601-939955BF3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486D8-1B89-40B3-97D2-846593E5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6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B000-595D-48DB-AB17-392E22E9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2BFD-7698-4B12-90DE-EE9CA487E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B2BD6-9AE4-4D93-BDF0-1C8B6EC5F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0045D-BAD0-413B-BDEA-46DA2BDAC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35089-E949-48CD-B618-B14337BF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BEA68-1F1F-43DA-A1A7-B8F39D68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E252E-3FC5-4153-9286-CDCCC5F35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861DB-A224-427A-AA47-C4532FCFB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0BDA3E-9584-4D9A-869A-FDAAD9F3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30F27-5270-48F0-80E5-95AEE2AB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793B4-44AF-45A3-AD81-CF3B78E0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7CD6B-78B0-4535-8149-E048CCBF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FE3AA-2FDD-410C-ADAB-E145A1313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4C751-9843-4B8B-A2A3-F91FAD8CB8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9E9A7-7173-4CF0-8E54-65DF1CFB4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6BAEBB-58CA-4BE7-B5EE-6334E3836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1781B3-052F-45CE-AF32-99877FDA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C4D7E8-56C3-4F48-BB44-82CAF27A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1DFD3-2DC6-4AE0-BDA1-8EB78811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1D856-94FA-409E-BA5B-443E39E88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CFB38-4D17-41D9-A596-A373B393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5CBD6-A72D-464D-9D1E-822F3D07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B3DE9D-1A7C-447D-9E09-7A03BACA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BFEAD-A8EC-43B3-A137-F9A7F075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70ED77-A098-443C-B8A6-0AB37C2E5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7808E-FB8F-4CB4-B613-9040D271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16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D7E46-F06D-4009-A78C-E27D9603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90134-2E64-47CE-B4E6-A2FE8FBF6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F32A7-E248-41E0-B9AB-713B86966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185E6-7199-4D19-A497-AF431DBDC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02507-FAAE-483E-A797-DAE98824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6969DF-51E3-4B3A-B9F9-FC50A1D90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2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7E762-A533-49C0-8D39-282EEA16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8982F9-A869-461B-B199-9021F26A2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DF697-D209-4D55-88EC-E4CFEBC20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C58AF-CE48-4B1A-AFE1-E0AEA71E8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CD17A-81E5-4B7A-96D1-77247E82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61BE9-43B8-4620-99A5-F48055AF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9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9708D-B732-4099-818C-08B42DDE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0C492-60FD-431B-BB28-6B8C7714A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939692-15F8-40B2-B0A3-A8CC15EDF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998B2-206A-4C18-A5D2-92827F79F25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09F46-8DBC-49F0-A0B1-D3FFC854E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DCE08-E7AA-49ED-9A1F-1B79223BC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5C03-AED9-4FA5-A34A-A02A6FFB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7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ender.stackexchange.com/questions/26377/infinite-falling-images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un-daisy-red-flower-summer-garden-3053373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late_(dishware)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Honeycrisp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B123BB3-734D-4F85-BFF3-369C89134E35}"/>
              </a:ext>
            </a:extLst>
          </p:cNvPr>
          <p:cNvSpPr/>
          <p:nvPr/>
        </p:nvSpPr>
        <p:spPr>
          <a:xfrm>
            <a:off x="2458387" y="2443397"/>
            <a:ext cx="5563949" cy="35794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42C20-A42F-4100-9021-FFFE715274B8}"/>
              </a:ext>
            </a:extLst>
          </p:cNvPr>
          <p:cNvSpPr txBox="1"/>
          <p:nvPr/>
        </p:nvSpPr>
        <p:spPr>
          <a:xfrm>
            <a:off x="464234" y="247338"/>
            <a:ext cx="8342141" cy="70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87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1E5671-13D7-433A-9D3B-4F7899CF5C67}"/>
              </a:ext>
            </a:extLst>
          </p:cNvPr>
          <p:cNvSpPr/>
          <p:nvPr/>
        </p:nvSpPr>
        <p:spPr>
          <a:xfrm>
            <a:off x="10987791" y="6625882"/>
            <a:ext cx="1068221" cy="12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jahed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C56CFC-5396-4FE8-9CB4-F12BD84D9479}"/>
              </a:ext>
            </a:extLst>
          </p:cNvPr>
          <p:cNvSpPr/>
          <p:nvPr/>
        </p:nvSpPr>
        <p:spPr>
          <a:xfrm>
            <a:off x="465087" y="181932"/>
            <a:ext cx="591031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২, ৩, ৪ 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64AD1-8739-4E7F-9990-AFE48A6A1692}"/>
              </a:ext>
            </a:extLst>
          </p:cNvPr>
          <p:cNvSpPr txBox="1"/>
          <p:nvPr/>
        </p:nvSpPr>
        <p:spPr>
          <a:xfrm>
            <a:off x="839448" y="937021"/>
            <a:ext cx="10501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= ২, ৪, ৬, ৮, ১০, ১২, ১৪, ১৬, ১৮, ২০, ২২, ২৪  ……………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4F25EE-5E34-40CC-97AF-6F0A75C77974}"/>
              </a:ext>
            </a:extLst>
          </p:cNvPr>
          <p:cNvSpPr txBox="1"/>
          <p:nvPr/>
        </p:nvSpPr>
        <p:spPr>
          <a:xfrm>
            <a:off x="839448" y="2023000"/>
            <a:ext cx="9282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= ৩, ৬, ১২, ১৫, ১৮, ২১, ২৪……………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D7758-05ED-46C5-B208-1A0FF6933F6D}"/>
              </a:ext>
            </a:extLst>
          </p:cNvPr>
          <p:cNvSpPr txBox="1"/>
          <p:nvPr/>
        </p:nvSpPr>
        <p:spPr>
          <a:xfrm>
            <a:off x="839449" y="3000705"/>
            <a:ext cx="928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= ৪, ৮, ১২, ১৬, ২০, ২৪ ……………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9407F-EF47-47D6-99BD-E1FB19D62EE7}"/>
              </a:ext>
            </a:extLst>
          </p:cNvPr>
          <p:cNvSpPr txBox="1"/>
          <p:nvPr/>
        </p:nvSpPr>
        <p:spPr>
          <a:xfrm>
            <a:off x="501333" y="3861332"/>
            <a:ext cx="5594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২, ৩, ৪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১২ </a:t>
            </a:r>
            <a:endParaRPr lang="en-US" sz="2400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CA7FD8F0-58FC-4CBB-93C6-BD80511438FD}"/>
              </a:ext>
            </a:extLst>
          </p:cNvPr>
          <p:cNvSpPr/>
          <p:nvPr/>
        </p:nvSpPr>
        <p:spPr>
          <a:xfrm>
            <a:off x="6754075" y="2239807"/>
            <a:ext cx="661696" cy="24298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721A861E-F781-49CA-8386-7DEE8C35FB9C}"/>
              </a:ext>
            </a:extLst>
          </p:cNvPr>
          <p:cNvSpPr/>
          <p:nvPr/>
        </p:nvSpPr>
        <p:spPr>
          <a:xfrm>
            <a:off x="5417307" y="3209478"/>
            <a:ext cx="661696" cy="26882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4BA3F42B-614B-401E-B536-7CC654999834}"/>
              </a:ext>
            </a:extLst>
          </p:cNvPr>
          <p:cNvSpPr/>
          <p:nvPr/>
        </p:nvSpPr>
        <p:spPr>
          <a:xfrm>
            <a:off x="9186672" y="1095750"/>
            <a:ext cx="661696" cy="26882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834B9E3A-253D-43CC-9C60-FE5EA1AC89AF}"/>
              </a:ext>
            </a:extLst>
          </p:cNvPr>
          <p:cNvSpPr/>
          <p:nvPr/>
        </p:nvSpPr>
        <p:spPr>
          <a:xfrm>
            <a:off x="4314530" y="2226886"/>
            <a:ext cx="534875" cy="26882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35D35BDF-24AC-407F-8E53-825809E38B4C}"/>
              </a:ext>
            </a:extLst>
          </p:cNvPr>
          <p:cNvSpPr/>
          <p:nvPr/>
        </p:nvSpPr>
        <p:spPr>
          <a:xfrm>
            <a:off x="4242611" y="3179350"/>
            <a:ext cx="534875" cy="26882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F20EFF2-181E-4059-ADBE-3DE48F2C0058}"/>
              </a:ext>
            </a:extLst>
          </p:cNvPr>
          <p:cNvSpPr/>
          <p:nvPr/>
        </p:nvSpPr>
        <p:spPr>
          <a:xfrm>
            <a:off x="5577842" y="1157475"/>
            <a:ext cx="534875" cy="268824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C7AF9C4-5F1B-4B8E-8A7B-544686AC6D9B}"/>
              </a:ext>
            </a:extLst>
          </p:cNvPr>
          <p:cNvCxnSpPr>
            <a:cxnSpLocks/>
          </p:cNvCxnSpPr>
          <p:nvPr/>
        </p:nvCxnSpPr>
        <p:spPr>
          <a:xfrm flipH="1">
            <a:off x="5577842" y="3761219"/>
            <a:ext cx="1002323" cy="10792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CD1F1ED-0350-4866-B84E-BBF226B9CFB5}"/>
              </a:ext>
            </a:extLst>
          </p:cNvPr>
          <p:cNvSpPr txBox="1"/>
          <p:nvPr/>
        </p:nvSpPr>
        <p:spPr>
          <a:xfrm>
            <a:off x="6614159" y="3861332"/>
            <a:ext cx="3669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২, ৩ ও ৪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ল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=১২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91B6A2-F3D5-43FA-84C2-FCA7F1ADFA09}"/>
              </a:ext>
            </a:extLst>
          </p:cNvPr>
          <p:cNvSpPr txBox="1"/>
          <p:nvPr/>
        </p:nvSpPr>
        <p:spPr>
          <a:xfrm>
            <a:off x="839449" y="4840439"/>
            <a:ext cx="577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৫৩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২ ও ৩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664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09B97-C18C-426E-B1D8-FF3C08FABE4C}"/>
              </a:ext>
            </a:extLst>
          </p:cNvPr>
          <p:cNvSpPr txBox="1"/>
          <p:nvPr/>
        </p:nvSpPr>
        <p:spPr>
          <a:xfrm>
            <a:off x="148090" y="79731"/>
            <a:ext cx="894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১০, ২০, ২৫, ৩০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58FA99-6AE7-4392-9A76-3F35C861DE2C}"/>
              </a:ext>
            </a:extLst>
          </p:cNvPr>
          <p:cNvGrpSpPr/>
          <p:nvPr/>
        </p:nvGrpSpPr>
        <p:grpSpPr>
          <a:xfrm>
            <a:off x="2126069" y="761615"/>
            <a:ext cx="3994877" cy="816964"/>
            <a:chOff x="2675745" y="1311639"/>
            <a:chExt cx="4452078" cy="10343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A07D779-5FED-4616-9C9C-0542988FE81C}"/>
                </a:ext>
              </a:extLst>
            </p:cNvPr>
            <p:cNvSpPr/>
            <p:nvPr/>
          </p:nvSpPr>
          <p:spPr>
            <a:xfrm rot="5400000">
              <a:off x="2188564" y="1798820"/>
              <a:ext cx="1034321" cy="59960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EDC7141-FEF9-47E0-AB73-D8657C09AA12}"/>
                </a:ext>
              </a:extLst>
            </p:cNvPr>
            <p:cNvSpPr/>
            <p:nvPr/>
          </p:nvSpPr>
          <p:spPr>
            <a:xfrm>
              <a:off x="2735705" y="2300242"/>
              <a:ext cx="4392118" cy="45719"/>
            </a:xfrm>
            <a:prstGeom prst="rect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535472-1681-4517-8D18-A833E03D33A1}"/>
              </a:ext>
            </a:extLst>
          </p:cNvPr>
          <p:cNvGrpSpPr/>
          <p:nvPr/>
        </p:nvGrpSpPr>
        <p:grpSpPr>
          <a:xfrm>
            <a:off x="2368410" y="1606468"/>
            <a:ext cx="3994877" cy="816964"/>
            <a:chOff x="2675745" y="1311639"/>
            <a:chExt cx="4452078" cy="10343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94F010-E8DA-47FE-824F-E7C0AFE69C62}"/>
                </a:ext>
              </a:extLst>
            </p:cNvPr>
            <p:cNvSpPr/>
            <p:nvPr/>
          </p:nvSpPr>
          <p:spPr>
            <a:xfrm rot="5400000">
              <a:off x="2188564" y="1798820"/>
              <a:ext cx="1034321" cy="599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2EB384-7A8C-4CA8-B6E0-7FA988D17496}"/>
                </a:ext>
              </a:extLst>
            </p:cNvPr>
            <p:cNvSpPr/>
            <p:nvPr/>
          </p:nvSpPr>
          <p:spPr>
            <a:xfrm>
              <a:off x="2735705" y="2300242"/>
              <a:ext cx="439211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7A369B83-44A8-4693-B522-51A2EBC36495}"/>
              </a:ext>
            </a:extLst>
          </p:cNvPr>
          <p:cNvSpPr/>
          <p:nvPr/>
        </p:nvSpPr>
        <p:spPr>
          <a:xfrm>
            <a:off x="1593167" y="1758868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৫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A56AA0D-60C4-496A-A048-CEC83C70D964}"/>
              </a:ext>
            </a:extLst>
          </p:cNvPr>
          <p:cNvSpPr/>
          <p:nvPr/>
        </p:nvSpPr>
        <p:spPr>
          <a:xfrm>
            <a:off x="1337945" y="957861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২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3DE5AD-A989-4447-8D4B-F3EAB60BE8FD}"/>
              </a:ext>
            </a:extLst>
          </p:cNvPr>
          <p:cNvSpPr/>
          <p:nvPr/>
        </p:nvSpPr>
        <p:spPr>
          <a:xfrm>
            <a:off x="5157653" y="958499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৩০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46C3F-7935-45CE-B068-72068E2C8C3E}"/>
              </a:ext>
            </a:extLst>
          </p:cNvPr>
          <p:cNvSpPr/>
          <p:nvPr/>
        </p:nvSpPr>
        <p:spPr>
          <a:xfrm>
            <a:off x="4121177" y="967780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২৫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EFF88B0-5B14-4D76-B508-8F2B68BB787F}"/>
              </a:ext>
            </a:extLst>
          </p:cNvPr>
          <p:cNvSpPr/>
          <p:nvPr/>
        </p:nvSpPr>
        <p:spPr>
          <a:xfrm>
            <a:off x="3202745" y="958626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২০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1EE2EE-9071-4C8D-A286-3C7213F736AA}"/>
              </a:ext>
            </a:extLst>
          </p:cNvPr>
          <p:cNvSpPr/>
          <p:nvPr/>
        </p:nvSpPr>
        <p:spPr>
          <a:xfrm>
            <a:off x="3036367" y="1092997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FE0E3B0-A712-456F-935F-C69EA7AC6932}"/>
              </a:ext>
            </a:extLst>
          </p:cNvPr>
          <p:cNvSpPr/>
          <p:nvPr/>
        </p:nvSpPr>
        <p:spPr>
          <a:xfrm>
            <a:off x="2278691" y="958626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১০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CD9B9B-37A0-4181-BB38-322E0BE60421}"/>
              </a:ext>
            </a:extLst>
          </p:cNvPr>
          <p:cNvSpPr/>
          <p:nvPr/>
        </p:nvSpPr>
        <p:spPr>
          <a:xfrm>
            <a:off x="3951211" y="1092996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E734E27-75C1-4532-B6E9-D699CCA8ED2F}"/>
              </a:ext>
            </a:extLst>
          </p:cNvPr>
          <p:cNvSpPr/>
          <p:nvPr/>
        </p:nvSpPr>
        <p:spPr>
          <a:xfrm>
            <a:off x="4889941" y="1092995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BDF590-5F08-470A-A319-DFC8457719E4}"/>
              </a:ext>
            </a:extLst>
          </p:cNvPr>
          <p:cNvSpPr/>
          <p:nvPr/>
        </p:nvSpPr>
        <p:spPr>
          <a:xfrm>
            <a:off x="3188767" y="1245397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AC5632B-366F-4129-BB33-7823B0FED50C}"/>
              </a:ext>
            </a:extLst>
          </p:cNvPr>
          <p:cNvSpPr/>
          <p:nvPr/>
        </p:nvSpPr>
        <p:spPr>
          <a:xfrm>
            <a:off x="4103611" y="1245396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8B2801C-8105-4635-8C07-2B127105147B}"/>
              </a:ext>
            </a:extLst>
          </p:cNvPr>
          <p:cNvSpPr/>
          <p:nvPr/>
        </p:nvSpPr>
        <p:spPr>
          <a:xfrm>
            <a:off x="5042341" y="1245395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5B0B0DD-2333-4F6B-87CC-BBC85397EEBC}"/>
              </a:ext>
            </a:extLst>
          </p:cNvPr>
          <p:cNvSpPr/>
          <p:nvPr/>
        </p:nvSpPr>
        <p:spPr>
          <a:xfrm>
            <a:off x="5403686" y="1743933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১৫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6241971-0881-4AB8-BFAE-BCA9474A6A95}"/>
              </a:ext>
            </a:extLst>
          </p:cNvPr>
          <p:cNvSpPr/>
          <p:nvPr/>
        </p:nvSpPr>
        <p:spPr>
          <a:xfrm>
            <a:off x="4367210" y="1753214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২৫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E02AF89-B440-4C04-8227-62E38F82B31B}"/>
              </a:ext>
            </a:extLst>
          </p:cNvPr>
          <p:cNvSpPr/>
          <p:nvPr/>
        </p:nvSpPr>
        <p:spPr>
          <a:xfrm>
            <a:off x="3448778" y="1744060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১০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FA6503F-44FC-48E5-904E-A3DA016C3D74}"/>
              </a:ext>
            </a:extLst>
          </p:cNvPr>
          <p:cNvSpPr/>
          <p:nvPr/>
        </p:nvSpPr>
        <p:spPr>
          <a:xfrm>
            <a:off x="3282400" y="1878431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04544DF-197F-4524-85BC-4027857E8D0A}"/>
              </a:ext>
            </a:extLst>
          </p:cNvPr>
          <p:cNvSpPr/>
          <p:nvPr/>
        </p:nvSpPr>
        <p:spPr>
          <a:xfrm>
            <a:off x="2524724" y="1744060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৫ 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EBC3D43-F41F-4AF0-B056-3489B4C5C8D7}"/>
              </a:ext>
            </a:extLst>
          </p:cNvPr>
          <p:cNvSpPr/>
          <p:nvPr/>
        </p:nvSpPr>
        <p:spPr>
          <a:xfrm>
            <a:off x="4197244" y="1878430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2162E63-55E2-4C13-BB25-E7A3A3E35E2E}"/>
              </a:ext>
            </a:extLst>
          </p:cNvPr>
          <p:cNvSpPr/>
          <p:nvPr/>
        </p:nvSpPr>
        <p:spPr>
          <a:xfrm>
            <a:off x="5135974" y="1878429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27042F-5B39-4035-AE7B-D774FE0F4018}"/>
              </a:ext>
            </a:extLst>
          </p:cNvPr>
          <p:cNvSpPr/>
          <p:nvPr/>
        </p:nvSpPr>
        <p:spPr>
          <a:xfrm>
            <a:off x="5605510" y="2571755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৩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2878238-B963-40C3-A9CE-E4B63D9FCA3F}"/>
              </a:ext>
            </a:extLst>
          </p:cNvPr>
          <p:cNvSpPr/>
          <p:nvPr/>
        </p:nvSpPr>
        <p:spPr>
          <a:xfrm>
            <a:off x="4569034" y="2581036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৫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FE599A0-F164-4193-90DA-4F35A5542E07}"/>
              </a:ext>
            </a:extLst>
          </p:cNvPr>
          <p:cNvSpPr/>
          <p:nvPr/>
        </p:nvSpPr>
        <p:spPr>
          <a:xfrm>
            <a:off x="3650602" y="2571882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২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55A9F78-865A-4BA3-86F9-C9E9341630D5}"/>
              </a:ext>
            </a:extLst>
          </p:cNvPr>
          <p:cNvSpPr/>
          <p:nvPr/>
        </p:nvSpPr>
        <p:spPr>
          <a:xfrm>
            <a:off x="3484224" y="2706253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0204C74-46FC-4C34-8FE4-A0A07ED8F7CD}"/>
              </a:ext>
            </a:extLst>
          </p:cNvPr>
          <p:cNvSpPr/>
          <p:nvPr/>
        </p:nvSpPr>
        <p:spPr>
          <a:xfrm>
            <a:off x="2726548" y="2571882"/>
            <a:ext cx="699042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১  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AB2E224-FC32-47A5-BE9C-99854759B56E}"/>
              </a:ext>
            </a:extLst>
          </p:cNvPr>
          <p:cNvSpPr/>
          <p:nvPr/>
        </p:nvSpPr>
        <p:spPr>
          <a:xfrm>
            <a:off x="4399068" y="2706252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FCF1BFA-68D2-46DC-BBBB-4D0A84E94FC6}"/>
              </a:ext>
            </a:extLst>
          </p:cNvPr>
          <p:cNvSpPr/>
          <p:nvPr/>
        </p:nvSpPr>
        <p:spPr>
          <a:xfrm>
            <a:off x="5337798" y="2706251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,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683404C-F0BD-4252-B58E-CBCC094C4359}"/>
              </a:ext>
            </a:extLst>
          </p:cNvPr>
          <p:cNvGrpSpPr/>
          <p:nvPr/>
        </p:nvGrpSpPr>
        <p:grpSpPr>
          <a:xfrm>
            <a:off x="1156507" y="706419"/>
            <a:ext cx="5277804" cy="3653377"/>
            <a:chOff x="7048739" y="2250392"/>
            <a:chExt cx="5277804" cy="3653377"/>
          </a:xfrm>
        </p:grpSpPr>
        <p:sp>
          <p:nvSpPr>
            <p:cNvPr id="112" name="Arrow: Right 111">
              <a:extLst>
                <a:ext uri="{FF2B5EF4-FFF2-40B4-BE49-F238E27FC236}">
                  <a16:creationId xmlns:a16="http://schemas.microsoft.com/office/drawing/2014/main" id="{C769976B-15DC-4A77-9E5D-B73C09329205}"/>
                </a:ext>
              </a:extLst>
            </p:cNvPr>
            <p:cNvSpPr/>
            <p:nvPr/>
          </p:nvSpPr>
          <p:spPr>
            <a:xfrm>
              <a:off x="7048739" y="5785361"/>
              <a:ext cx="5277804" cy="11840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E202A643-0E58-4B75-B131-C8BB41B3D833}"/>
                </a:ext>
              </a:extLst>
            </p:cNvPr>
            <p:cNvSpPr/>
            <p:nvPr/>
          </p:nvSpPr>
          <p:spPr>
            <a:xfrm rot="5400000">
              <a:off x="5301090" y="3998042"/>
              <a:ext cx="3549101" cy="538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F6B14DA8-2490-4634-AC23-21932FFFD9A4}"/>
              </a:ext>
            </a:extLst>
          </p:cNvPr>
          <p:cNvSpPr txBox="1"/>
          <p:nvPr/>
        </p:nvSpPr>
        <p:spPr>
          <a:xfrm>
            <a:off x="6363287" y="4036630"/>
            <a:ext cx="582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 </a:t>
            </a:r>
            <a:r>
              <a:rPr lang="en-US" sz="2800" b="1" dirty="0" err="1"/>
              <a:t>ছাড়া</a:t>
            </a:r>
            <a:r>
              <a:rPr lang="en-US" sz="2800" b="1" dirty="0"/>
              <a:t> </a:t>
            </a:r>
            <a:r>
              <a:rPr lang="en-US" sz="2800" b="1" dirty="0" err="1"/>
              <a:t>বাকী</a:t>
            </a:r>
            <a:r>
              <a:rPr lang="en-US" sz="2800" b="1" dirty="0"/>
              <a:t> </a:t>
            </a:r>
            <a:r>
              <a:rPr lang="en-US" sz="2800" b="1" dirty="0" err="1"/>
              <a:t>সংখ্যাগুলো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মৌলিক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উৎপাদক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বা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মৌলিক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গুণনীয়ক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A16C31D-43E7-4191-8FE4-2F368A838664}"/>
              </a:ext>
            </a:extLst>
          </p:cNvPr>
          <p:cNvSpPr txBox="1"/>
          <p:nvPr/>
        </p:nvSpPr>
        <p:spPr>
          <a:xfrm>
            <a:off x="863234" y="5485645"/>
            <a:ext cx="894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১০, ২০, ২৫, ও ৩০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২×৫ ×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×২×৫×৩= ৩০০   </a:t>
            </a:r>
          </a:p>
        </p:txBody>
      </p:sp>
      <p:sp>
        <p:nvSpPr>
          <p:cNvPr id="117" name="Speech Bubble: Rectangle with Corners Rounded 116">
            <a:extLst>
              <a:ext uri="{FF2B5EF4-FFF2-40B4-BE49-F238E27FC236}">
                <a16:creationId xmlns:a16="http://schemas.microsoft.com/office/drawing/2014/main" id="{58666627-4781-4E6A-8D89-4783354BB096}"/>
              </a:ext>
            </a:extLst>
          </p:cNvPr>
          <p:cNvSpPr/>
          <p:nvPr/>
        </p:nvSpPr>
        <p:spPr>
          <a:xfrm>
            <a:off x="7149145" y="4990737"/>
            <a:ext cx="4066833" cy="404871"/>
          </a:xfrm>
          <a:prstGeom prst="wedgeRoundRectCallout">
            <a:avLst>
              <a:gd name="adj1" fmla="val -53952"/>
              <a:gd name="adj2" fmla="val 9995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চলবে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E6ACD-F480-43AE-B195-C3C6E25FCB6B}"/>
              </a:ext>
            </a:extLst>
          </p:cNvPr>
          <p:cNvSpPr/>
          <p:nvPr/>
        </p:nvSpPr>
        <p:spPr>
          <a:xfrm>
            <a:off x="88286" y="6623385"/>
            <a:ext cx="1068221" cy="12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jahed</a:t>
            </a:r>
          </a:p>
        </p:txBody>
      </p:sp>
    </p:spTree>
    <p:extLst>
      <p:ext uri="{BB962C8B-B14F-4D97-AF65-F5344CB8AC3E}">
        <p14:creationId xmlns:p14="http://schemas.microsoft.com/office/powerpoint/2010/main" val="191603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1" grpId="0" animBg="1"/>
      <p:bldP spid="62" grpId="0" animBg="1"/>
      <p:bldP spid="63" grpId="0" animBg="1"/>
      <p:bldP spid="65" grpId="0" animBg="1"/>
      <p:bldP spid="75" grpId="0" animBg="1"/>
      <p:bldP spid="76" grpId="0" animBg="1"/>
      <p:bldP spid="77" grpId="0" animBg="1"/>
      <p:bldP spid="79" grpId="0" animBg="1"/>
      <p:bldP spid="115" grpId="0"/>
      <p:bldP spid="116" grpId="0"/>
      <p:bldP spid="1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F1A5C-02D5-4B05-A857-26864C36A89A}"/>
              </a:ext>
            </a:extLst>
          </p:cNvPr>
          <p:cNvSpPr txBox="1"/>
          <p:nvPr/>
        </p:nvSpPr>
        <p:spPr>
          <a:xfrm>
            <a:off x="2338466" y="299803"/>
            <a:ext cx="3757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যোগ্যতাভিত্তিক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ABB7DA-093F-457E-844E-55E17773CA34}"/>
              </a:ext>
            </a:extLst>
          </p:cNvPr>
          <p:cNvSpPr txBox="1"/>
          <p:nvPr/>
        </p:nvSpPr>
        <p:spPr>
          <a:xfrm>
            <a:off x="0" y="897337"/>
            <a:ext cx="1023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৩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ঘন্টা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আছে</a:t>
            </a:r>
            <a:r>
              <a:rPr lang="en-US" sz="2400" dirty="0">
                <a:solidFill>
                  <a:srgbClr val="FF0000"/>
                </a:solidFill>
              </a:rPr>
              <a:t>। ১ম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১২ </a:t>
            </a:r>
            <a:r>
              <a:rPr lang="en-US" sz="2400" dirty="0" err="1">
                <a:solidFill>
                  <a:srgbClr val="FF0000"/>
                </a:solidFill>
              </a:rPr>
              <a:t>মিনিট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পরপর</a:t>
            </a:r>
            <a:r>
              <a:rPr lang="en-US" sz="2400" dirty="0">
                <a:solidFill>
                  <a:srgbClr val="FF0000"/>
                </a:solidFill>
              </a:rPr>
              <a:t>, ২য়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৫ </a:t>
            </a:r>
            <a:r>
              <a:rPr lang="en-US" sz="2400" dirty="0" err="1">
                <a:solidFill>
                  <a:srgbClr val="FF0000"/>
                </a:solidFill>
              </a:rPr>
              <a:t>মিনিট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পরপর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এবং</a:t>
            </a:r>
            <a:r>
              <a:rPr lang="en-US" sz="2400" dirty="0">
                <a:solidFill>
                  <a:srgbClr val="FF0000"/>
                </a:solidFill>
              </a:rPr>
              <a:t> ৩য়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৪ </a:t>
            </a:r>
            <a:r>
              <a:rPr lang="en-US" sz="2400" dirty="0" err="1">
                <a:solidFill>
                  <a:srgbClr val="FF0000"/>
                </a:solidFill>
              </a:rPr>
              <a:t>মিনিট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পরপর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বাজে</a:t>
            </a:r>
            <a:r>
              <a:rPr lang="en-US" sz="2400" dirty="0">
                <a:solidFill>
                  <a:srgbClr val="FF0000"/>
                </a:solidFill>
              </a:rPr>
              <a:t>।  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B8C4105-9C0D-4704-BADC-B93B48BF300D}"/>
              </a:ext>
            </a:extLst>
          </p:cNvPr>
          <p:cNvSpPr/>
          <p:nvPr/>
        </p:nvSpPr>
        <p:spPr>
          <a:xfrm>
            <a:off x="6700602" y="136905"/>
            <a:ext cx="2188564" cy="461665"/>
          </a:xfrm>
          <a:prstGeom prst="wedgeRectCallout">
            <a:avLst>
              <a:gd name="adj1" fmla="val -39518"/>
              <a:gd name="adj2" fmla="val 13880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উদ্দিপক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343A2-36EB-4AB1-B8AE-426A5FAF9017}"/>
              </a:ext>
            </a:extLst>
          </p:cNvPr>
          <p:cNvSpPr txBox="1"/>
          <p:nvPr/>
        </p:nvSpPr>
        <p:spPr>
          <a:xfrm>
            <a:off x="393700" y="1864203"/>
            <a:ext cx="11455399" cy="2631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ক) ১২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ন্যুনতম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কতক্ষণ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DC3FD6-EBB3-4ADA-BA74-14A34C6DDFE0}"/>
              </a:ext>
            </a:extLst>
          </p:cNvPr>
          <p:cNvSpPr/>
          <p:nvPr/>
        </p:nvSpPr>
        <p:spPr>
          <a:xfrm>
            <a:off x="0" y="6731391"/>
            <a:ext cx="1068221" cy="12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jahed</a:t>
            </a:r>
          </a:p>
        </p:txBody>
      </p:sp>
    </p:spTree>
    <p:extLst>
      <p:ext uri="{BB962C8B-B14F-4D97-AF65-F5344CB8AC3E}">
        <p14:creationId xmlns:p14="http://schemas.microsoft.com/office/powerpoint/2010/main" val="198590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EC9260-4C9A-44C0-A167-C969B9CBA629}"/>
              </a:ext>
            </a:extLst>
          </p:cNvPr>
          <p:cNvSpPr txBox="1"/>
          <p:nvPr/>
        </p:nvSpPr>
        <p:spPr>
          <a:xfrm>
            <a:off x="1499016" y="509666"/>
            <a:ext cx="9383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৩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ঘন্টা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আছে</a:t>
            </a:r>
            <a:r>
              <a:rPr lang="en-US" sz="2400" dirty="0">
                <a:solidFill>
                  <a:srgbClr val="FF0000"/>
                </a:solidFill>
              </a:rPr>
              <a:t>। ১ম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১২ </a:t>
            </a:r>
            <a:r>
              <a:rPr lang="en-US" sz="2400" dirty="0" err="1">
                <a:solidFill>
                  <a:srgbClr val="FF0000"/>
                </a:solidFill>
              </a:rPr>
              <a:t>মিনিট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পরপর</a:t>
            </a:r>
            <a:r>
              <a:rPr lang="en-US" sz="2400" dirty="0">
                <a:solidFill>
                  <a:srgbClr val="FF0000"/>
                </a:solidFill>
              </a:rPr>
              <a:t>, ২য়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৫ </a:t>
            </a:r>
            <a:r>
              <a:rPr lang="en-US" sz="2400" dirty="0" err="1">
                <a:solidFill>
                  <a:srgbClr val="FF0000"/>
                </a:solidFill>
              </a:rPr>
              <a:t>মিনিট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পরপর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এবং</a:t>
            </a:r>
            <a:r>
              <a:rPr lang="en-US" sz="2400" dirty="0">
                <a:solidFill>
                  <a:srgbClr val="FF0000"/>
                </a:solidFill>
              </a:rPr>
              <a:t> ৩য়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৪ </a:t>
            </a:r>
            <a:r>
              <a:rPr lang="en-US" sz="2400" dirty="0" err="1">
                <a:solidFill>
                  <a:srgbClr val="FF0000"/>
                </a:solidFill>
              </a:rPr>
              <a:t>মিনিট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পরপর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বাজে</a:t>
            </a:r>
            <a:r>
              <a:rPr lang="en-US" sz="2400" dirty="0">
                <a:solidFill>
                  <a:srgbClr val="FF0000"/>
                </a:solidFill>
              </a:rPr>
              <a:t>। 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32850-1547-474D-AC27-77966B96FBE8}"/>
              </a:ext>
            </a:extLst>
          </p:cNvPr>
          <p:cNvSpPr txBox="1"/>
          <p:nvPr/>
        </p:nvSpPr>
        <p:spPr>
          <a:xfrm>
            <a:off x="885740" y="1391540"/>
            <a:ext cx="4152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ক) ১২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= ১২, ২৪, ৩৬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B9E7D1-9719-4349-970B-243811260062}"/>
              </a:ext>
            </a:extLst>
          </p:cNvPr>
          <p:cNvSpPr txBox="1"/>
          <p:nvPr/>
        </p:nvSpPr>
        <p:spPr>
          <a:xfrm>
            <a:off x="899410" y="2024288"/>
            <a:ext cx="110639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৪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১২, ৫ ও ৪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১২, ৩৬, ৪৮, ৬০……………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৫, ১০, ১৫, ২০, ২৫, ৩০, ৩৫, ৪০, ৪৫, ৫০, ৫৫, ৬০………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৪, ৮, ১২, ১৬, ২০, ২৪, ২৮, ৩২, ৩৬, ৪০, ৪৪, ৪৮, ৫২, ৫৬, ৬০… 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2D7540CB-ECCC-419A-A369-066B33BC5742}"/>
              </a:ext>
            </a:extLst>
          </p:cNvPr>
          <p:cNvSpPr/>
          <p:nvPr/>
        </p:nvSpPr>
        <p:spPr>
          <a:xfrm>
            <a:off x="5038016" y="3547782"/>
            <a:ext cx="508183" cy="46891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49D6D00A-1684-44E0-B40D-5B6CFED2BE8E}"/>
              </a:ext>
            </a:extLst>
          </p:cNvPr>
          <p:cNvSpPr/>
          <p:nvPr/>
        </p:nvSpPr>
        <p:spPr>
          <a:xfrm>
            <a:off x="9044303" y="4027541"/>
            <a:ext cx="508183" cy="46891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44FF2898-38A1-4BB7-B005-C39D6807AAA4}"/>
              </a:ext>
            </a:extLst>
          </p:cNvPr>
          <p:cNvSpPr/>
          <p:nvPr/>
        </p:nvSpPr>
        <p:spPr>
          <a:xfrm>
            <a:off x="10628767" y="4496451"/>
            <a:ext cx="508183" cy="468910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3FC64C-CCD6-41B3-B2E2-19B45B8D3121}"/>
              </a:ext>
            </a:extLst>
          </p:cNvPr>
          <p:cNvSpPr txBox="1"/>
          <p:nvPr/>
        </p:nvSpPr>
        <p:spPr>
          <a:xfrm>
            <a:off x="885740" y="5275402"/>
            <a:ext cx="8109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১২, ৫, ৪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৬০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৬০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42D1B6-D7F4-46B3-82AD-E2048FC68CAD}"/>
              </a:ext>
            </a:extLst>
          </p:cNvPr>
          <p:cNvSpPr/>
          <p:nvPr/>
        </p:nvSpPr>
        <p:spPr>
          <a:xfrm>
            <a:off x="0" y="6731391"/>
            <a:ext cx="1068221" cy="12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jahed</a:t>
            </a:r>
          </a:p>
        </p:txBody>
      </p:sp>
    </p:spTree>
    <p:extLst>
      <p:ext uri="{BB962C8B-B14F-4D97-AF65-F5344CB8AC3E}">
        <p14:creationId xmlns:p14="http://schemas.microsoft.com/office/powerpoint/2010/main" val="27768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1" grpId="0"/>
      <p:bldP spid="32" grpId="0" animBg="1"/>
      <p:bldP spid="33" grpId="0" animBg="1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FDAA90-19E5-4729-8C6C-935DF6625476}"/>
              </a:ext>
            </a:extLst>
          </p:cNvPr>
          <p:cNvSpPr/>
          <p:nvPr/>
        </p:nvSpPr>
        <p:spPr>
          <a:xfrm>
            <a:off x="1737933" y="1593869"/>
            <a:ext cx="459222" cy="4366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২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0A7FF7-C3A9-4C42-A258-811BF6B87271}"/>
              </a:ext>
            </a:extLst>
          </p:cNvPr>
          <p:cNvGrpSpPr/>
          <p:nvPr/>
        </p:nvGrpSpPr>
        <p:grpSpPr>
          <a:xfrm>
            <a:off x="2409428" y="1389285"/>
            <a:ext cx="3994877" cy="816964"/>
            <a:chOff x="2675745" y="1311639"/>
            <a:chExt cx="4452078" cy="10343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9FC1677-C619-4B8C-9745-5C7AD4C0BFEC}"/>
                </a:ext>
              </a:extLst>
            </p:cNvPr>
            <p:cNvSpPr/>
            <p:nvPr/>
          </p:nvSpPr>
          <p:spPr>
            <a:xfrm rot="5400000">
              <a:off x="2188564" y="1798820"/>
              <a:ext cx="1034321" cy="599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7D57ECC-FB09-44FA-ABE3-E13E67A85009}"/>
                </a:ext>
              </a:extLst>
            </p:cNvPr>
            <p:cNvSpPr/>
            <p:nvPr/>
          </p:nvSpPr>
          <p:spPr>
            <a:xfrm>
              <a:off x="2735705" y="2300242"/>
              <a:ext cx="439211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3D2C55-6B68-49CE-85BD-59ABD30A60EB}"/>
              </a:ext>
            </a:extLst>
          </p:cNvPr>
          <p:cNvGrpSpPr/>
          <p:nvPr/>
        </p:nvGrpSpPr>
        <p:grpSpPr>
          <a:xfrm>
            <a:off x="2697873" y="2182042"/>
            <a:ext cx="3994877" cy="816964"/>
            <a:chOff x="2675745" y="1311639"/>
            <a:chExt cx="4452078" cy="10343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B41D83-1C84-412B-B57F-A18B73BE7753}"/>
                </a:ext>
              </a:extLst>
            </p:cNvPr>
            <p:cNvSpPr/>
            <p:nvPr/>
          </p:nvSpPr>
          <p:spPr>
            <a:xfrm rot="5400000">
              <a:off x="2188564" y="1798820"/>
              <a:ext cx="1034321" cy="599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F332F29-86B4-429A-8CD1-64CAE6ABEBB9}"/>
                </a:ext>
              </a:extLst>
            </p:cNvPr>
            <p:cNvSpPr/>
            <p:nvPr/>
          </p:nvSpPr>
          <p:spPr>
            <a:xfrm>
              <a:off x="2735705" y="2300242"/>
              <a:ext cx="4392118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3E83C5B-AF46-4BCF-9A65-C8DAA077ADBB}"/>
              </a:ext>
            </a:extLst>
          </p:cNvPr>
          <p:cNvSpPr txBox="1"/>
          <p:nvPr/>
        </p:nvSpPr>
        <p:spPr>
          <a:xfrm>
            <a:off x="1026942" y="393895"/>
            <a:ext cx="776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FCCA83-3E9B-4E51-AE38-DE0997F08B69}"/>
              </a:ext>
            </a:extLst>
          </p:cNvPr>
          <p:cNvSpPr/>
          <p:nvPr/>
        </p:nvSpPr>
        <p:spPr>
          <a:xfrm>
            <a:off x="2104481" y="2403549"/>
            <a:ext cx="532151" cy="465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২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08CB0E-A6B5-4586-B06A-401ADFD2FA00}"/>
              </a:ext>
            </a:extLst>
          </p:cNvPr>
          <p:cNvSpPr/>
          <p:nvPr/>
        </p:nvSpPr>
        <p:spPr>
          <a:xfrm>
            <a:off x="2924248" y="2387544"/>
            <a:ext cx="532151" cy="465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৬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62722-007E-4319-99D5-67DFD81FF657}"/>
              </a:ext>
            </a:extLst>
          </p:cNvPr>
          <p:cNvSpPr/>
          <p:nvPr/>
        </p:nvSpPr>
        <p:spPr>
          <a:xfrm>
            <a:off x="2697873" y="1612205"/>
            <a:ext cx="691682" cy="50299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১২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E68E6E-20FD-42F8-8146-B4B0914B51E4}"/>
              </a:ext>
            </a:extLst>
          </p:cNvPr>
          <p:cNvSpPr/>
          <p:nvPr/>
        </p:nvSpPr>
        <p:spPr>
          <a:xfrm>
            <a:off x="3707184" y="1601590"/>
            <a:ext cx="532151" cy="465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৫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B278B6-065B-4D0C-9034-F8DE336307CC}"/>
              </a:ext>
            </a:extLst>
          </p:cNvPr>
          <p:cNvSpPr/>
          <p:nvPr/>
        </p:nvSpPr>
        <p:spPr>
          <a:xfrm>
            <a:off x="4574609" y="1601590"/>
            <a:ext cx="532151" cy="465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৪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05DD33-A96C-4CA4-B339-0280EDE76099}"/>
              </a:ext>
            </a:extLst>
          </p:cNvPr>
          <p:cNvSpPr/>
          <p:nvPr/>
        </p:nvSpPr>
        <p:spPr>
          <a:xfrm>
            <a:off x="3742371" y="2387544"/>
            <a:ext cx="532151" cy="465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৫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59E25E-84EF-4D9D-9CF7-888AB0163A83}"/>
              </a:ext>
            </a:extLst>
          </p:cNvPr>
          <p:cNvSpPr/>
          <p:nvPr/>
        </p:nvSpPr>
        <p:spPr>
          <a:xfrm>
            <a:off x="4574608" y="2387544"/>
            <a:ext cx="532151" cy="465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২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B38B1D5-B845-4DC0-9B60-F975818BCB65}"/>
              </a:ext>
            </a:extLst>
          </p:cNvPr>
          <p:cNvSpPr/>
          <p:nvPr/>
        </p:nvSpPr>
        <p:spPr>
          <a:xfrm>
            <a:off x="3532882" y="1717804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74768-B913-4EC6-99C3-239F827300E8}"/>
              </a:ext>
            </a:extLst>
          </p:cNvPr>
          <p:cNvSpPr/>
          <p:nvPr/>
        </p:nvSpPr>
        <p:spPr>
          <a:xfrm>
            <a:off x="4342445" y="1738593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FD0634-6754-442F-8D41-05598D9ADD3F}"/>
              </a:ext>
            </a:extLst>
          </p:cNvPr>
          <p:cNvSpPr/>
          <p:nvPr/>
        </p:nvSpPr>
        <p:spPr>
          <a:xfrm>
            <a:off x="3622328" y="2485269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A5C804A-A893-40F1-8647-1106D3DD2B94}"/>
              </a:ext>
            </a:extLst>
          </p:cNvPr>
          <p:cNvSpPr/>
          <p:nvPr/>
        </p:nvSpPr>
        <p:spPr>
          <a:xfrm>
            <a:off x="4406999" y="2501924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253E726-147F-49D2-AED5-E8B9D8149FF8}"/>
              </a:ext>
            </a:extLst>
          </p:cNvPr>
          <p:cNvSpPr/>
          <p:nvPr/>
        </p:nvSpPr>
        <p:spPr>
          <a:xfrm>
            <a:off x="2924247" y="3221406"/>
            <a:ext cx="532151" cy="465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৩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26981A-CE1C-4BF8-82BC-A29976131387}"/>
              </a:ext>
            </a:extLst>
          </p:cNvPr>
          <p:cNvSpPr/>
          <p:nvPr/>
        </p:nvSpPr>
        <p:spPr>
          <a:xfrm>
            <a:off x="3716094" y="3221406"/>
            <a:ext cx="532151" cy="465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৫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ABE0113-A05F-4BBC-A76B-F2DA9F3D4E98}"/>
              </a:ext>
            </a:extLst>
          </p:cNvPr>
          <p:cNvSpPr/>
          <p:nvPr/>
        </p:nvSpPr>
        <p:spPr>
          <a:xfrm>
            <a:off x="4574608" y="3228830"/>
            <a:ext cx="532151" cy="4654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 ১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D01D781-7EA4-44A7-9C0F-F8AA262C1782}"/>
              </a:ext>
            </a:extLst>
          </p:cNvPr>
          <p:cNvSpPr/>
          <p:nvPr/>
        </p:nvSpPr>
        <p:spPr>
          <a:xfrm>
            <a:off x="3532881" y="3288699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,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17DB324-69E4-4F64-9112-049668E6CF75}"/>
              </a:ext>
            </a:extLst>
          </p:cNvPr>
          <p:cNvSpPr/>
          <p:nvPr/>
        </p:nvSpPr>
        <p:spPr>
          <a:xfrm>
            <a:off x="4342444" y="3309488"/>
            <a:ext cx="93766" cy="3041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,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D7AD6A8-35B4-4A63-8687-98C0ED5AF7A1}"/>
              </a:ext>
            </a:extLst>
          </p:cNvPr>
          <p:cNvGrpSpPr/>
          <p:nvPr/>
        </p:nvGrpSpPr>
        <p:grpSpPr>
          <a:xfrm>
            <a:off x="1530987" y="1176615"/>
            <a:ext cx="3575773" cy="2997772"/>
            <a:chOff x="1077787" y="2275187"/>
            <a:chExt cx="3575773" cy="2997772"/>
          </a:xfrm>
          <a:solidFill>
            <a:srgbClr val="FF0000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E1D3317-6BE0-4959-8880-77F46690B75C}"/>
                </a:ext>
              </a:extLst>
            </p:cNvPr>
            <p:cNvSpPr/>
            <p:nvPr/>
          </p:nvSpPr>
          <p:spPr>
            <a:xfrm rot="5400000" flipV="1">
              <a:off x="-386788" y="3739762"/>
              <a:ext cx="2974870" cy="45719"/>
            </a:xfrm>
            <a:prstGeom prst="rect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6CB0E746-DE6D-453B-B473-EBD5E2E127BD}"/>
                </a:ext>
              </a:extLst>
            </p:cNvPr>
            <p:cNvSpPr/>
            <p:nvPr/>
          </p:nvSpPr>
          <p:spPr>
            <a:xfrm>
              <a:off x="1113786" y="5145008"/>
              <a:ext cx="3539774" cy="127951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4DF1ED5-4157-4C6F-9CA9-B9ADADAE22DC}"/>
              </a:ext>
            </a:extLst>
          </p:cNvPr>
          <p:cNvSpPr txBox="1"/>
          <p:nvPr/>
        </p:nvSpPr>
        <p:spPr>
          <a:xfrm>
            <a:off x="5106760" y="3826413"/>
            <a:ext cx="6098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১ </a:t>
            </a:r>
            <a:r>
              <a:rPr lang="en-US" sz="2000" b="1" dirty="0" err="1"/>
              <a:t>ছাড়া</a:t>
            </a:r>
            <a:r>
              <a:rPr lang="en-US" sz="2000" b="1" dirty="0"/>
              <a:t> </a:t>
            </a:r>
            <a:r>
              <a:rPr lang="en-US" sz="2000" b="1" dirty="0" err="1"/>
              <a:t>বাকী</a:t>
            </a:r>
            <a:r>
              <a:rPr lang="en-US" sz="2000" b="1" dirty="0"/>
              <a:t> </a:t>
            </a:r>
            <a:r>
              <a:rPr lang="en-US" sz="2000" b="1" dirty="0" err="1"/>
              <a:t>সংখ্যাগুলো</a:t>
            </a:r>
            <a:r>
              <a:rPr lang="en-US" sz="2000" b="1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মৌলিক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উৎপাদক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বা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মৌলিক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গুণনীয়ক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E0A81DE-9DE3-4B34-A67E-19A00F0F7F93}"/>
              </a:ext>
            </a:extLst>
          </p:cNvPr>
          <p:cNvSpPr/>
          <p:nvPr/>
        </p:nvSpPr>
        <p:spPr>
          <a:xfrm>
            <a:off x="2047321" y="2341768"/>
            <a:ext cx="613630" cy="6211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61AB5F-62C6-4E08-8CAC-1307BABA0E92}"/>
              </a:ext>
            </a:extLst>
          </p:cNvPr>
          <p:cNvSpPr/>
          <p:nvPr/>
        </p:nvSpPr>
        <p:spPr>
          <a:xfrm>
            <a:off x="2872151" y="3171667"/>
            <a:ext cx="613630" cy="6211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F4E91D9-ED7D-4733-88B4-B0F60676619C}"/>
              </a:ext>
            </a:extLst>
          </p:cNvPr>
          <p:cNvSpPr/>
          <p:nvPr/>
        </p:nvSpPr>
        <p:spPr>
          <a:xfrm>
            <a:off x="1643397" y="1494072"/>
            <a:ext cx="613630" cy="6211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7188E0D-5F03-4CB3-8731-39155441DF26}"/>
              </a:ext>
            </a:extLst>
          </p:cNvPr>
          <p:cNvSpPr/>
          <p:nvPr/>
        </p:nvSpPr>
        <p:spPr>
          <a:xfrm>
            <a:off x="3681715" y="3142032"/>
            <a:ext cx="613630" cy="62112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24EC2AE-7EBD-496D-961F-0931F52B70A8}"/>
              </a:ext>
            </a:extLst>
          </p:cNvPr>
          <p:cNvSpPr txBox="1"/>
          <p:nvPr/>
        </p:nvSpPr>
        <p:spPr>
          <a:xfrm>
            <a:off x="1530986" y="4278883"/>
            <a:ext cx="990276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১২, ৫, ৪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২× ২ × ৩ × ৫ =৬০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CB93580-5B67-4CF6-9D5C-81A247A156B9}"/>
              </a:ext>
            </a:extLst>
          </p:cNvPr>
          <p:cNvSpPr txBox="1"/>
          <p:nvPr/>
        </p:nvSpPr>
        <p:spPr>
          <a:xfrm>
            <a:off x="914400" y="5216577"/>
            <a:ext cx="709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*** এ </a:t>
            </a:r>
            <a:r>
              <a:rPr lang="en-US" dirty="0" err="1"/>
              <a:t>পদ্ধতিটিকে</a:t>
            </a:r>
            <a:r>
              <a:rPr lang="en-US" dirty="0"/>
              <a:t> </a:t>
            </a:r>
            <a:r>
              <a:rPr lang="en-US" dirty="0" err="1"/>
              <a:t>সংক্ষিপ্ত</a:t>
            </a:r>
            <a:r>
              <a:rPr lang="en-US" dirty="0"/>
              <a:t> </a:t>
            </a:r>
            <a:r>
              <a:rPr lang="en-US" dirty="0" err="1"/>
              <a:t>পদ্ধতিও</a:t>
            </a:r>
            <a:r>
              <a:rPr lang="en-US" dirty="0"/>
              <a:t> </a:t>
            </a:r>
            <a:r>
              <a:rPr lang="en-US" dirty="0" err="1"/>
              <a:t>বলা</a:t>
            </a:r>
            <a:r>
              <a:rPr lang="en-US" dirty="0"/>
              <a:t> </a:t>
            </a:r>
            <a:r>
              <a:rPr lang="en-US" dirty="0" err="1"/>
              <a:t>হয়</a:t>
            </a:r>
            <a:r>
              <a:rPr lang="en-US" dirty="0"/>
              <a:t> এ </a:t>
            </a:r>
            <a:r>
              <a:rPr lang="en-US" dirty="0" err="1"/>
              <a:t>পদ্ধতিটি</a:t>
            </a:r>
            <a:r>
              <a:rPr lang="en-US" dirty="0"/>
              <a:t> </a:t>
            </a:r>
            <a:r>
              <a:rPr lang="en-US" dirty="0" err="1"/>
              <a:t>অনেকটা</a:t>
            </a:r>
            <a:r>
              <a:rPr lang="en-US" dirty="0"/>
              <a:t> </a:t>
            </a:r>
            <a:r>
              <a:rPr lang="en-US" dirty="0" err="1"/>
              <a:t>সহজ</a:t>
            </a:r>
            <a:r>
              <a:rPr lang="en-US" dirty="0"/>
              <a:t>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C860D65-45A2-4FD0-9C4A-AB64EEBAFB09}"/>
              </a:ext>
            </a:extLst>
          </p:cNvPr>
          <p:cNvSpPr/>
          <p:nvPr/>
        </p:nvSpPr>
        <p:spPr>
          <a:xfrm>
            <a:off x="11204917" y="0"/>
            <a:ext cx="987083" cy="2698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jahed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E77118-FCAF-479A-BE4A-CF8BD6CA47E6}"/>
              </a:ext>
            </a:extLst>
          </p:cNvPr>
          <p:cNvSpPr/>
          <p:nvPr/>
        </p:nvSpPr>
        <p:spPr>
          <a:xfrm>
            <a:off x="10987791" y="6625882"/>
            <a:ext cx="1068221" cy="12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jahed</a:t>
            </a:r>
          </a:p>
        </p:txBody>
      </p:sp>
    </p:spTree>
    <p:extLst>
      <p:ext uri="{BB962C8B-B14F-4D97-AF65-F5344CB8AC3E}">
        <p14:creationId xmlns:p14="http://schemas.microsoft.com/office/powerpoint/2010/main" val="51599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  <p:bldP spid="16" grpId="0" animBg="1"/>
      <p:bldP spid="21" grpId="0" animBg="1"/>
      <p:bldP spid="22" grpId="0" animBg="1"/>
      <p:bldP spid="29" grpId="0" animBg="1"/>
      <p:bldP spid="30" grpId="0" animBg="1"/>
      <p:bldP spid="31" grpId="0" animBg="1"/>
      <p:bldP spid="39" grpId="0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AA34B3-3B9A-4891-AF2B-89E0E8E2DEC9}"/>
              </a:ext>
            </a:extLst>
          </p:cNvPr>
          <p:cNvSpPr txBox="1"/>
          <p:nvPr/>
        </p:nvSpPr>
        <p:spPr>
          <a:xfrm>
            <a:off x="1350498" y="436098"/>
            <a:ext cx="913970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0C857-C8E9-4D13-B940-F4B473B108B2}"/>
              </a:ext>
            </a:extLst>
          </p:cNvPr>
          <p:cNvSpPr txBox="1"/>
          <p:nvPr/>
        </p:nvSpPr>
        <p:spPr>
          <a:xfrm>
            <a:off x="802248" y="1174762"/>
            <a:ext cx="11046851" cy="429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খ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 ৩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+ ১টা) =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***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বিকাল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CC3A1-3080-4C50-A138-AE5AD114E7D8}"/>
              </a:ext>
            </a:extLst>
          </p:cNvPr>
          <p:cNvSpPr/>
          <p:nvPr/>
        </p:nvSpPr>
        <p:spPr>
          <a:xfrm>
            <a:off x="10987791" y="6625882"/>
            <a:ext cx="1068221" cy="12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jahed</a:t>
            </a:r>
          </a:p>
        </p:txBody>
      </p:sp>
    </p:spTree>
    <p:extLst>
      <p:ext uri="{BB962C8B-B14F-4D97-AF65-F5344CB8AC3E}">
        <p14:creationId xmlns:p14="http://schemas.microsoft.com/office/powerpoint/2010/main" val="46928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20BAE8-809F-486D-85F8-40B730C95BAE}"/>
              </a:ext>
            </a:extLst>
          </p:cNvPr>
          <p:cNvSpPr/>
          <p:nvPr/>
        </p:nvSpPr>
        <p:spPr>
          <a:xfrm>
            <a:off x="1123950" y="1929346"/>
            <a:ext cx="1498600" cy="558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পদ্মা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26EF1E-9495-453B-991E-0919240362EC}"/>
              </a:ext>
            </a:extLst>
          </p:cNvPr>
          <p:cNvSpPr/>
          <p:nvPr/>
        </p:nvSpPr>
        <p:spPr>
          <a:xfrm>
            <a:off x="4597400" y="1929346"/>
            <a:ext cx="1498600" cy="558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মেঘনা</a:t>
            </a:r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1FE54-BAE4-448D-8D62-FABF843E6AF7}"/>
              </a:ext>
            </a:extLst>
          </p:cNvPr>
          <p:cNvSpPr/>
          <p:nvPr/>
        </p:nvSpPr>
        <p:spPr>
          <a:xfrm>
            <a:off x="8070850" y="1903946"/>
            <a:ext cx="149860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যমুনা</a:t>
            </a:r>
            <a:r>
              <a:rPr lang="en-US" dirty="0"/>
              <a:t> 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609D737-56F8-460F-A60D-A5D450D60B78}"/>
              </a:ext>
            </a:extLst>
          </p:cNvPr>
          <p:cNvSpPr/>
          <p:nvPr/>
        </p:nvSpPr>
        <p:spPr>
          <a:xfrm>
            <a:off x="1631950" y="2513377"/>
            <a:ext cx="482600" cy="101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CCCBB56C-F59E-4062-ADE6-7F7242B1372E}"/>
              </a:ext>
            </a:extLst>
          </p:cNvPr>
          <p:cNvSpPr/>
          <p:nvPr/>
        </p:nvSpPr>
        <p:spPr>
          <a:xfrm>
            <a:off x="8578850" y="2488146"/>
            <a:ext cx="482600" cy="101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A50ADA08-65FA-401C-92C2-6BB4020101E6}"/>
              </a:ext>
            </a:extLst>
          </p:cNvPr>
          <p:cNvSpPr/>
          <p:nvPr/>
        </p:nvSpPr>
        <p:spPr>
          <a:xfrm>
            <a:off x="5048250" y="2488146"/>
            <a:ext cx="482600" cy="1016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85CFD-C7F9-4A4F-812A-ABB22CD3CE5A}"/>
              </a:ext>
            </a:extLst>
          </p:cNvPr>
          <p:cNvSpPr txBox="1"/>
          <p:nvPr/>
        </p:nvSpPr>
        <p:spPr>
          <a:xfrm>
            <a:off x="4597400" y="3616060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D8756-5C61-4056-AAC8-ACF6F22DF36B}"/>
              </a:ext>
            </a:extLst>
          </p:cNvPr>
          <p:cNvSpPr txBox="1"/>
          <p:nvPr/>
        </p:nvSpPr>
        <p:spPr>
          <a:xfrm>
            <a:off x="3922712" y="3483042"/>
            <a:ext cx="331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৩, ৪, ১২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লসাগু</a:t>
            </a:r>
            <a:r>
              <a:rPr lang="en-US" dirty="0"/>
              <a:t> </a:t>
            </a:r>
            <a:r>
              <a:rPr lang="en-US" dirty="0" err="1"/>
              <a:t>নির্ণয়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F742C-E95F-4278-BE07-DC760A9DAACC}"/>
              </a:ext>
            </a:extLst>
          </p:cNvPr>
          <p:cNvSpPr txBox="1"/>
          <p:nvPr/>
        </p:nvSpPr>
        <p:spPr>
          <a:xfrm>
            <a:off x="7405179" y="3483042"/>
            <a:ext cx="331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২, ৩, ৪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লসাগু</a:t>
            </a:r>
            <a:r>
              <a:rPr lang="en-US" dirty="0"/>
              <a:t> </a:t>
            </a:r>
            <a:r>
              <a:rPr lang="en-US" dirty="0" err="1"/>
              <a:t>নির্ণয়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8148EF-E843-4C46-9940-26E4C41982CC}"/>
              </a:ext>
            </a:extLst>
          </p:cNvPr>
          <p:cNvSpPr txBox="1"/>
          <p:nvPr/>
        </p:nvSpPr>
        <p:spPr>
          <a:xfrm>
            <a:off x="346361" y="3502960"/>
            <a:ext cx="331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৬, ১২, ২৪ </a:t>
            </a:r>
            <a:r>
              <a:rPr lang="en-US" dirty="0" err="1"/>
              <a:t>এর</a:t>
            </a:r>
            <a:r>
              <a:rPr lang="en-US" dirty="0"/>
              <a:t> </a:t>
            </a:r>
            <a:r>
              <a:rPr lang="en-US" dirty="0" err="1"/>
              <a:t>লসাগু</a:t>
            </a:r>
            <a:r>
              <a:rPr lang="en-US" dirty="0"/>
              <a:t> </a:t>
            </a:r>
            <a:r>
              <a:rPr lang="en-US" dirty="0" err="1"/>
              <a:t>নির্ণয়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996B7-24A9-49B7-AAAE-68B329C7725B}"/>
              </a:ext>
            </a:extLst>
          </p:cNvPr>
          <p:cNvSpPr/>
          <p:nvPr/>
        </p:nvSpPr>
        <p:spPr>
          <a:xfrm>
            <a:off x="3784886" y="268224"/>
            <a:ext cx="2896330" cy="43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দলীয়</a:t>
            </a:r>
            <a:r>
              <a:rPr lang="en-US" dirty="0"/>
              <a:t> </a:t>
            </a:r>
            <a:r>
              <a:rPr lang="en-US" dirty="0" err="1"/>
              <a:t>কাজ</a:t>
            </a:r>
            <a:r>
              <a:rPr lang="en-US" dirty="0"/>
              <a:t> </a:t>
            </a: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A06BAF7-749D-4F80-B446-F2B68B79AE6A}"/>
              </a:ext>
            </a:extLst>
          </p:cNvPr>
          <p:cNvSpPr/>
          <p:nvPr/>
        </p:nvSpPr>
        <p:spPr>
          <a:xfrm>
            <a:off x="4943347" y="707136"/>
            <a:ext cx="621792" cy="8121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7893AD-B8F5-4C9A-9A2E-7CA46DA9B259}"/>
              </a:ext>
            </a:extLst>
          </p:cNvPr>
          <p:cNvSpPr txBox="1"/>
          <p:nvPr/>
        </p:nvSpPr>
        <p:spPr>
          <a:xfrm>
            <a:off x="2166888" y="44573"/>
            <a:ext cx="2486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1F29B3-F96E-412B-A431-94BFB5B101C0}"/>
              </a:ext>
            </a:extLst>
          </p:cNvPr>
          <p:cNvSpPr txBox="1"/>
          <p:nvPr/>
        </p:nvSpPr>
        <p:spPr>
          <a:xfrm>
            <a:off x="749509" y="897337"/>
            <a:ext cx="10238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৩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ঘন্টা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আছে</a:t>
            </a:r>
            <a:r>
              <a:rPr lang="en-US" sz="2400" dirty="0">
                <a:solidFill>
                  <a:srgbClr val="FF0000"/>
                </a:solidFill>
              </a:rPr>
              <a:t>। ১ম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২৪  </a:t>
            </a:r>
            <a:r>
              <a:rPr lang="en-US" sz="2400" dirty="0" err="1">
                <a:solidFill>
                  <a:srgbClr val="FF0000"/>
                </a:solidFill>
              </a:rPr>
              <a:t>মিনিট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পরপর</a:t>
            </a:r>
            <a:r>
              <a:rPr lang="en-US" sz="2400" dirty="0">
                <a:solidFill>
                  <a:srgbClr val="FF0000"/>
                </a:solidFill>
              </a:rPr>
              <a:t>, ২য়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১০  </a:t>
            </a:r>
            <a:r>
              <a:rPr lang="en-US" sz="2400" dirty="0" err="1">
                <a:solidFill>
                  <a:srgbClr val="FF0000"/>
                </a:solidFill>
              </a:rPr>
              <a:t>মিনিট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পরপর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এবং</a:t>
            </a:r>
            <a:r>
              <a:rPr lang="en-US" sz="2400" dirty="0">
                <a:solidFill>
                  <a:srgbClr val="FF0000"/>
                </a:solidFill>
              </a:rPr>
              <a:t> ৩য় </a:t>
            </a:r>
            <a:r>
              <a:rPr lang="en-US" sz="2400" dirty="0" err="1">
                <a:solidFill>
                  <a:srgbClr val="FF0000"/>
                </a:solidFill>
              </a:rPr>
              <a:t>টি</a:t>
            </a:r>
            <a:r>
              <a:rPr lang="en-US" sz="2400" dirty="0">
                <a:solidFill>
                  <a:srgbClr val="FF0000"/>
                </a:solidFill>
              </a:rPr>
              <a:t> ৮ </a:t>
            </a:r>
            <a:r>
              <a:rPr lang="en-US" sz="2400" dirty="0" err="1">
                <a:solidFill>
                  <a:srgbClr val="FF0000"/>
                </a:solidFill>
              </a:rPr>
              <a:t>মিনিট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পরপর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বাজে</a:t>
            </a:r>
            <a:r>
              <a:rPr lang="en-US" sz="2400" dirty="0">
                <a:solidFill>
                  <a:srgbClr val="FF0000"/>
                </a:solidFill>
              </a:rPr>
              <a:t>।  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4C37FEA-A835-4DAC-8CE3-5F5A055BB1B2}"/>
              </a:ext>
            </a:extLst>
          </p:cNvPr>
          <p:cNvSpPr/>
          <p:nvPr/>
        </p:nvSpPr>
        <p:spPr>
          <a:xfrm>
            <a:off x="6700602" y="136905"/>
            <a:ext cx="2188564" cy="461665"/>
          </a:xfrm>
          <a:prstGeom prst="wedgeRectCallout">
            <a:avLst>
              <a:gd name="adj1" fmla="val -39518"/>
              <a:gd name="adj2" fmla="val 13880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উদ্দিপক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02556C-6AC0-41C2-BB2D-0F31B432F0D6}"/>
              </a:ext>
            </a:extLst>
          </p:cNvPr>
          <p:cNvSpPr txBox="1"/>
          <p:nvPr/>
        </p:nvSpPr>
        <p:spPr>
          <a:xfrm>
            <a:off x="1334125" y="1864203"/>
            <a:ext cx="100434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ক) ২৪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ন্যুনতম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কতক্ষণ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৯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92B239-459B-4DAC-88DF-9912BF00FA4F}"/>
              </a:ext>
            </a:extLst>
          </p:cNvPr>
          <p:cNvSpPr/>
          <p:nvPr/>
        </p:nvSpPr>
        <p:spPr>
          <a:xfrm>
            <a:off x="10987791" y="6625882"/>
            <a:ext cx="1068221" cy="12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jahed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4F61C-5B01-4869-B0F7-65FB67837D88}"/>
              </a:ext>
            </a:extLst>
          </p:cNvPr>
          <p:cNvSpPr txBox="1"/>
          <p:nvPr/>
        </p:nvSpPr>
        <p:spPr>
          <a:xfrm>
            <a:off x="749509" y="3938954"/>
            <a:ext cx="6903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***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২৯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২, ৩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5116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C29AA61-210D-4BBE-93E5-B5BBADDE7652}"/>
              </a:ext>
            </a:extLst>
          </p:cNvPr>
          <p:cNvSpPr/>
          <p:nvPr/>
        </p:nvSpPr>
        <p:spPr>
          <a:xfrm>
            <a:off x="3770141" y="1569496"/>
            <a:ext cx="4853354" cy="305268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8E49E2-AA4B-455C-8C88-65D0724FAF94}"/>
              </a:ext>
            </a:extLst>
          </p:cNvPr>
          <p:cNvSpPr/>
          <p:nvPr/>
        </p:nvSpPr>
        <p:spPr>
          <a:xfrm>
            <a:off x="3308219" y="646166"/>
            <a:ext cx="55755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chemeClr val="accent4"/>
                </a:solidFill>
              </a:rPr>
              <a:t>সবাইকে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r>
              <a:rPr lang="en-US" sz="5400" b="1" dirty="0" err="1">
                <a:ln/>
                <a:solidFill>
                  <a:schemeClr val="accent4"/>
                </a:solidFill>
              </a:rPr>
              <a:t>ধন্যবাদ</a:t>
            </a:r>
            <a:r>
              <a:rPr lang="en-US" sz="5400" b="1" dirty="0">
                <a:ln/>
                <a:solidFill>
                  <a:schemeClr val="accent4"/>
                </a:solidFill>
              </a:rPr>
              <a:t> 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D3D52-9BB8-4E52-85F3-7A7954558187}"/>
              </a:ext>
            </a:extLst>
          </p:cNvPr>
          <p:cNvSpPr/>
          <p:nvPr/>
        </p:nvSpPr>
        <p:spPr>
          <a:xfrm>
            <a:off x="10987791" y="6625882"/>
            <a:ext cx="1068221" cy="12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jahed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1AECFE-D76A-44C0-833F-ED3C5C9EBF46}"/>
              </a:ext>
            </a:extLst>
          </p:cNvPr>
          <p:cNvSpPr/>
          <p:nvPr/>
        </p:nvSpPr>
        <p:spPr>
          <a:xfrm>
            <a:off x="2992254" y="4979015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থাকুন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সুস্থ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থাকুন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664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8A115D-BFD6-484D-8087-1CBAB2ECE309}"/>
              </a:ext>
            </a:extLst>
          </p:cNvPr>
          <p:cNvSpPr txBox="1"/>
          <p:nvPr/>
        </p:nvSpPr>
        <p:spPr>
          <a:xfrm>
            <a:off x="1558977" y="824459"/>
            <a:ext cx="429149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শিক্ষক পরিচিতি</a:t>
            </a:r>
            <a:endParaRPr lang="en-US"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06F28A-8C3A-45A1-B515-FD012F46F04E}"/>
              </a:ext>
            </a:extLst>
          </p:cNvPr>
          <p:cNvGrpSpPr/>
          <p:nvPr/>
        </p:nvGrpSpPr>
        <p:grpSpPr>
          <a:xfrm>
            <a:off x="2465524" y="2434587"/>
            <a:ext cx="2956956" cy="2505694"/>
            <a:chOff x="320635" y="2208810"/>
            <a:chExt cx="2956956" cy="2505694"/>
          </a:xfrm>
        </p:grpSpPr>
        <p:sp>
          <p:nvSpPr>
            <p:cNvPr id="6" name="Flowchart: Decision 5">
              <a:extLst>
                <a:ext uri="{FF2B5EF4-FFF2-40B4-BE49-F238E27FC236}">
                  <a16:creationId xmlns:a16="http://schemas.microsoft.com/office/drawing/2014/main" id="{DA529742-8C39-4D27-A6F0-4C77272804B9}"/>
                </a:ext>
              </a:extLst>
            </p:cNvPr>
            <p:cNvSpPr/>
            <p:nvPr/>
          </p:nvSpPr>
          <p:spPr>
            <a:xfrm>
              <a:off x="320635" y="2208810"/>
              <a:ext cx="2956956" cy="2505694"/>
            </a:xfrm>
            <a:prstGeom prst="flowChartDecisi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DDB8F9E-0AC1-4CF6-844D-24A3353ED29E}"/>
                </a:ext>
              </a:extLst>
            </p:cNvPr>
            <p:cNvSpPr/>
            <p:nvPr/>
          </p:nvSpPr>
          <p:spPr>
            <a:xfrm>
              <a:off x="593766" y="2654159"/>
              <a:ext cx="2363190" cy="149033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20DF3EE-C4A3-4B63-919C-F7E12AAB9E23}"/>
              </a:ext>
            </a:extLst>
          </p:cNvPr>
          <p:cNvSpPr/>
          <p:nvPr/>
        </p:nvSpPr>
        <p:spPr>
          <a:xfrm>
            <a:off x="5850467" y="2208810"/>
            <a:ext cx="4152900" cy="2505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নামঃ মো আবু জাহেদ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 দক্ষিণ হালিশহর আহম্মদিয়া সরকারি প্রাথমিক বিদ্যালয়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বন্দর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9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C4A2CD-D7DA-40A2-968F-87C070A31774}"/>
              </a:ext>
            </a:extLst>
          </p:cNvPr>
          <p:cNvSpPr txBox="1"/>
          <p:nvPr/>
        </p:nvSpPr>
        <p:spPr>
          <a:xfrm>
            <a:off x="2743200" y="253218"/>
            <a:ext cx="2644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accent2"/>
                </a:solidFill>
              </a:rPr>
              <a:t>পাঠ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পরিচিতি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095CB9-430D-4685-BDB4-CAB125DF78C5}"/>
              </a:ext>
            </a:extLst>
          </p:cNvPr>
          <p:cNvSpPr txBox="1"/>
          <p:nvPr/>
        </p:nvSpPr>
        <p:spPr>
          <a:xfrm>
            <a:off x="4169664" y="1535625"/>
            <a:ext cx="59740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</a:p>
          <a:p>
            <a:pPr algn="ctr"/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৫.৩ 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(ল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F10A76-7262-4DCC-A86E-4B81C92817AB}"/>
              </a:ext>
            </a:extLst>
          </p:cNvPr>
          <p:cNvSpPr/>
          <p:nvPr/>
        </p:nvSpPr>
        <p:spPr>
          <a:xfrm>
            <a:off x="442612" y="1535625"/>
            <a:ext cx="3081866" cy="332345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0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A854C9-A197-4E20-BDED-A6990BDCAF5F}"/>
              </a:ext>
            </a:extLst>
          </p:cNvPr>
          <p:cNvSpPr txBox="1"/>
          <p:nvPr/>
        </p:nvSpPr>
        <p:spPr>
          <a:xfrm>
            <a:off x="604911" y="379828"/>
            <a:ext cx="2672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শিখনফল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A5D44-2B2E-4571-B8E4-2FF43D4AF377}"/>
              </a:ext>
            </a:extLst>
          </p:cNvPr>
          <p:cNvSpPr txBox="1"/>
          <p:nvPr/>
        </p:nvSpPr>
        <p:spPr>
          <a:xfrm>
            <a:off x="1188718" y="1768258"/>
            <a:ext cx="9798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১৭.১.২ </a:t>
            </a:r>
            <a:r>
              <a:rPr lang="en-US" sz="2800" dirty="0" err="1"/>
              <a:t>মৌলিক</a:t>
            </a:r>
            <a:r>
              <a:rPr lang="en-US" sz="2800" dirty="0"/>
              <a:t> </a:t>
            </a:r>
            <a:r>
              <a:rPr lang="en-US" sz="2800" dirty="0" err="1"/>
              <a:t>উৎপাদকের</a:t>
            </a:r>
            <a:r>
              <a:rPr lang="en-US" sz="2800" dirty="0"/>
              <a:t> </a:t>
            </a:r>
            <a:r>
              <a:rPr lang="en-US" sz="2800" dirty="0" err="1"/>
              <a:t>সাহায্যে</a:t>
            </a:r>
            <a:r>
              <a:rPr lang="en-US" sz="2800" dirty="0"/>
              <a:t> </a:t>
            </a:r>
            <a:r>
              <a:rPr lang="en-US" sz="2800" dirty="0" err="1"/>
              <a:t>লসাগু</a:t>
            </a:r>
            <a:r>
              <a:rPr lang="en-US" sz="2800" dirty="0"/>
              <a:t> </a:t>
            </a:r>
            <a:r>
              <a:rPr lang="en-US" sz="2800" dirty="0" err="1"/>
              <a:t>নির্ণয়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 </a:t>
            </a:r>
          </a:p>
          <a:p>
            <a:r>
              <a:rPr lang="en-US" sz="2800" dirty="0"/>
              <a:t>১৭.২.২ ল.  </a:t>
            </a:r>
            <a:r>
              <a:rPr lang="en-US" sz="2800" dirty="0" err="1"/>
              <a:t>সা</a:t>
            </a:r>
            <a:r>
              <a:rPr lang="en-US" sz="2800" dirty="0"/>
              <a:t>. </a:t>
            </a:r>
            <a:r>
              <a:rPr lang="en-US" sz="2800" dirty="0" err="1"/>
              <a:t>গু</a:t>
            </a:r>
            <a:r>
              <a:rPr lang="en-US" sz="2800" dirty="0"/>
              <a:t>. </a:t>
            </a:r>
            <a:r>
              <a:rPr lang="en-US" sz="2800" dirty="0" err="1"/>
              <a:t>সংক্রান্ত</a:t>
            </a:r>
            <a:r>
              <a:rPr lang="en-US" sz="2800" dirty="0"/>
              <a:t> </a:t>
            </a:r>
            <a:r>
              <a:rPr lang="en-US" sz="2800" dirty="0" err="1"/>
              <a:t>সমস্যার</a:t>
            </a:r>
            <a:r>
              <a:rPr lang="en-US" sz="2800" dirty="0"/>
              <a:t> </a:t>
            </a:r>
            <a:r>
              <a:rPr lang="en-US" sz="2800" dirty="0" err="1"/>
              <a:t>সমাধান</a:t>
            </a:r>
            <a:r>
              <a:rPr lang="en-US" sz="2800" dirty="0"/>
              <a:t> </a:t>
            </a:r>
            <a:r>
              <a:rPr lang="en-US" sz="2800" dirty="0" err="1"/>
              <a:t>করতে</a:t>
            </a:r>
            <a:r>
              <a:rPr lang="en-US" sz="2800" dirty="0"/>
              <a:t> </a:t>
            </a:r>
            <a:r>
              <a:rPr lang="en-US" sz="2800" dirty="0" err="1"/>
              <a:t>পারবে</a:t>
            </a:r>
            <a:r>
              <a:rPr lang="en-US" sz="28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187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>
            <a:extLst>
              <a:ext uri="{FF2B5EF4-FFF2-40B4-BE49-F238E27FC236}">
                <a16:creationId xmlns:a16="http://schemas.microsoft.com/office/drawing/2014/main" id="{664B78B3-5F3A-47A5-9CA3-7654A409F7F6}"/>
              </a:ext>
            </a:extLst>
          </p:cNvPr>
          <p:cNvSpPr/>
          <p:nvPr/>
        </p:nvSpPr>
        <p:spPr>
          <a:xfrm>
            <a:off x="4418142" y="3946686"/>
            <a:ext cx="3498312" cy="29999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59249A-D67A-4C14-99F6-72DDE8DA5B46}"/>
              </a:ext>
            </a:extLst>
          </p:cNvPr>
          <p:cNvSpPr txBox="1"/>
          <p:nvPr/>
        </p:nvSpPr>
        <p:spPr>
          <a:xfrm>
            <a:off x="152135" y="-140677"/>
            <a:ext cx="2573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15C35C-8E07-47A3-8BF8-D60AA43265AF}"/>
              </a:ext>
            </a:extLst>
          </p:cNvPr>
          <p:cNvSpPr/>
          <p:nvPr/>
        </p:nvSpPr>
        <p:spPr>
          <a:xfrm>
            <a:off x="4481807" y="53786"/>
            <a:ext cx="3315431" cy="289442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D4407B9-AD26-4993-9ADA-D5DAB1583A0D}"/>
              </a:ext>
            </a:extLst>
          </p:cNvPr>
          <p:cNvGrpSpPr/>
          <p:nvPr/>
        </p:nvGrpSpPr>
        <p:grpSpPr>
          <a:xfrm>
            <a:off x="3544519" y="544793"/>
            <a:ext cx="837029" cy="548474"/>
            <a:chOff x="478302" y="2180492"/>
            <a:chExt cx="3404380" cy="177253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485108-86DB-4597-B4F6-24EC53566118}"/>
                </a:ext>
              </a:extLst>
            </p:cNvPr>
            <p:cNvSpPr/>
            <p:nvPr/>
          </p:nvSpPr>
          <p:spPr>
            <a:xfrm>
              <a:off x="47830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F929759-E451-4D5A-A50D-98AE054363B4}"/>
                </a:ext>
              </a:extLst>
            </p:cNvPr>
            <p:cNvSpPr/>
            <p:nvPr/>
          </p:nvSpPr>
          <p:spPr>
            <a:xfrm>
              <a:off x="218049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243028-FEC9-46FA-94F3-139258D10EE4}"/>
              </a:ext>
            </a:extLst>
          </p:cNvPr>
          <p:cNvGrpSpPr/>
          <p:nvPr/>
        </p:nvGrpSpPr>
        <p:grpSpPr>
          <a:xfrm>
            <a:off x="3544519" y="1190978"/>
            <a:ext cx="884049" cy="651638"/>
            <a:chOff x="478302" y="2180492"/>
            <a:chExt cx="3404380" cy="177253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FDE7151-D697-4AA5-81C0-89B29F6D8126}"/>
                </a:ext>
              </a:extLst>
            </p:cNvPr>
            <p:cNvSpPr/>
            <p:nvPr/>
          </p:nvSpPr>
          <p:spPr>
            <a:xfrm>
              <a:off x="47830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186B1F-CDF6-46CF-9269-61F98B572685}"/>
                </a:ext>
              </a:extLst>
            </p:cNvPr>
            <p:cNvSpPr/>
            <p:nvPr/>
          </p:nvSpPr>
          <p:spPr>
            <a:xfrm>
              <a:off x="218049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EF0B6D-2987-4F61-8115-F29B95816566}"/>
              </a:ext>
            </a:extLst>
          </p:cNvPr>
          <p:cNvGrpSpPr/>
          <p:nvPr/>
        </p:nvGrpSpPr>
        <p:grpSpPr>
          <a:xfrm>
            <a:off x="2253032" y="5314397"/>
            <a:ext cx="989132" cy="830998"/>
            <a:chOff x="6185391" y="3587263"/>
            <a:chExt cx="1578808" cy="107851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4409CB-0163-4EB8-970F-800F7B1D2440}"/>
                </a:ext>
              </a:extLst>
            </p:cNvPr>
            <p:cNvSpPr/>
            <p:nvPr/>
          </p:nvSpPr>
          <p:spPr>
            <a:xfrm>
              <a:off x="6185391" y="3587263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CF8646F-2BAC-44DF-942B-0EF6F898635F}"/>
                </a:ext>
              </a:extLst>
            </p:cNvPr>
            <p:cNvSpPr/>
            <p:nvPr/>
          </p:nvSpPr>
          <p:spPr>
            <a:xfrm>
              <a:off x="6578702" y="3834784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12FEF1E-60E8-4F34-B1FA-598C0CFEC5CB}"/>
                </a:ext>
              </a:extLst>
            </p:cNvPr>
            <p:cNvSpPr/>
            <p:nvPr/>
          </p:nvSpPr>
          <p:spPr>
            <a:xfrm>
              <a:off x="7054365" y="3587263"/>
              <a:ext cx="709834" cy="70338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B115B420-FDB6-46B5-9F08-15D6384466CF}"/>
              </a:ext>
            </a:extLst>
          </p:cNvPr>
          <p:cNvSpPr/>
          <p:nvPr/>
        </p:nvSpPr>
        <p:spPr>
          <a:xfrm>
            <a:off x="4419152" y="3909787"/>
            <a:ext cx="3498312" cy="299993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74DD89-51F4-40D4-A48C-A2BFA63EC972}"/>
              </a:ext>
            </a:extLst>
          </p:cNvPr>
          <p:cNvGrpSpPr/>
          <p:nvPr/>
        </p:nvGrpSpPr>
        <p:grpSpPr>
          <a:xfrm>
            <a:off x="2253032" y="4483399"/>
            <a:ext cx="989132" cy="830998"/>
            <a:chOff x="6185391" y="3587263"/>
            <a:chExt cx="1578808" cy="107851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5265F1A-326A-4FC1-9E30-AE19F7104685}"/>
                </a:ext>
              </a:extLst>
            </p:cNvPr>
            <p:cNvSpPr/>
            <p:nvPr/>
          </p:nvSpPr>
          <p:spPr>
            <a:xfrm>
              <a:off x="6185391" y="3587263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9E41F9-BA28-403E-8CA8-0FB7C3BBDEEA}"/>
                </a:ext>
              </a:extLst>
            </p:cNvPr>
            <p:cNvSpPr/>
            <p:nvPr/>
          </p:nvSpPr>
          <p:spPr>
            <a:xfrm>
              <a:off x="6578702" y="3834784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D68B39D-6075-4956-BB93-83F0352E6295}"/>
                </a:ext>
              </a:extLst>
            </p:cNvPr>
            <p:cNvSpPr/>
            <p:nvPr/>
          </p:nvSpPr>
          <p:spPr>
            <a:xfrm>
              <a:off x="7054365" y="3587263"/>
              <a:ext cx="709834" cy="70338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31605EC-1164-4AC9-9353-D1911ABA971D}"/>
              </a:ext>
            </a:extLst>
          </p:cNvPr>
          <p:cNvGrpSpPr/>
          <p:nvPr/>
        </p:nvGrpSpPr>
        <p:grpSpPr>
          <a:xfrm>
            <a:off x="2600369" y="1882843"/>
            <a:ext cx="1042181" cy="548474"/>
            <a:chOff x="478302" y="2180492"/>
            <a:chExt cx="3404380" cy="177253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1D3EFB2-93CE-4426-85C3-9CE91E6DCA6C}"/>
                </a:ext>
              </a:extLst>
            </p:cNvPr>
            <p:cNvSpPr/>
            <p:nvPr/>
          </p:nvSpPr>
          <p:spPr>
            <a:xfrm>
              <a:off x="47830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ED56577-2530-4405-8236-AE46709B3D6C}"/>
                </a:ext>
              </a:extLst>
            </p:cNvPr>
            <p:cNvSpPr/>
            <p:nvPr/>
          </p:nvSpPr>
          <p:spPr>
            <a:xfrm>
              <a:off x="218049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C8EE31-09D4-4AC1-80B4-A50749129322}"/>
              </a:ext>
            </a:extLst>
          </p:cNvPr>
          <p:cNvGrpSpPr/>
          <p:nvPr/>
        </p:nvGrpSpPr>
        <p:grpSpPr>
          <a:xfrm>
            <a:off x="2614392" y="578005"/>
            <a:ext cx="837029" cy="548474"/>
            <a:chOff x="478302" y="2180492"/>
            <a:chExt cx="3404380" cy="177253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FEF50A0-5DD6-436C-A2AD-8A9C21DDA598}"/>
                </a:ext>
              </a:extLst>
            </p:cNvPr>
            <p:cNvSpPr/>
            <p:nvPr/>
          </p:nvSpPr>
          <p:spPr>
            <a:xfrm>
              <a:off x="47830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FB27688-AB01-40A7-BF78-2171871284AC}"/>
                </a:ext>
              </a:extLst>
            </p:cNvPr>
            <p:cNvSpPr/>
            <p:nvPr/>
          </p:nvSpPr>
          <p:spPr>
            <a:xfrm>
              <a:off x="218049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729272-8D5E-4DD0-8589-B29199E9CFD9}"/>
              </a:ext>
            </a:extLst>
          </p:cNvPr>
          <p:cNvGrpSpPr/>
          <p:nvPr/>
        </p:nvGrpSpPr>
        <p:grpSpPr>
          <a:xfrm>
            <a:off x="2614392" y="1224190"/>
            <a:ext cx="884049" cy="651638"/>
            <a:chOff x="478302" y="2180492"/>
            <a:chExt cx="3404380" cy="177253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ACD94F5-157F-4D0D-9DC1-5330F3546CC7}"/>
                </a:ext>
              </a:extLst>
            </p:cNvPr>
            <p:cNvSpPr/>
            <p:nvPr/>
          </p:nvSpPr>
          <p:spPr>
            <a:xfrm>
              <a:off x="47830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B7BECC1-72D5-4C78-889C-6C694CFB5D59}"/>
                </a:ext>
              </a:extLst>
            </p:cNvPr>
            <p:cNvSpPr/>
            <p:nvPr/>
          </p:nvSpPr>
          <p:spPr>
            <a:xfrm>
              <a:off x="218049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61949C5-8997-4C23-BF50-516906FAB4AB}"/>
              </a:ext>
            </a:extLst>
          </p:cNvPr>
          <p:cNvGrpSpPr/>
          <p:nvPr/>
        </p:nvGrpSpPr>
        <p:grpSpPr>
          <a:xfrm>
            <a:off x="3251920" y="4438308"/>
            <a:ext cx="989132" cy="830998"/>
            <a:chOff x="6185391" y="3587263"/>
            <a:chExt cx="1578808" cy="107851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B6B565A-B146-4B83-8457-1790DB59E407}"/>
                </a:ext>
              </a:extLst>
            </p:cNvPr>
            <p:cNvSpPr/>
            <p:nvPr/>
          </p:nvSpPr>
          <p:spPr>
            <a:xfrm>
              <a:off x="6185391" y="3587263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E2D114D-F6F6-4F4C-B994-416F078F1C28}"/>
                </a:ext>
              </a:extLst>
            </p:cNvPr>
            <p:cNvSpPr/>
            <p:nvPr/>
          </p:nvSpPr>
          <p:spPr>
            <a:xfrm>
              <a:off x="6578702" y="3834784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D390DDD-B058-4288-8BC4-FA4F199FEF36}"/>
                </a:ext>
              </a:extLst>
            </p:cNvPr>
            <p:cNvSpPr/>
            <p:nvPr/>
          </p:nvSpPr>
          <p:spPr>
            <a:xfrm>
              <a:off x="7054365" y="3587263"/>
              <a:ext cx="709834" cy="70338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53A2AAD-F385-447C-8AD7-B26B4AB8CF7A}"/>
              </a:ext>
            </a:extLst>
          </p:cNvPr>
          <p:cNvGrpSpPr/>
          <p:nvPr/>
        </p:nvGrpSpPr>
        <p:grpSpPr>
          <a:xfrm>
            <a:off x="3279074" y="5409754"/>
            <a:ext cx="989132" cy="830998"/>
            <a:chOff x="6185391" y="3587263"/>
            <a:chExt cx="1578808" cy="107851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042A8A-E52B-4AB8-82AB-532AC5CF2C4D}"/>
                </a:ext>
              </a:extLst>
            </p:cNvPr>
            <p:cNvSpPr/>
            <p:nvPr/>
          </p:nvSpPr>
          <p:spPr>
            <a:xfrm>
              <a:off x="6185391" y="3587263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C791261-7EEE-445A-8343-F55A63F35A40}"/>
                </a:ext>
              </a:extLst>
            </p:cNvPr>
            <p:cNvSpPr/>
            <p:nvPr/>
          </p:nvSpPr>
          <p:spPr>
            <a:xfrm>
              <a:off x="6578702" y="3834784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2A5823E-08D1-4103-AF5B-822058B70BD7}"/>
                </a:ext>
              </a:extLst>
            </p:cNvPr>
            <p:cNvSpPr/>
            <p:nvPr/>
          </p:nvSpPr>
          <p:spPr>
            <a:xfrm>
              <a:off x="7054365" y="3587263"/>
              <a:ext cx="709834" cy="70338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7ED503A-6127-44DF-833C-48AB4928DA11}"/>
              </a:ext>
            </a:extLst>
          </p:cNvPr>
          <p:cNvGrpSpPr/>
          <p:nvPr/>
        </p:nvGrpSpPr>
        <p:grpSpPr>
          <a:xfrm>
            <a:off x="1546312" y="1242559"/>
            <a:ext cx="1042181" cy="548474"/>
            <a:chOff x="478302" y="2180492"/>
            <a:chExt cx="3404380" cy="177253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66D3A25-81A4-4AFA-B37D-431F34D4576C}"/>
                </a:ext>
              </a:extLst>
            </p:cNvPr>
            <p:cNvSpPr/>
            <p:nvPr/>
          </p:nvSpPr>
          <p:spPr>
            <a:xfrm>
              <a:off x="47830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FDCEA7E-5545-4CE0-B097-D951CF30B096}"/>
                </a:ext>
              </a:extLst>
            </p:cNvPr>
            <p:cNvSpPr/>
            <p:nvPr/>
          </p:nvSpPr>
          <p:spPr>
            <a:xfrm>
              <a:off x="218049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C29048B-4D4C-4EB6-B073-A382D94564B0}"/>
              </a:ext>
            </a:extLst>
          </p:cNvPr>
          <p:cNvGrpSpPr/>
          <p:nvPr/>
        </p:nvGrpSpPr>
        <p:grpSpPr>
          <a:xfrm>
            <a:off x="1487674" y="574912"/>
            <a:ext cx="1042181" cy="548474"/>
            <a:chOff x="478302" y="2180492"/>
            <a:chExt cx="3404380" cy="177253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C3BE38-941D-46A3-B31D-BA62788DD400}"/>
                </a:ext>
              </a:extLst>
            </p:cNvPr>
            <p:cNvSpPr/>
            <p:nvPr/>
          </p:nvSpPr>
          <p:spPr>
            <a:xfrm>
              <a:off x="47830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4A3E134-016B-44FC-AF5D-4E3307825321}"/>
                </a:ext>
              </a:extLst>
            </p:cNvPr>
            <p:cNvSpPr/>
            <p:nvPr/>
          </p:nvSpPr>
          <p:spPr>
            <a:xfrm>
              <a:off x="2180492" y="2180492"/>
              <a:ext cx="1702190" cy="177253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2EEAE0B-F5B2-4A0A-8625-2FCD23C02683}"/>
              </a:ext>
            </a:extLst>
          </p:cNvPr>
          <p:cNvGrpSpPr/>
          <p:nvPr/>
        </p:nvGrpSpPr>
        <p:grpSpPr>
          <a:xfrm>
            <a:off x="1158998" y="5314397"/>
            <a:ext cx="989132" cy="830998"/>
            <a:chOff x="6185391" y="3587263"/>
            <a:chExt cx="1578808" cy="1078519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59C8D29-45AB-4468-8F38-4DB1E1B8E46C}"/>
                </a:ext>
              </a:extLst>
            </p:cNvPr>
            <p:cNvSpPr/>
            <p:nvPr/>
          </p:nvSpPr>
          <p:spPr>
            <a:xfrm>
              <a:off x="6185391" y="3587263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D126AFB-551F-4EAA-B0A2-5A490F080B18}"/>
                </a:ext>
              </a:extLst>
            </p:cNvPr>
            <p:cNvSpPr/>
            <p:nvPr/>
          </p:nvSpPr>
          <p:spPr>
            <a:xfrm>
              <a:off x="6578702" y="3834784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837C70B6-607B-4C87-8553-84986DCFB0F8}"/>
                </a:ext>
              </a:extLst>
            </p:cNvPr>
            <p:cNvSpPr/>
            <p:nvPr/>
          </p:nvSpPr>
          <p:spPr>
            <a:xfrm>
              <a:off x="7054365" y="3587263"/>
              <a:ext cx="709834" cy="70338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67CA4E0-A5A5-4511-820A-15B2ABAE42F8}"/>
              </a:ext>
            </a:extLst>
          </p:cNvPr>
          <p:cNvGrpSpPr/>
          <p:nvPr/>
        </p:nvGrpSpPr>
        <p:grpSpPr>
          <a:xfrm>
            <a:off x="1177415" y="4435768"/>
            <a:ext cx="989132" cy="830998"/>
            <a:chOff x="6185391" y="3587263"/>
            <a:chExt cx="1578808" cy="1078519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25E0E4-1973-41A7-8AEA-54C54CDA6A66}"/>
                </a:ext>
              </a:extLst>
            </p:cNvPr>
            <p:cNvSpPr/>
            <p:nvPr/>
          </p:nvSpPr>
          <p:spPr>
            <a:xfrm>
              <a:off x="6185391" y="3587263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34DBB69-F286-4BF0-A401-D85B903DCC3B}"/>
                </a:ext>
              </a:extLst>
            </p:cNvPr>
            <p:cNvSpPr/>
            <p:nvPr/>
          </p:nvSpPr>
          <p:spPr>
            <a:xfrm>
              <a:off x="6578702" y="3834784"/>
              <a:ext cx="792186" cy="830998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3E10198-B8C4-4EAD-A740-01ECFCB3E877}"/>
                </a:ext>
              </a:extLst>
            </p:cNvPr>
            <p:cNvSpPr/>
            <p:nvPr/>
          </p:nvSpPr>
          <p:spPr>
            <a:xfrm>
              <a:off x="7054365" y="3587263"/>
              <a:ext cx="709834" cy="703383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20763358-995B-4283-A277-7483E7E1269D}"/>
              </a:ext>
            </a:extLst>
          </p:cNvPr>
          <p:cNvSpPr/>
          <p:nvPr/>
        </p:nvSpPr>
        <p:spPr>
          <a:xfrm>
            <a:off x="6096000" y="3223785"/>
            <a:ext cx="2358683" cy="36765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817F63AD-851F-404C-9F76-6BF86EC04D1A}"/>
              </a:ext>
            </a:extLst>
          </p:cNvPr>
          <p:cNvSpPr/>
          <p:nvPr/>
        </p:nvSpPr>
        <p:spPr>
          <a:xfrm>
            <a:off x="5557849" y="53786"/>
            <a:ext cx="1157744" cy="3124128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CE4D6960-BA83-433D-AD4F-9AC831424388}"/>
              </a:ext>
            </a:extLst>
          </p:cNvPr>
          <p:cNvSpPr/>
          <p:nvPr/>
        </p:nvSpPr>
        <p:spPr>
          <a:xfrm>
            <a:off x="5514473" y="3680086"/>
            <a:ext cx="1571305" cy="1825025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44C7658C-D511-4851-B0BB-0CCDA2E1A501}"/>
              </a:ext>
            </a:extLst>
          </p:cNvPr>
          <p:cNvSpPr/>
          <p:nvPr/>
        </p:nvSpPr>
        <p:spPr>
          <a:xfrm rot="16200000">
            <a:off x="5820378" y="3216914"/>
            <a:ext cx="659183" cy="2671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62038935-5F91-4AA5-A47C-D4196073B6BA}"/>
              </a:ext>
            </a:extLst>
          </p:cNvPr>
          <p:cNvSpPr/>
          <p:nvPr/>
        </p:nvSpPr>
        <p:spPr>
          <a:xfrm>
            <a:off x="5556839" y="90685"/>
            <a:ext cx="1157744" cy="3124128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>
            <a:extLst>
              <a:ext uri="{FF2B5EF4-FFF2-40B4-BE49-F238E27FC236}">
                <a16:creationId xmlns:a16="http://schemas.microsoft.com/office/drawing/2014/main" id="{685A8438-3EC8-40BF-9EDB-0A31202E1C37}"/>
              </a:ext>
            </a:extLst>
          </p:cNvPr>
          <p:cNvSpPr/>
          <p:nvPr/>
        </p:nvSpPr>
        <p:spPr>
          <a:xfrm>
            <a:off x="5513463" y="3716985"/>
            <a:ext cx="1571305" cy="1825025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579DD8-C287-4FCA-9F58-80A3098488EF}"/>
              </a:ext>
            </a:extLst>
          </p:cNvPr>
          <p:cNvSpPr txBox="1"/>
          <p:nvPr/>
        </p:nvSpPr>
        <p:spPr>
          <a:xfrm>
            <a:off x="8453673" y="3023228"/>
            <a:ext cx="266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ল </a:t>
            </a:r>
            <a:r>
              <a:rPr lang="en-US" sz="3600" b="1" dirty="0" err="1"/>
              <a:t>সা</a:t>
            </a:r>
            <a:r>
              <a:rPr lang="en-US" sz="3600" b="1" dirty="0"/>
              <a:t> </a:t>
            </a:r>
            <a:r>
              <a:rPr lang="en-US" sz="3600" b="1" dirty="0" err="1"/>
              <a:t>গু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8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44444E-6 L 0.25885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26263 0.0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0.25625 -0.0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1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23386 -0.026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93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44444E-6 L 0.25 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81481E-6 L 0.24583 0.016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26771 -0.048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9362 0.0078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4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3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5" presetID="31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58" grpId="0" animBg="1"/>
      <p:bldP spid="15" grpId="0" animBg="1"/>
      <p:bldP spid="60" grpId="0" animBg="1"/>
      <p:bldP spid="60" grpId="1" animBg="1"/>
      <p:bldP spid="61" grpId="0" animBg="1"/>
      <p:bldP spid="61" grpId="1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12B016-81DF-4055-984A-672E88AFC7AA}"/>
              </a:ext>
            </a:extLst>
          </p:cNvPr>
          <p:cNvSpPr txBox="1"/>
          <p:nvPr/>
        </p:nvSpPr>
        <p:spPr>
          <a:xfrm>
            <a:off x="2285998" y="-33799"/>
            <a:ext cx="4825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গুণিতক</a:t>
            </a:r>
            <a:r>
              <a:rPr lang="en-US" sz="2400" dirty="0"/>
              <a:t>  </a:t>
            </a:r>
            <a:r>
              <a:rPr lang="en-US" sz="2400" dirty="0" err="1"/>
              <a:t>কি</a:t>
            </a:r>
            <a:r>
              <a:rPr lang="en-US" sz="2400" dirty="0"/>
              <a:t> </a:t>
            </a:r>
            <a:r>
              <a:rPr lang="en-US" sz="2400" dirty="0" err="1"/>
              <a:t>বা</a:t>
            </a:r>
            <a:r>
              <a:rPr lang="en-US" sz="2400" dirty="0"/>
              <a:t> </a:t>
            </a:r>
            <a:r>
              <a:rPr lang="en-US" sz="2400" dirty="0" err="1"/>
              <a:t>গুণিতক</a:t>
            </a:r>
            <a:r>
              <a:rPr lang="en-US" sz="2400" dirty="0"/>
              <a:t> </a:t>
            </a:r>
            <a:r>
              <a:rPr lang="en-US" sz="2400" dirty="0" err="1"/>
              <a:t>কাকে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?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B0B86668-53E0-4811-9E37-3BB52C097F97}"/>
              </a:ext>
            </a:extLst>
          </p:cNvPr>
          <p:cNvSpPr/>
          <p:nvPr/>
        </p:nvSpPr>
        <p:spPr>
          <a:xfrm>
            <a:off x="4375052" y="322618"/>
            <a:ext cx="211016" cy="534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FC503-C391-4D37-BA83-D4FEB78F4EB8}"/>
              </a:ext>
            </a:extLst>
          </p:cNvPr>
          <p:cNvSpPr txBox="1"/>
          <p:nvPr/>
        </p:nvSpPr>
        <p:spPr>
          <a:xfrm>
            <a:off x="1132449" y="715104"/>
            <a:ext cx="8011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সংখ্যাকে পূর্ণসংখ্যা দ্বারা গুণ করে যেসব সংখ্যা পাওয়া যায় সেই সংখ্যাগুলোকে ঐ সংখ্যার গুণিতক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F214E-F79B-4348-8184-5E6A4B957116}"/>
              </a:ext>
            </a:extLst>
          </p:cNvPr>
          <p:cNvSpPr txBox="1"/>
          <p:nvPr/>
        </p:nvSpPr>
        <p:spPr>
          <a:xfrm>
            <a:off x="1361049" y="1727988"/>
            <a:ext cx="1420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792A1-B52B-4FBC-AF5A-05E765E046A5}"/>
              </a:ext>
            </a:extLst>
          </p:cNvPr>
          <p:cNvSpPr txBox="1"/>
          <p:nvPr/>
        </p:nvSpPr>
        <p:spPr>
          <a:xfrm>
            <a:off x="1014835" y="2569455"/>
            <a:ext cx="8596623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২, ৪, ৬, ৮, ১০, ১২  …………………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760008-ABA1-4FEB-ACA5-D56766F49670}"/>
              </a:ext>
            </a:extLst>
          </p:cNvPr>
          <p:cNvSpPr txBox="1"/>
          <p:nvPr/>
        </p:nvSpPr>
        <p:spPr>
          <a:xfrm>
            <a:off x="1179883" y="3172519"/>
            <a:ext cx="8266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৩, ৬, ৯, ১২, ১৫, ………………… 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A81020D-FDE3-490E-B34F-720A6E26D7AA}"/>
              </a:ext>
            </a:extLst>
          </p:cNvPr>
          <p:cNvSpPr/>
          <p:nvPr/>
        </p:nvSpPr>
        <p:spPr>
          <a:xfrm>
            <a:off x="3924885" y="2712383"/>
            <a:ext cx="342315" cy="341851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6E1A32A-B5E6-4896-8720-FAEEFC894A87}"/>
              </a:ext>
            </a:extLst>
          </p:cNvPr>
          <p:cNvSpPr/>
          <p:nvPr/>
        </p:nvSpPr>
        <p:spPr>
          <a:xfrm>
            <a:off x="3842646" y="3311059"/>
            <a:ext cx="314357" cy="327951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E46F2F-E674-430E-91BE-FA2AB5FDA736}"/>
              </a:ext>
            </a:extLst>
          </p:cNvPr>
          <p:cNvSpPr txBox="1"/>
          <p:nvPr/>
        </p:nvSpPr>
        <p:spPr>
          <a:xfrm>
            <a:off x="302553" y="4064316"/>
            <a:ext cx="770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ও ৩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 ৬ 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2C703119-A64E-4587-8E62-F9E9169E1BCC}"/>
              </a:ext>
            </a:extLst>
          </p:cNvPr>
          <p:cNvSpPr/>
          <p:nvPr/>
        </p:nvSpPr>
        <p:spPr>
          <a:xfrm>
            <a:off x="5216669" y="2666239"/>
            <a:ext cx="557825" cy="328451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EFAA1B41-5933-4F75-8070-C50BFD401EA0}"/>
              </a:ext>
            </a:extLst>
          </p:cNvPr>
          <p:cNvSpPr/>
          <p:nvPr/>
        </p:nvSpPr>
        <p:spPr>
          <a:xfrm>
            <a:off x="4658722" y="3269412"/>
            <a:ext cx="314357" cy="388788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1C4BE7-6DF0-44D8-B2B4-6F43DC2DC42A}"/>
              </a:ext>
            </a:extLst>
          </p:cNvPr>
          <p:cNvCxnSpPr>
            <a:cxnSpLocks/>
          </p:cNvCxnSpPr>
          <p:nvPr/>
        </p:nvCxnSpPr>
        <p:spPr>
          <a:xfrm flipH="1">
            <a:off x="7721113" y="3915785"/>
            <a:ext cx="560403" cy="6863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A77A579-C84A-4E3E-AFB6-123D86CCAD96}"/>
              </a:ext>
            </a:extLst>
          </p:cNvPr>
          <p:cNvSpPr txBox="1"/>
          <p:nvPr/>
        </p:nvSpPr>
        <p:spPr>
          <a:xfrm>
            <a:off x="8551579" y="4054516"/>
            <a:ext cx="2984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ও 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=৬ </a:t>
            </a:r>
          </a:p>
        </p:txBody>
      </p:sp>
    </p:spTree>
    <p:extLst>
      <p:ext uri="{BB962C8B-B14F-4D97-AF65-F5344CB8AC3E}">
        <p14:creationId xmlns:p14="http://schemas.microsoft.com/office/powerpoint/2010/main" val="352683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  <p:bldP spid="5" grpId="0"/>
      <p:bldP spid="10" grpId="0"/>
      <p:bldP spid="13" grpId="0" animBg="1"/>
      <p:bldP spid="16" grpId="0" animBg="1"/>
      <p:bldP spid="18" grpId="0"/>
      <p:bldP spid="24" grpId="0" animBg="1"/>
      <p:bldP spid="25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EFC7DB-D543-4C38-8138-1148FE9D1D0D}"/>
              </a:ext>
            </a:extLst>
          </p:cNvPr>
          <p:cNvSpPr txBox="1"/>
          <p:nvPr/>
        </p:nvSpPr>
        <p:spPr>
          <a:xfrm>
            <a:off x="2124416" y="1432903"/>
            <a:ext cx="789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=  ৪, ৮, ১২, ১৬, ২০, ২৪,………………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47DB30-C2F4-4D64-8EB2-7A05F71208EA}"/>
              </a:ext>
            </a:extLst>
          </p:cNvPr>
          <p:cNvSpPr txBox="1"/>
          <p:nvPr/>
        </p:nvSpPr>
        <p:spPr>
          <a:xfrm>
            <a:off x="1927470" y="951092"/>
            <a:ext cx="6848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আবার</a:t>
            </a:r>
            <a:r>
              <a:rPr lang="en-US" sz="2000" dirty="0"/>
              <a:t> ৪ ও ৮ </a:t>
            </a:r>
            <a:r>
              <a:rPr lang="en-US" sz="2000" dirty="0" err="1"/>
              <a:t>এর</a:t>
            </a:r>
            <a:r>
              <a:rPr lang="en-US" sz="2000" dirty="0"/>
              <a:t> </a:t>
            </a:r>
            <a:r>
              <a:rPr lang="en-US" sz="2000" dirty="0" err="1"/>
              <a:t>গুণিতক</a:t>
            </a:r>
            <a:r>
              <a:rPr lang="en-US" sz="2000" dirty="0"/>
              <a:t> </a:t>
            </a:r>
            <a:r>
              <a:rPr lang="en-US" sz="2000" dirty="0" err="1"/>
              <a:t>নির্ণয়</a:t>
            </a:r>
            <a:r>
              <a:rPr lang="en-US" sz="2000" dirty="0"/>
              <a:t> </a:t>
            </a:r>
            <a:r>
              <a:rPr lang="en-US" sz="2000" dirty="0" err="1"/>
              <a:t>করি</a:t>
            </a:r>
            <a:r>
              <a:rPr lang="en-US" sz="2000" dirty="0"/>
              <a:t> 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59740433-F711-48C2-A71C-EFED6743F95B}"/>
              </a:ext>
            </a:extLst>
          </p:cNvPr>
          <p:cNvSpPr/>
          <p:nvPr/>
        </p:nvSpPr>
        <p:spPr>
          <a:xfrm>
            <a:off x="4407923" y="1548666"/>
            <a:ext cx="428747" cy="34162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7C92DF-5F19-4E97-AE3C-4BBFB5C3F4F6}"/>
              </a:ext>
            </a:extLst>
          </p:cNvPr>
          <p:cNvSpPr txBox="1"/>
          <p:nvPr/>
        </p:nvSpPr>
        <p:spPr>
          <a:xfrm>
            <a:off x="2243991" y="2153587"/>
            <a:ext cx="777630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= ৮, ১৬,  ২৪, ৩২,…………………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DD05FED6-6B78-4E0C-9AB9-6FB2931A2C1F}"/>
              </a:ext>
            </a:extLst>
          </p:cNvPr>
          <p:cNvSpPr/>
          <p:nvPr/>
        </p:nvSpPr>
        <p:spPr>
          <a:xfrm>
            <a:off x="4053346" y="2283495"/>
            <a:ext cx="428747" cy="34162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28CB0-4F31-4CEF-9CFE-B830CA0AE11A}"/>
              </a:ext>
            </a:extLst>
          </p:cNvPr>
          <p:cNvSpPr txBox="1"/>
          <p:nvPr/>
        </p:nvSpPr>
        <p:spPr>
          <a:xfrm>
            <a:off x="1412556" y="2951947"/>
            <a:ext cx="6848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ও ৮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=  ৮   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45B2229-03AB-4836-9585-CA73CD19956D}"/>
              </a:ext>
            </a:extLst>
          </p:cNvPr>
          <p:cNvSpPr/>
          <p:nvPr/>
        </p:nvSpPr>
        <p:spPr>
          <a:xfrm>
            <a:off x="5008135" y="2283222"/>
            <a:ext cx="428747" cy="34162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178BD51-CFF3-473A-8C4B-761A5C0EF697}"/>
              </a:ext>
            </a:extLst>
          </p:cNvPr>
          <p:cNvSpPr/>
          <p:nvPr/>
        </p:nvSpPr>
        <p:spPr>
          <a:xfrm>
            <a:off x="6279873" y="1548666"/>
            <a:ext cx="428747" cy="34162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BC9D14-A244-4933-B5CE-137D30C9191E}"/>
              </a:ext>
            </a:extLst>
          </p:cNvPr>
          <p:cNvCxnSpPr>
            <a:cxnSpLocks/>
          </p:cNvCxnSpPr>
          <p:nvPr/>
        </p:nvCxnSpPr>
        <p:spPr>
          <a:xfrm flipH="1">
            <a:off x="7980583" y="2839605"/>
            <a:ext cx="560403" cy="6863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61639D1-AAB5-4FE5-AB0E-AD246E9F6E8C}"/>
              </a:ext>
            </a:extLst>
          </p:cNvPr>
          <p:cNvSpPr txBox="1"/>
          <p:nvPr/>
        </p:nvSpPr>
        <p:spPr>
          <a:xfrm>
            <a:off x="8540986" y="2982724"/>
            <a:ext cx="298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 ও ৮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=৮ </a:t>
            </a:r>
          </a:p>
        </p:txBody>
      </p:sp>
    </p:spTree>
    <p:extLst>
      <p:ext uri="{BB962C8B-B14F-4D97-AF65-F5344CB8AC3E}">
        <p14:creationId xmlns:p14="http://schemas.microsoft.com/office/powerpoint/2010/main" val="394141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  <p:bldP spid="8" grpId="0" animBg="1"/>
      <p:bldP spid="9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B5C1153-8490-489B-AD57-77FC2111700A}"/>
              </a:ext>
            </a:extLst>
          </p:cNvPr>
          <p:cNvSpPr txBox="1"/>
          <p:nvPr/>
        </p:nvSpPr>
        <p:spPr>
          <a:xfrm>
            <a:off x="794824" y="1474763"/>
            <a:ext cx="9087729" cy="63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8F767-6BDC-4855-B7E5-0E80A500DC82}"/>
              </a:ext>
            </a:extLst>
          </p:cNvPr>
          <p:cNvSpPr txBox="1"/>
          <p:nvPr/>
        </p:nvSpPr>
        <p:spPr>
          <a:xfrm>
            <a:off x="916743" y="1254045"/>
            <a:ext cx="88438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ন্যূনতম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কতক্ষণ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লঘিষ্ঠ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ন্যুনতম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সর্বনিম্ন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যে সকল সংখ্যা দ্বারা কোনো সংখ্যাকে ভাগ করলে কোনো ভাগশেষ থাকে না সেগুলোকে ওই সংখ্যার গুণনীয়ক বলে। উদাহরণ : ৮-এর গুণনীয়ক ১, ২, ৪, ৮। এই গুণনীয়কের আরেকটি নাম আছে। একে বলে উৎপাদক।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471EB-88DE-4EE6-AE7D-8220C7A3882C}"/>
              </a:ext>
            </a:extLst>
          </p:cNvPr>
          <p:cNvSpPr txBox="1"/>
          <p:nvPr/>
        </p:nvSpPr>
        <p:spPr>
          <a:xfrm>
            <a:off x="133643" y="-69948"/>
            <a:ext cx="349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3223B1-31AA-49F3-A746-FFA30B800A0A}"/>
              </a:ext>
            </a:extLst>
          </p:cNvPr>
          <p:cNvSpPr txBox="1"/>
          <p:nvPr/>
        </p:nvSpPr>
        <p:spPr>
          <a:xfrm>
            <a:off x="1816100" y="1206500"/>
            <a:ext cx="88519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উৎপাদকের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শুধুমাত্র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সংখ্যগুলোকে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= ১, ২ । 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 ১, ৩।  </a:t>
            </a: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***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মৌলিখ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২, ৩, ৫, ৭, ১১, ১৩, ১৭, ১৯, ২৩, ২৯, ৩১, ৩৭, ৪১, ৪৩, ৪৭, ৫৩, ৫৯, ৬১, ৬৭, ৭১, ৭৩, ৭৯, ৮৩, ৮৯, ৯৭ । </a:t>
            </a:r>
          </a:p>
        </p:txBody>
      </p:sp>
    </p:spTree>
    <p:extLst>
      <p:ext uri="{BB962C8B-B14F-4D97-AF65-F5344CB8AC3E}">
        <p14:creationId xmlns:p14="http://schemas.microsoft.com/office/powerpoint/2010/main" val="153500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1069</Words>
  <Application>Microsoft Office PowerPoint</Application>
  <PresentationFormat>Widescreen</PresentationFormat>
  <Paragraphs>147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Md. Jahed</cp:lastModifiedBy>
  <cp:revision>114</cp:revision>
  <dcterms:created xsi:type="dcterms:W3CDTF">2020-01-04T07:34:09Z</dcterms:created>
  <dcterms:modified xsi:type="dcterms:W3CDTF">2020-08-24T05:49:57Z</dcterms:modified>
</cp:coreProperties>
</file>