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1" r:id="rId6"/>
    <p:sldId id="262" r:id="rId7"/>
    <p:sldId id="270" r:id="rId8"/>
    <p:sldId id="264" r:id="rId9"/>
    <p:sldId id="265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0C657-5DF7-4B18-9CD0-108B0448625A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1D452-AC25-4CA4-9445-07E88981A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96AD-5875-4219-8FA4-AD3DB0FD6C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96AD-5875-4219-8FA4-AD3DB0FD6C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মোঃ আল</a:t>
            </a:r>
            <a:r>
              <a:rPr lang="bn-BD" baseline="0" dirty="0" smtClean="0"/>
              <a:t>মগীর হোসেন, প্রভাষকঃ পরিসংখ্যান, বালিহার ডিগ্রী কলেজ, নওগাঁ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:- 01722043680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1D452-AC25-4CA4-9445-07E88981A5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1A1A35-A400-4F2E-838D-CB5A3BA7CD6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463318-9F22-4255-BC96-C4A233AEE6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3897" y="862540"/>
            <a:ext cx="5916029" cy="40397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বলিহার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ডিগ্রি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কলেজ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" name="Picture 2" descr="C:\Users\DOEL\Desktop\14206956946_b71a59ea98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1" y="491409"/>
            <a:ext cx="6585053" cy="6366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0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 ক্লাসে স্বাগত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11440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7383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বঙ্কিমতার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পরিমাপ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28600" y="838200"/>
          <a:ext cx="8763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3657600" imgH="939600" progId="Equation.DSMT4">
                  <p:embed/>
                </p:oleObj>
              </mc:Choice>
              <mc:Fallback>
                <p:oleObj name="Equation" r:id="rId4" imgW="3657600" imgH="939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76300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81000" y="3200400"/>
          <a:ext cx="828992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6" imgW="3543120" imgH="634680" progId="Equation.DSMT4">
                  <p:embed/>
                </p:oleObj>
              </mc:Choice>
              <mc:Fallback>
                <p:oleObj name="Equation" r:id="rId6" imgW="354312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8289925" cy="149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30225" y="4856163"/>
          <a:ext cx="7780338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8" imgW="2882880" imgH="660240" progId="Equation.DSMT4">
                  <p:embed/>
                </p:oleObj>
              </mc:Choice>
              <mc:Fallback>
                <p:oleObj name="Equation" r:id="rId8" imgW="2882880" imgH="660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4856163"/>
                        <a:ext cx="7780338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7383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বঙ্কিমতার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পরিমাপ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28600" y="1219200"/>
          <a:ext cx="85344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4" imgW="3352680" imgH="2070000" progId="Equation.DSMT4">
                  <p:embed/>
                </p:oleObj>
              </mc:Choice>
              <mc:Fallback>
                <p:oleObj name="Equation" r:id="rId4" imgW="3352680" imgH="2070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5344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6" y="1"/>
            <a:ext cx="8688239" cy="3992451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259965" y="3631470"/>
            <a:ext cx="2274732" cy="1214446"/>
          </a:xfrm>
          <a:prstGeom prst="flowChartPunchedTape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15" y="4899347"/>
            <a:ext cx="876106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১০, ১৫, ২৫, ১৮, ২৮, ৪৬, ৩০, ২৫, ২৪, ৩৫, ২০, ২২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25, 30, 32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/>
              <a:t>ধনাত্মক</a:t>
            </a:r>
            <a:r>
              <a:rPr lang="en-US" sz="3200" dirty="0"/>
              <a:t> </a:t>
            </a:r>
            <a:r>
              <a:rPr lang="en-US" sz="3200" dirty="0" err="1" smtClean="0"/>
              <a:t>বঙ্কিমতা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ঋনাত্মক</a:t>
            </a:r>
            <a:r>
              <a:rPr lang="en-US" sz="3200" dirty="0" smtClean="0"/>
              <a:t> </a:t>
            </a:r>
            <a:r>
              <a:rPr lang="en-US" sz="3200" dirty="0" err="1"/>
              <a:t>বঙ্কিমতা</a:t>
            </a:r>
            <a:r>
              <a:rPr lang="en-US" sz="3200" dirty="0"/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AB-11\Desktop\Mamun Word\home 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389" y="1"/>
            <a:ext cx="1801058" cy="1807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3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02026" y="1656523"/>
            <a:ext cx="5615609" cy="434671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7026" y="2488833"/>
            <a:ext cx="3316574" cy="3046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896" y="86862"/>
            <a:ext cx="6822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গৃহে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অবস্থান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করি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সুস্থ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সুন্দর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জীবন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গড়ি</a:t>
            </a:r>
            <a:endParaRPr lang="en-US" sz="4800" dirty="0"/>
          </a:p>
        </p:txBody>
      </p:sp>
      <p:pic>
        <p:nvPicPr>
          <p:cNvPr id="1026" name="Picture 2" descr="F:\Alamgir\New folder\Untitled-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8" y="4058494"/>
            <a:ext cx="8867104" cy="27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992" y="152400"/>
            <a:ext cx="8534400" cy="11399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7" descr="Untitle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057400"/>
            <a:ext cx="317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04800" y="1981202"/>
            <a:ext cx="6090130" cy="4739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gvt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AvjgMxi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†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nv‡mb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cÖfvlK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পরিসংখ্যান</a:t>
            </a:r>
            <a:r>
              <a:rPr lang="en-US" sz="5400" dirty="0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বিভাগ</a:t>
            </a:r>
            <a:endParaRPr lang="en-US" sz="5400" dirty="0" smtClean="0">
              <a:solidFill>
                <a:srgbClr val="C00000"/>
              </a:solidFill>
              <a:latin typeface="Ekushey Lohit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wWwMÖ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K‡jR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</a:t>
            </a: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bIMuv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|</a:t>
            </a:r>
            <a:endParaRPr lang="bn-BD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bn-BD" sz="32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মোবাইল নম্বরঃ- ০১৭২২০৪৩৬৮০</a:t>
            </a:r>
            <a:endParaRPr lang="en-US" sz="32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672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7427"/>
            <a:ext cx="8686800" cy="1174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  প্রথম পত্র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04800" y="1444336"/>
            <a:ext cx="8686800" cy="4042064"/>
          </a:xfrm>
          <a:prstGeom prst="bevel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বঙ্কিমতা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562600"/>
            <a:ext cx="86868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882438"/>
            <a:ext cx="8839200" cy="3908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ব্যাখ্যা করতে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বঙ্কিমতার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143000" y="290944"/>
            <a:ext cx="6477000" cy="1385455"/>
          </a:xfrm>
          <a:prstGeom prst="flowChartPunchedTap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316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প্রতিসাম্যের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1" y="0"/>
            <a:ext cx="6324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Skewness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:-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5638800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/>
              <a:t>বঙ্কিমতার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বৈশিষ্ট্য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/>
              <a:t>(১) </a:t>
            </a:r>
            <a:r>
              <a:rPr lang="en-US" sz="2800" dirty="0" err="1" smtClean="0"/>
              <a:t>বঙ্কিমতাংক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ধ্রূব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।</a:t>
            </a:r>
          </a:p>
          <a:p>
            <a:pPr marL="342900" indent="-342900"/>
            <a:r>
              <a:rPr lang="en-US" sz="2800" dirty="0" smtClean="0"/>
              <a:t>(২)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সুষম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নিবেশনের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বঙ্কিমতাংক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শূন্য</a:t>
            </a:r>
            <a:r>
              <a:rPr lang="en-US" sz="2800" dirty="0" smtClean="0"/>
              <a:t>।</a:t>
            </a:r>
          </a:p>
          <a:p>
            <a:pPr marL="342900" indent="-342900"/>
            <a:r>
              <a:rPr lang="en-US" sz="2800" dirty="0" smtClean="0"/>
              <a:t>(৩) </a:t>
            </a:r>
            <a:r>
              <a:rPr lang="en-US" sz="2800" dirty="0" err="1" smtClean="0"/>
              <a:t>ধনাত্মক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বঙ্কিম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নিবেশনের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বঙ্কিমতাংক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ধনাত্মক</a:t>
            </a:r>
            <a:r>
              <a:rPr lang="en-US" sz="2800" dirty="0" smtClean="0"/>
              <a:t>।</a:t>
            </a:r>
          </a:p>
          <a:p>
            <a:pPr marL="342900" indent="-342900"/>
            <a:r>
              <a:rPr lang="en-US" sz="2800" dirty="0" smtClean="0"/>
              <a:t>(৪) </a:t>
            </a:r>
            <a:r>
              <a:rPr lang="en-US" sz="2800" dirty="0" err="1" smtClean="0"/>
              <a:t>ঋনাত্মক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বঙ্কিম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নিবেশনের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বঙ্কিমতাংক</a:t>
            </a:r>
            <a:r>
              <a:rPr lang="en-US" sz="2800" dirty="0" smtClean="0"/>
              <a:t> </a:t>
            </a:r>
            <a:r>
              <a:rPr lang="en-US" sz="2800" dirty="0" err="1" smtClean="0"/>
              <a:t>ঋনাত্মক</a:t>
            </a:r>
            <a:r>
              <a:rPr lang="en-US" sz="2800" dirty="0" smtClean="0"/>
              <a:t>।</a:t>
            </a:r>
          </a:p>
          <a:p>
            <a:pPr marL="342900" indent="-342900"/>
            <a:r>
              <a:rPr lang="en-US" sz="2800" dirty="0" smtClean="0"/>
              <a:t>(৫) Karl Pearson 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বঙ্কিমতাংক</a:t>
            </a:r>
            <a:r>
              <a:rPr lang="en-US" sz="2800" dirty="0" smtClean="0"/>
              <a:t>  -3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+3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</a:p>
          <a:p>
            <a:pPr marL="342900" indent="-342900"/>
            <a:r>
              <a:rPr lang="en-US" sz="2800" dirty="0" smtClean="0"/>
              <a:t>     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</a:t>
            </a:r>
          </a:p>
          <a:p>
            <a:pPr marL="342900" indent="-342900"/>
            <a:r>
              <a:rPr lang="en-US" sz="2400" dirty="0" smtClean="0"/>
              <a:t>(৬) </a:t>
            </a:r>
            <a:r>
              <a:rPr lang="en-US" sz="2400" dirty="0" err="1" smtClean="0"/>
              <a:t>Bowley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বঙ্কিমতাংক</a:t>
            </a:r>
            <a:r>
              <a:rPr lang="en-US" sz="2400" dirty="0" smtClean="0"/>
              <a:t>  -1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+1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4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5638800" cy="5847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/>
              <a:t>বঙ্কিমতার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প্রকারভেদ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rved Up Ribbon 11"/>
          <p:cNvSpPr/>
          <p:nvPr/>
        </p:nvSpPr>
        <p:spPr>
          <a:xfrm>
            <a:off x="1752600" y="1447800"/>
            <a:ext cx="5181600" cy="1676400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বঙ্কিমতা</a:t>
            </a:r>
            <a:endParaRPr lang="en-US" sz="5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2193" y="2099653"/>
            <a:ext cx="2307217" cy="4391554"/>
            <a:chOff x="582193" y="2099653"/>
            <a:chExt cx="2307217" cy="4391554"/>
          </a:xfrm>
        </p:grpSpPr>
        <p:sp>
          <p:nvSpPr>
            <p:cNvPr id="11" name="Curved Right Arrow 10"/>
            <p:cNvSpPr/>
            <p:nvPr/>
          </p:nvSpPr>
          <p:spPr>
            <a:xfrm rot="1278941">
              <a:off x="1148917" y="2099653"/>
              <a:ext cx="765815" cy="2857620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eart 14"/>
            <p:cNvSpPr/>
            <p:nvPr/>
          </p:nvSpPr>
          <p:spPr>
            <a:xfrm rot="18354961">
              <a:off x="463075" y="4205207"/>
              <a:ext cx="2743200" cy="1828800"/>
            </a:xfrm>
            <a:prstGeom prst="hear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144567">
              <a:off x="582193" y="4929915"/>
              <a:ext cx="2307217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ধনাত্মক</a:t>
              </a:r>
              <a:r>
                <a:rPr lang="en-US" sz="20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 </a:t>
              </a:r>
              <a:r>
                <a:rPr lang="en-US" sz="2000" b="1" cap="none" spc="0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বঙ্কিমতা</a:t>
              </a:r>
              <a:endParaRPr lang="en-US" sz="20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5651" y="2185870"/>
            <a:ext cx="1894353" cy="4273286"/>
            <a:chOff x="5485651" y="2185870"/>
            <a:chExt cx="1894353" cy="4273286"/>
          </a:xfrm>
        </p:grpSpPr>
        <p:sp>
          <p:nvSpPr>
            <p:cNvPr id="13" name="Curved Right Arrow 12"/>
            <p:cNvSpPr/>
            <p:nvPr/>
          </p:nvSpPr>
          <p:spPr>
            <a:xfrm rot="20886682" flipH="1">
              <a:off x="6575017" y="2185870"/>
              <a:ext cx="804987" cy="2857620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eart 15"/>
            <p:cNvSpPr/>
            <p:nvPr/>
          </p:nvSpPr>
          <p:spPr>
            <a:xfrm rot="4039991">
              <a:off x="5028451" y="4173156"/>
              <a:ext cx="2743200" cy="1828800"/>
            </a:xfrm>
            <a:prstGeom prst="hear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3615085">
              <a:off x="5255452" y="4934014"/>
              <a:ext cx="251382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err="1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ঋ</a:t>
              </a:r>
              <a:r>
                <a:rPr lang="en-US" sz="2000" b="1" cap="none" spc="0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নাত্মক</a:t>
              </a:r>
              <a:r>
                <a:rPr lang="en-US" sz="20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 </a:t>
              </a:r>
              <a:r>
                <a:rPr lang="en-US" sz="2000" b="1" cap="none" spc="0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বঙ্কিমতা</a:t>
              </a:r>
              <a:endParaRPr lang="en-US" sz="20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0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9625"/>
            <a:ext cx="6858000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/>
              <a:t>ধনাত্মক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বঙ্কিমতা</a:t>
            </a:r>
            <a:r>
              <a:rPr lang="en-US" sz="3200" dirty="0" smtClean="0"/>
              <a:t> (Positive </a:t>
            </a:r>
            <a:r>
              <a:rPr lang="en-US" sz="3200" dirty="0" err="1" smtClean="0"/>
              <a:t>Skewness</a:t>
            </a:r>
            <a:r>
              <a:rPr lang="en-US" sz="3200" dirty="0" smtClean="0"/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4800" y="1295400"/>
            <a:ext cx="8305800" cy="1905000"/>
            <a:chOff x="1447800" y="3629660"/>
            <a:chExt cx="5943600" cy="239311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47800" y="5638800"/>
              <a:ext cx="5943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879566" y="4662646"/>
              <a:ext cx="20116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615440" y="3629660"/>
              <a:ext cx="5745480" cy="1927860"/>
            </a:xfrm>
            <a:custGeom>
              <a:avLst/>
              <a:gdLst>
                <a:gd name="connsiteX0" fmla="*/ 0 w 5745480"/>
                <a:gd name="connsiteY0" fmla="*/ 1887220 h 1927860"/>
                <a:gd name="connsiteX1" fmla="*/ 655320 w 5745480"/>
                <a:gd name="connsiteY1" fmla="*/ 1902460 h 1927860"/>
                <a:gd name="connsiteX2" fmla="*/ 1066800 w 5745480"/>
                <a:gd name="connsiteY2" fmla="*/ 1734820 h 1927860"/>
                <a:gd name="connsiteX3" fmla="*/ 1341120 w 5745480"/>
                <a:gd name="connsiteY3" fmla="*/ 1338580 h 1927860"/>
                <a:gd name="connsiteX4" fmla="*/ 1630680 w 5745480"/>
                <a:gd name="connsiteY4" fmla="*/ 789940 h 1927860"/>
                <a:gd name="connsiteX5" fmla="*/ 1905000 w 5745480"/>
                <a:gd name="connsiteY5" fmla="*/ 332740 h 1927860"/>
                <a:gd name="connsiteX6" fmla="*/ 2042160 w 5745480"/>
                <a:gd name="connsiteY6" fmla="*/ 149860 h 1927860"/>
                <a:gd name="connsiteX7" fmla="*/ 2118360 w 5745480"/>
                <a:gd name="connsiteY7" fmla="*/ 73660 h 1927860"/>
                <a:gd name="connsiteX8" fmla="*/ 2209800 w 5745480"/>
                <a:gd name="connsiteY8" fmla="*/ 27940 h 1927860"/>
                <a:gd name="connsiteX9" fmla="*/ 2377440 w 5745480"/>
                <a:gd name="connsiteY9" fmla="*/ 12700 h 1927860"/>
                <a:gd name="connsiteX10" fmla="*/ 2560320 w 5745480"/>
                <a:gd name="connsiteY10" fmla="*/ 104140 h 1927860"/>
                <a:gd name="connsiteX11" fmla="*/ 2865120 w 5745480"/>
                <a:gd name="connsiteY11" fmla="*/ 363220 h 1927860"/>
                <a:gd name="connsiteX12" fmla="*/ 3230880 w 5745480"/>
                <a:gd name="connsiteY12" fmla="*/ 789940 h 1927860"/>
                <a:gd name="connsiteX13" fmla="*/ 3764280 w 5745480"/>
                <a:gd name="connsiteY13" fmla="*/ 1323340 h 1927860"/>
                <a:gd name="connsiteX14" fmla="*/ 4145280 w 5745480"/>
                <a:gd name="connsiteY14" fmla="*/ 1582420 h 1927860"/>
                <a:gd name="connsiteX15" fmla="*/ 4831080 w 5745480"/>
                <a:gd name="connsiteY15" fmla="*/ 1811020 h 1927860"/>
                <a:gd name="connsiteX16" fmla="*/ 5745480 w 5745480"/>
                <a:gd name="connsiteY16" fmla="*/ 1841500 h 1927860"/>
                <a:gd name="connsiteX17" fmla="*/ 5745480 w 5745480"/>
                <a:gd name="connsiteY17" fmla="*/ 1841500 h 19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45480" h="1927860">
                  <a:moveTo>
                    <a:pt x="0" y="1887220"/>
                  </a:moveTo>
                  <a:cubicBezTo>
                    <a:pt x="238760" y="1907540"/>
                    <a:pt x="477520" y="1927860"/>
                    <a:pt x="655320" y="1902460"/>
                  </a:cubicBezTo>
                  <a:cubicBezTo>
                    <a:pt x="833120" y="1877060"/>
                    <a:pt x="952500" y="1828800"/>
                    <a:pt x="1066800" y="1734820"/>
                  </a:cubicBezTo>
                  <a:cubicBezTo>
                    <a:pt x="1181100" y="1640840"/>
                    <a:pt x="1247140" y="1496060"/>
                    <a:pt x="1341120" y="1338580"/>
                  </a:cubicBezTo>
                  <a:cubicBezTo>
                    <a:pt x="1435100" y="1181100"/>
                    <a:pt x="1536700" y="957580"/>
                    <a:pt x="1630680" y="789940"/>
                  </a:cubicBezTo>
                  <a:cubicBezTo>
                    <a:pt x="1724660" y="622300"/>
                    <a:pt x="1836420" y="439420"/>
                    <a:pt x="1905000" y="332740"/>
                  </a:cubicBezTo>
                  <a:cubicBezTo>
                    <a:pt x="1973580" y="226060"/>
                    <a:pt x="2006600" y="193040"/>
                    <a:pt x="2042160" y="149860"/>
                  </a:cubicBezTo>
                  <a:cubicBezTo>
                    <a:pt x="2077720" y="106680"/>
                    <a:pt x="2090420" y="93980"/>
                    <a:pt x="2118360" y="73660"/>
                  </a:cubicBezTo>
                  <a:cubicBezTo>
                    <a:pt x="2146300" y="53340"/>
                    <a:pt x="2166620" y="38100"/>
                    <a:pt x="2209800" y="27940"/>
                  </a:cubicBezTo>
                  <a:cubicBezTo>
                    <a:pt x="2252980" y="17780"/>
                    <a:pt x="2319020" y="0"/>
                    <a:pt x="2377440" y="12700"/>
                  </a:cubicBezTo>
                  <a:cubicBezTo>
                    <a:pt x="2435860" y="25400"/>
                    <a:pt x="2479040" y="45720"/>
                    <a:pt x="2560320" y="104140"/>
                  </a:cubicBezTo>
                  <a:cubicBezTo>
                    <a:pt x="2641600" y="162560"/>
                    <a:pt x="2753360" y="248920"/>
                    <a:pt x="2865120" y="363220"/>
                  </a:cubicBezTo>
                  <a:cubicBezTo>
                    <a:pt x="2976880" y="477520"/>
                    <a:pt x="3081020" y="629920"/>
                    <a:pt x="3230880" y="789940"/>
                  </a:cubicBezTo>
                  <a:cubicBezTo>
                    <a:pt x="3380740" y="949960"/>
                    <a:pt x="3611880" y="1191260"/>
                    <a:pt x="3764280" y="1323340"/>
                  </a:cubicBezTo>
                  <a:cubicBezTo>
                    <a:pt x="3916680" y="1455420"/>
                    <a:pt x="3967480" y="1501140"/>
                    <a:pt x="4145280" y="1582420"/>
                  </a:cubicBezTo>
                  <a:cubicBezTo>
                    <a:pt x="4323080" y="1663700"/>
                    <a:pt x="4564380" y="1767840"/>
                    <a:pt x="4831080" y="1811020"/>
                  </a:cubicBezTo>
                  <a:cubicBezTo>
                    <a:pt x="5097780" y="1854200"/>
                    <a:pt x="5745480" y="1841500"/>
                    <a:pt x="5745480" y="1841500"/>
                  </a:cubicBezTo>
                  <a:lnTo>
                    <a:pt x="5745480" y="18415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35680" y="5715000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প্রচুরক</a:t>
              </a:r>
              <a:endParaRPr lang="en-US" sz="1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612674" y="4799806"/>
              <a:ext cx="1676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267994" y="5043646"/>
              <a:ext cx="121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46254" y="5712023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মধ্যমা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8680" y="5715000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গড়</a:t>
              </a:r>
              <a:endParaRPr lang="en-US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3962400"/>
            <a:ext cx="831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নিবেশনের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রেখাটি</a:t>
            </a:r>
            <a:r>
              <a:rPr lang="en-US" dirty="0" smtClean="0"/>
              <a:t> </a:t>
            </a:r>
            <a:r>
              <a:rPr lang="en-US" dirty="0" err="1" smtClean="0"/>
              <a:t>ডান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 </a:t>
            </a:r>
            <a:r>
              <a:rPr lang="en-US" dirty="0" err="1" smtClean="0"/>
              <a:t>বিস্তৃত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রেখাটির</a:t>
            </a:r>
            <a:r>
              <a:rPr lang="en-US" dirty="0" smtClean="0"/>
              <a:t> </a:t>
            </a:r>
            <a:r>
              <a:rPr lang="en-US" dirty="0" err="1" smtClean="0"/>
              <a:t>বাম</a:t>
            </a:r>
            <a:endParaRPr lang="en-US" dirty="0" smtClean="0"/>
          </a:p>
          <a:p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উচু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 ঐ </a:t>
            </a:r>
            <a:r>
              <a:rPr lang="en-US" dirty="0" err="1" smtClean="0"/>
              <a:t>নিবেশনের</a:t>
            </a:r>
            <a:r>
              <a:rPr lang="en-US" dirty="0" smtClean="0"/>
              <a:t> </a:t>
            </a:r>
            <a:r>
              <a:rPr lang="en-US" dirty="0" err="1" smtClean="0"/>
              <a:t>বঙ্কিমতাকে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বঙ্কিমতা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029200"/>
            <a:ext cx="833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উদাহরণ</a:t>
            </a:r>
            <a:r>
              <a:rPr lang="en-US" dirty="0" smtClean="0"/>
              <a:t> :-  </a:t>
            </a:r>
            <a:r>
              <a:rPr lang="en-US" dirty="0" err="1" smtClean="0"/>
              <a:t>বাংলাদেশের</a:t>
            </a:r>
            <a:r>
              <a:rPr lang="en-US" dirty="0" smtClean="0"/>
              <a:t> </a:t>
            </a:r>
            <a:r>
              <a:rPr lang="en-US" dirty="0" err="1" smtClean="0"/>
              <a:t>লোকজনের</a:t>
            </a:r>
            <a:r>
              <a:rPr lang="en-US" dirty="0" smtClean="0"/>
              <a:t> </a:t>
            </a:r>
            <a:r>
              <a:rPr lang="en-US" dirty="0" err="1" smtClean="0"/>
              <a:t>আয়ের</a:t>
            </a:r>
            <a:r>
              <a:rPr lang="en-US" dirty="0" smtClean="0"/>
              <a:t> </a:t>
            </a:r>
            <a:r>
              <a:rPr lang="en-US" dirty="0" err="1" smtClean="0"/>
              <a:t>বিন্যাস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err="1" smtClean="0"/>
              <a:t>প্রথমিক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বিদ্যালয়ের</a:t>
            </a:r>
            <a:r>
              <a:rPr lang="en-US" dirty="0" smtClean="0"/>
              <a:t> </a:t>
            </a:r>
            <a:r>
              <a:rPr lang="en-US" dirty="0" err="1" smtClean="0"/>
              <a:t>অধ্যয়নরত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ছত্রীদের</a:t>
            </a:r>
            <a:r>
              <a:rPr lang="en-US" dirty="0" smtClean="0"/>
              <a:t> </a:t>
            </a:r>
            <a:r>
              <a:rPr lang="en-US" dirty="0" err="1" smtClean="0"/>
              <a:t>বিন্যাস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বঙ্কিম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9625"/>
            <a:ext cx="7772400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/>
              <a:t>ঋ</a:t>
            </a:r>
            <a:r>
              <a:rPr lang="en-US" sz="3200" dirty="0" err="1" smtClean="0"/>
              <a:t>নাত্মক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বঙ্কিমতা</a:t>
            </a:r>
            <a:r>
              <a:rPr lang="en-US" sz="3200" dirty="0" smtClean="0"/>
              <a:t> </a:t>
            </a:r>
            <a:r>
              <a:rPr lang="en-US" sz="3200" smtClean="0"/>
              <a:t>(</a:t>
            </a:r>
            <a:r>
              <a:rPr lang="en-US" sz="3200" smtClean="0"/>
              <a:t>Nega</a:t>
            </a:r>
            <a:r>
              <a:rPr lang="en-US" sz="3200" smtClean="0"/>
              <a:t>tive </a:t>
            </a:r>
            <a:r>
              <a:rPr lang="en-US" sz="3200" dirty="0" err="1" smtClean="0"/>
              <a:t>Skewness</a:t>
            </a:r>
            <a:r>
              <a:rPr lang="en-US" sz="3200" dirty="0" smtClean="0"/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1"/>
          <p:cNvGrpSpPr/>
          <p:nvPr/>
        </p:nvGrpSpPr>
        <p:grpSpPr>
          <a:xfrm flipH="1">
            <a:off x="457200" y="1143000"/>
            <a:ext cx="8305800" cy="1981200"/>
            <a:chOff x="1447800" y="3629660"/>
            <a:chExt cx="5943600" cy="239311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47800" y="5638800"/>
              <a:ext cx="5943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879566" y="4662646"/>
              <a:ext cx="20116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615440" y="3629660"/>
              <a:ext cx="5745480" cy="1927860"/>
            </a:xfrm>
            <a:custGeom>
              <a:avLst/>
              <a:gdLst>
                <a:gd name="connsiteX0" fmla="*/ 0 w 5745480"/>
                <a:gd name="connsiteY0" fmla="*/ 1887220 h 1927860"/>
                <a:gd name="connsiteX1" fmla="*/ 655320 w 5745480"/>
                <a:gd name="connsiteY1" fmla="*/ 1902460 h 1927860"/>
                <a:gd name="connsiteX2" fmla="*/ 1066800 w 5745480"/>
                <a:gd name="connsiteY2" fmla="*/ 1734820 h 1927860"/>
                <a:gd name="connsiteX3" fmla="*/ 1341120 w 5745480"/>
                <a:gd name="connsiteY3" fmla="*/ 1338580 h 1927860"/>
                <a:gd name="connsiteX4" fmla="*/ 1630680 w 5745480"/>
                <a:gd name="connsiteY4" fmla="*/ 789940 h 1927860"/>
                <a:gd name="connsiteX5" fmla="*/ 1905000 w 5745480"/>
                <a:gd name="connsiteY5" fmla="*/ 332740 h 1927860"/>
                <a:gd name="connsiteX6" fmla="*/ 2042160 w 5745480"/>
                <a:gd name="connsiteY6" fmla="*/ 149860 h 1927860"/>
                <a:gd name="connsiteX7" fmla="*/ 2118360 w 5745480"/>
                <a:gd name="connsiteY7" fmla="*/ 73660 h 1927860"/>
                <a:gd name="connsiteX8" fmla="*/ 2209800 w 5745480"/>
                <a:gd name="connsiteY8" fmla="*/ 27940 h 1927860"/>
                <a:gd name="connsiteX9" fmla="*/ 2377440 w 5745480"/>
                <a:gd name="connsiteY9" fmla="*/ 12700 h 1927860"/>
                <a:gd name="connsiteX10" fmla="*/ 2560320 w 5745480"/>
                <a:gd name="connsiteY10" fmla="*/ 104140 h 1927860"/>
                <a:gd name="connsiteX11" fmla="*/ 2865120 w 5745480"/>
                <a:gd name="connsiteY11" fmla="*/ 363220 h 1927860"/>
                <a:gd name="connsiteX12" fmla="*/ 3230880 w 5745480"/>
                <a:gd name="connsiteY12" fmla="*/ 789940 h 1927860"/>
                <a:gd name="connsiteX13" fmla="*/ 3764280 w 5745480"/>
                <a:gd name="connsiteY13" fmla="*/ 1323340 h 1927860"/>
                <a:gd name="connsiteX14" fmla="*/ 4145280 w 5745480"/>
                <a:gd name="connsiteY14" fmla="*/ 1582420 h 1927860"/>
                <a:gd name="connsiteX15" fmla="*/ 4831080 w 5745480"/>
                <a:gd name="connsiteY15" fmla="*/ 1811020 h 1927860"/>
                <a:gd name="connsiteX16" fmla="*/ 5745480 w 5745480"/>
                <a:gd name="connsiteY16" fmla="*/ 1841500 h 1927860"/>
                <a:gd name="connsiteX17" fmla="*/ 5745480 w 5745480"/>
                <a:gd name="connsiteY17" fmla="*/ 1841500 h 19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45480" h="1927860">
                  <a:moveTo>
                    <a:pt x="0" y="1887220"/>
                  </a:moveTo>
                  <a:cubicBezTo>
                    <a:pt x="238760" y="1907540"/>
                    <a:pt x="477520" y="1927860"/>
                    <a:pt x="655320" y="1902460"/>
                  </a:cubicBezTo>
                  <a:cubicBezTo>
                    <a:pt x="833120" y="1877060"/>
                    <a:pt x="952500" y="1828800"/>
                    <a:pt x="1066800" y="1734820"/>
                  </a:cubicBezTo>
                  <a:cubicBezTo>
                    <a:pt x="1181100" y="1640840"/>
                    <a:pt x="1247140" y="1496060"/>
                    <a:pt x="1341120" y="1338580"/>
                  </a:cubicBezTo>
                  <a:cubicBezTo>
                    <a:pt x="1435100" y="1181100"/>
                    <a:pt x="1536700" y="957580"/>
                    <a:pt x="1630680" y="789940"/>
                  </a:cubicBezTo>
                  <a:cubicBezTo>
                    <a:pt x="1724660" y="622300"/>
                    <a:pt x="1836420" y="439420"/>
                    <a:pt x="1905000" y="332740"/>
                  </a:cubicBezTo>
                  <a:cubicBezTo>
                    <a:pt x="1973580" y="226060"/>
                    <a:pt x="2006600" y="193040"/>
                    <a:pt x="2042160" y="149860"/>
                  </a:cubicBezTo>
                  <a:cubicBezTo>
                    <a:pt x="2077720" y="106680"/>
                    <a:pt x="2090420" y="93980"/>
                    <a:pt x="2118360" y="73660"/>
                  </a:cubicBezTo>
                  <a:cubicBezTo>
                    <a:pt x="2146300" y="53340"/>
                    <a:pt x="2166620" y="38100"/>
                    <a:pt x="2209800" y="27940"/>
                  </a:cubicBezTo>
                  <a:cubicBezTo>
                    <a:pt x="2252980" y="17780"/>
                    <a:pt x="2319020" y="0"/>
                    <a:pt x="2377440" y="12700"/>
                  </a:cubicBezTo>
                  <a:cubicBezTo>
                    <a:pt x="2435860" y="25400"/>
                    <a:pt x="2479040" y="45720"/>
                    <a:pt x="2560320" y="104140"/>
                  </a:cubicBezTo>
                  <a:cubicBezTo>
                    <a:pt x="2641600" y="162560"/>
                    <a:pt x="2753360" y="248920"/>
                    <a:pt x="2865120" y="363220"/>
                  </a:cubicBezTo>
                  <a:cubicBezTo>
                    <a:pt x="2976880" y="477520"/>
                    <a:pt x="3081020" y="629920"/>
                    <a:pt x="3230880" y="789940"/>
                  </a:cubicBezTo>
                  <a:cubicBezTo>
                    <a:pt x="3380740" y="949960"/>
                    <a:pt x="3611880" y="1191260"/>
                    <a:pt x="3764280" y="1323340"/>
                  </a:cubicBezTo>
                  <a:cubicBezTo>
                    <a:pt x="3916680" y="1455420"/>
                    <a:pt x="3967480" y="1501140"/>
                    <a:pt x="4145280" y="1582420"/>
                  </a:cubicBezTo>
                  <a:cubicBezTo>
                    <a:pt x="4323080" y="1663700"/>
                    <a:pt x="4564380" y="1767840"/>
                    <a:pt x="4831080" y="1811020"/>
                  </a:cubicBezTo>
                  <a:cubicBezTo>
                    <a:pt x="5097780" y="1854200"/>
                    <a:pt x="5745480" y="1841500"/>
                    <a:pt x="5745480" y="1841500"/>
                  </a:cubicBezTo>
                  <a:lnTo>
                    <a:pt x="5745480" y="18415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35680" y="5715000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প্রচুরক</a:t>
              </a:r>
              <a:endParaRPr lang="en-US" sz="1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612674" y="4799806"/>
              <a:ext cx="1676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267994" y="5043646"/>
              <a:ext cx="121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46254" y="5712023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মধ্যমা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8680" y="5715000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গড়</a:t>
              </a:r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96240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নিবেশনের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রেখাটি</a:t>
            </a:r>
            <a:r>
              <a:rPr lang="en-US" dirty="0" smtClean="0"/>
              <a:t> </a:t>
            </a:r>
            <a:r>
              <a:rPr lang="en-US" dirty="0" err="1" smtClean="0"/>
              <a:t>ডান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 </a:t>
            </a:r>
            <a:r>
              <a:rPr lang="en-US" dirty="0" err="1" smtClean="0"/>
              <a:t>উচু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রেখাটির</a:t>
            </a:r>
            <a:r>
              <a:rPr lang="en-US" dirty="0" smtClean="0"/>
              <a:t> </a:t>
            </a:r>
            <a:r>
              <a:rPr lang="en-US" dirty="0" err="1" smtClean="0"/>
              <a:t>বাম</a:t>
            </a:r>
            <a:endParaRPr lang="en-US" dirty="0" smtClean="0"/>
          </a:p>
          <a:p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/</a:t>
            </a:r>
            <a:r>
              <a:rPr lang="en-US" dirty="0" err="1" smtClean="0"/>
              <a:t>অধিক</a:t>
            </a:r>
            <a:r>
              <a:rPr lang="en-US" dirty="0" smtClean="0"/>
              <a:t> </a:t>
            </a:r>
            <a:r>
              <a:rPr lang="en-US" dirty="0" err="1" smtClean="0"/>
              <a:t>বিস্তৃত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 ঐ </a:t>
            </a:r>
            <a:r>
              <a:rPr lang="en-US" dirty="0" err="1" smtClean="0"/>
              <a:t>নিবেশনের</a:t>
            </a:r>
            <a:r>
              <a:rPr lang="en-US" dirty="0" smtClean="0"/>
              <a:t> </a:t>
            </a:r>
            <a:r>
              <a:rPr lang="en-US" dirty="0" err="1" smtClean="0"/>
              <a:t>বঙ্কিমতাকে</a:t>
            </a:r>
            <a:r>
              <a:rPr lang="en-US" dirty="0" smtClean="0"/>
              <a:t>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বঙ্কিমতা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635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উদাহরণ</a:t>
            </a:r>
            <a:r>
              <a:rPr lang="en-US" dirty="0" smtClean="0"/>
              <a:t> :-  </a:t>
            </a:r>
            <a:r>
              <a:rPr lang="en-US" dirty="0" err="1" smtClean="0"/>
              <a:t>মৃত্যকালে</a:t>
            </a:r>
            <a:r>
              <a:rPr lang="en-US" dirty="0" smtClean="0"/>
              <a:t> </a:t>
            </a:r>
            <a:r>
              <a:rPr lang="en-US" dirty="0" err="1" smtClean="0"/>
              <a:t>বয়সের</a:t>
            </a:r>
            <a:r>
              <a:rPr lang="en-US" dirty="0" smtClean="0"/>
              <a:t> </a:t>
            </a:r>
            <a:r>
              <a:rPr lang="en-US" dirty="0" err="1" smtClean="0"/>
              <a:t>বিন্যাস</a:t>
            </a:r>
            <a:r>
              <a:rPr lang="en-US" dirty="0" smtClean="0"/>
              <a:t>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বঙ্কিম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541</Words>
  <Application>Microsoft Office PowerPoint</Application>
  <PresentationFormat>On-screen Show (4:3)</PresentationFormat>
  <Paragraphs>79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Melody</dc:creator>
  <cp:lastModifiedBy>Windows User</cp:lastModifiedBy>
  <cp:revision>20</cp:revision>
  <dcterms:created xsi:type="dcterms:W3CDTF">2020-07-21T16:45:24Z</dcterms:created>
  <dcterms:modified xsi:type="dcterms:W3CDTF">2020-08-24T06:01:01Z</dcterms:modified>
</cp:coreProperties>
</file>