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handoutMasterIdLst>
    <p:handoutMasterId r:id="rId21"/>
  </p:handoutMasterIdLst>
  <p:sldIdLst>
    <p:sldId id="282" r:id="rId2"/>
    <p:sldId id="271" r:id="rId3"/>
    <p:sldId id="334" r:id="rId4"/>
    <p:sldId id="335" r:id="rId5"/>
    <p:sldId id="353" r:id="rId6"/>
    <p:sldId id="354" r:id="rId7"/>
    <p:sldId id="336" r:id="rId8"/>
    <p:sldId id="337" r:id="rId9"/>
    <p:sldId id="338" r:id="rId10"/>
    <p:sldId id="339" r:id="rId11"/>
    <p:sldId id="340" r:id="rId12"/>
    <p:sldId id="341" r:id="rId13"/>
    <p:sldId id="360" r:id="rId14"/>
    <p:sldId id="342" r:id="rId15"/>
    <p:sldId id="343" r:id="rId16"/>
    <p:sldId id="345" r:id="rId17"/>
    <p:sldId id="347" r:id="rId18"/>
    <p:sldId id="34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5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notesViewPr>
    <p:cSldViewPr snapToGrid="0"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195A7-D13E-4273-85F2-4FC518616DDA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D650C-CF4B-4099-B3C1-FF6C3D1F4B54}">
      <dgm:prSet phldrT="[Text]"/>
      <dgm:spPr/>
      <dgm:t>
        <a:bodyPr/>
        <a:lstStyle/>
        <a:p>
          <a:r>
            <a:rPr lang="en-US" b="1" dirty="0" smtClean="0"/>
            <a:t>১. </a:t>
          </a:r>
          <a:r>
            <a:rPr lang="en-US" b="1" dirty="0" err="1" smtClean="0"/>
            <a:t>অসম্পৃক্ত</a:t>
          </a:r>
          <a:r>
            <a:rPr lang="en-US" b="1" dirty="0" smtClean="0"/>
            <a:t> </a:t>
          </a:r>
          <a:r>
            <a:rPr lang="en-US" b="1" dirty="0" err="1" smtClean="0"/>
            <a:t>চর্বি</a:t>
          </a:r>
          <a:r>
            <a:rPr lang="en-US" b="1" dirty="0" smtClean="0"/>
            <a:t> </a:t>
          </a:r>
          <a:r>
            <a:rPr lang="en-US" b="1" dirty="0" err="1" smtClean="0"/>
            <a:t>জাতীয়</a:t>
          </a:r>
          <a:r>
            <a:rPr lang="en-US" b="1" dirty="0" smtClean="0"/>
            <a:t> </a:t>
          </a:r>
          <a:r>
            <a:rPr lang="en-US" b="1" dirty="0" err="1" smtClean="0"/>
            <a:t>এসিড</a:t>
          </a:r>
          <a:r>
            <a:rPr lang="en-US" b="1" dirty="0" smtClean="0"/>
            <a:t> </a:t>
          </a:r>
          <a:endParaRPr lang="en-US" b="1" dirty="0"/>
        </a:p>
      </dgm:t>
    </dgm:pt>
    <dgm:pt modelId="{A73DB3F6-D14E-49C6-B426-8A442F2188E0}" type="parTrans" cxnId="{2F13BF2B-69C1-4316-BB0F-77DA15615891}">
      <dgm:prSet/>
      <dgm:spPr/>
      <dgm:t>
        <a:bodyPr/>
        <a:lstStyle/>
        <a:p>
          <a:endParaRPr lang="en-US"/>
        </a:p>
      </dgm:t>
    </dgm:pt>
    <dgm:pt modelId="{A7769894-6FAC-4BB0-BD16-00468B922B5C}" type="sibTrans" cxnId="{2F13BF2B-69C1-4316-BB0F-77DA15615891}">
      <dgm:prSet/>
      <dgm:spPr/>
      <dgm:t>
        <a:bodyPr/>
        <a:lstStyle/>
        <a:p>
          <a:endParaRPr lang="en-US"/>
        </a:p>
      </dgm:t>
    </dgm:pt>
    <dgm:pt modelId="{78569BB5-6FBA-4708-B5CD-83836C265587}">
      <dgm:prSet phldrT="[Text]"/>
      <dgm:spPr/>
      <dgm:t>
        <a:bodyPr/>
        <a:lstStyle/>
        <a:p>
          <a:endParaRPr lang="en-US" dirty="0"/>
        </a:p>
      </dgm:t>
    </dgm:pt>
    <dgm:pt modelId="{113C501C-FAF1-44E3-9DC3-2AB91340F6FF}" type="parTrans" cxnId="{646C69B5-0FF8-4AC0-A0FC-791796879C5E}">
      <dgm:prSet/>
      <dgm:spPr/>
      <dgm:t>
        <a:bodyPr/>
        <a:lstStyle/>
        <a:p>
          <a:endParaRPr lang="en-US"/>
        </a:p>
      </dgm:t>
    </dgm:pt>
    <dgm:pt modelId="{52E9FA1B-FF84-4C13-B47C-9EAFF1E24CFD}" type="sibTrans" cxnId="{646C69B5-0FF8-4AC0-A0FC-791796879C5E}">
      <dgm:prSet/>
      <dgm:spPr/>
      <dgm:t>
        <a:bodyPr/>
        <a:lstStyle/>
        <a:p>
          <a:endParaRPr lang="en-US"/>
        </a:p>
      </dgm:t>
    </dgm:pt>
    <dgm:pt modelId="{0A2DD02C-32A7-4FB0-A4D1-B27152394859}">
      <dgm:prSet phldrT="[Text]"/>
      <dgm:spPr/>
      <dgm:t>
        <a:bodyPr/>
        <a:lstStyle/>
        <a:p>
          <a:r>
            <a:rPr lang="en-US" b="1" dirty="0" smtClean="0"/>
            <a:t>২. </a:t>
          </a:r>
          <a:r>
            <a:rPr lang="en-US" b="1" dirty="0" err="1" smtClean="0"/>
            <a:t>সম্পৃক্ত</a:t>
          </a:r>
          <a:r>
            <a:rPr lang="en-US" b="1" dirty="0" smtClean="0"/>
            <a:t> </a:t>
          </a:r>
          <a:r>
            <a:rPr lang="en-US" b="1" dirty="0" err="1" smtClean="0"/>
            <a:t>চর্বি</a:t>
          </a:r>
          <a:r>
            <a:rPr lang="en-US" b="1" dirty="0" smtClean="0"/>
            <a:t> </a:t>
          </a:r>
          <a:r>
            <a:rPr lang="en-US" b="1" dirty="0" err="1" smtClean="0"/>
            <a:t>জাতীয়</a:t>
          </a:r>
          <a:r>
            <a:rPr lang="en-US" b="1" dirty="0" smtClean="0"/>
            <a:t> </a:t>
          </a:r>
          <a:r>
            <a:rPr lang="en-US" b="1" dirty="0" err="1" smtClean="0"/>
            <a:t>এসিড</a:t>
          </a:r>
          <a:r>
            <a:rPr lang="en-US" b="1" dirty="0" smtClean="0"/>
            <a:t> </a:t>
          </a:r>
          <a:endParaRPr lang="en-US" dirty="0"/>
        </a:p>
      </dgm:t>
    </dgm:pt>
    <dgm:pt modelId="{0B1C4101-D08B-4D66-8B93-132DFE9E5DB3}" type="parTrans" cxnId="{6D73152E-787F-470B-ACB9-78461D8C707B}">
      <dgm:prSet/>
      <dgm:spPr/>
      <dgm:t>
        <a:bodyPr/>
        <a:lstStyle/>
        <a:p>
          <a:endParaRPr lang="en-US"/>
        </a:p>
      </dgm:t>
    </dgm:pt>
    <dgm:pt modelId="{9605E0B7-C46E-40AD-9656-5509650000D8}" type="sibTrans" cxnId="{6D73152E-787F-470B-ACB9-78461D8C707B}">
      <dgm:prSet/>
      <dgm:spPr/>
      <dgm:t>
        <a:bodyPr/>
        <a:lstStyle/>
        <a:p>
          <a:endParaRPr lang="en-US"/>
        </a:p>
      </dgm:t>
    </dgm:pt>
    <dgm:pt modelId="{822E8559-D9EB-4345-98E8-5651246BB000}" type="pres">
      <dgm:prSet presAssocID="{98F195A7-D13E-4273-85F2-4FC518616DDA}" presName="linear" presStyleCnt="0">
        <dgm:presLayoutVars>
          <dgm:animLvl val="lvl"/>
          <dgm:resizeHandles val="exact"/>
        </dgm:presLayoutVars>
      </dgm:prSet>
      <dgm:spPr/>
    </dgm:pt>
    <dgm:pt modelId="{5C6276A6-64CC-4161-A1FE-3B3B8C56D8D8}" type="pres">
      <dgm:prSet presAssocID="{197D650C-CF4B-4099-B3C1-FF6C3D1F4B5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A0E54-2152-4C27-86ED-99BB749926C8}" type="pres">
      <dgm:prSet presAssocID="{197D650C-CF4B-4099-B3C1-FF6C3D1F4B54}" presName="childText" presStyleLbl="revTx" presStyleIdx="0" presStyleCnt="1">
        <dgm:presLayoutVars>
          <dgm:bulletEnabled val="1"/>
        </dgm:presLayoutVars>
      </dgm:prSet>
      <dgm:spPr/>
    </dgm:pt>
    <dgm:pt modelId="{307C6337-0CDF-4BAE-9570-798ED86BE2CB}" type="pres">
      <dgm:prSet presAssocID="{0A2DD02C-32A7-4FB0-A4D1-B271523948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6C69B5-0FF8-4AC0-A0FC-791796879C5E}" srcId="{197D650C-CF4B-4099-B3C1-FF6C3D1F4B54}" destId="{78569BB5-6FBA-4708-B5CD-83836C265587}" srcOrd="0" destOrd="0" parTransId="{113C501C-FAF1-44E3-9DC3-2AB91340F6FF}" sibTransId="{52E9FA1B-FF84-4C13-B47C-9EAFF1E24CFD}"/>
    <dgm:cxn modelId="{EADA3AB1-0771-4B7B-A059-5A9902F0D12D}" type="presOf" srcId="{0A2DD02C-32A7-4FB0-A4D1-B27152394859}" destId="{307C6337-0CDF-4BAE-9570-798ED86BE2CB}" srcOrd="0" destOrd="0" presId="urn:microsoft.com/office/officeart/2005/8/layout/vList2"/>
    <dgm:cxn modelId="{2F13BF2B-69C1-4316-BB0F-77DA15615891}" srcId="{98F195A7-D13E-4273-85F2-4FC518616DDA}" destId="{197D650C-CF4B-4099-B3C1-FF6C3D1F4B54}" srcOrd="0" destOrd="0" parTransId="{A73DB3F6-D14E-49C6-B426-8A442F2188E0}" sibTransId="{A7769894-6FAC-4BB0-BD16-00468B922B5C}"/>
    <dgm:cxn modelId="{A3687A6C-5B6F-4E74-A604-B4860284EEA0}" type="presOf" srcId="{98F195A7-D13E-4273-85F2-4FC518616DDA}" destId="{822E8559-D9EB-4345-98E8-5651246BB000}" srcOrd="0" destOrd="0" presId="urn:microsoft.com/office/officeart/2005/8/layout/vList2"/>
    <dgm:cxn modelId="{6D73152E-787F-470B-ACB9-78461D8C707B}" srcId="{98F195A7-D13E-4273-85F2-4FC518616DDA}" destId="{0A2DD02C-32A7-4FB0-A4D1-B27152394859}" srcOrd="1" destOrd="0" parTransId="{0B1C4101-D08B-4D66-8B93-132DFE9E5DB3}" sibTransId="{9605E0B7-C46E-40AD-9656-5509650000D8}"/>
    <dgm:cxn modelId="{69AFB244-68C9-421D-8545-D7322CF4771F}" type="presOf" srcId="{197D650C-CF4B-4099-B3C1-FF6C3D1F4B54}" destId="{5C6276A6-64CC-4161-A1FE-3B3B8C56D8D8}" srcOrd="0" destOrd="0" presId="urn:microsoft.com/office/officeart/2005/8/layout/vList2"/>
    <dgm:cxn modelId="{814E7CF9-BF76-48F8-A051-8CB92D0DD3F4}" type="presOf" srcId="{78569BB5-6FBA-4708-B5CD-83836C265587}" destId="{0ABA0E54-2152-4C27-86ED-99BB749926C8}" srcOrd="0" destOrd="0" presId="urn:microsoft.com/office/officeart/2005/8/layout/vList2"/>
    <dgm:cxn modelId="{1776A0F7-F807-4B60-ACEE-E5233B9250B7}" type="presParOf" srcId="{822E8559-D9EB-4345-98E8-5651246BB000}" destId="{5C6276A6-64CC-4161-A1FE-3B3B8C56D8D8}" srcOrd="0" destOrd="0" presId="urn:microsoft.com/office/officeart/2005/8/layout/vList2"/>
    <dgm:cxn modelId="{3C7CB080-E234-46FE-A2D8-517E7FE5A5A1}" type="presParOf" srcId="{822E8559-D9EB-4345-98E8-5651246BB000}" destId="{0ABA0E54-2152-4C27-86ED-99BB749926C8}" srcOrd="1" destOrd="0" presId="urn:microsoft.com/office/officeart/2005/8/layout/vList2"/>
    <dgm:cxn modelId="{259FDF2F-7CEE-4CB9-AD62-0F4D9A44ADF7}" type="presParOf" srcId="{822E8559-D9EB-4345-98E8-5651246BB000}" destId="{307C6337-0CDF-4BAE-9570-798ED86BE2CB}" srcOrd="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011F4-926C-4549-8AF4-93475E981E6E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278E6-67A2-48AA-87DA-BB4D8FBE72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8D4F7-3BA2-45FD-9EF0-854E30FD858B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192A6-A08B-40B2-B1F3-A8D88B6E194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           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/>
              <a:t>		</a:t>
            </a:r>
            <a:r>
              <a:rPr lang="bn-BD" sz="1800" dirty="0" smtClean="0"/>
              <a:t>পাঠ</a:t>
            </a:r>
            <a:r>
              <a:rPr lang="bn-BD" sz="1800" baseline="0" dirty="0" smtClean="0"/>
              <a:t> শিরোনাম ঘোষনা </a:t>
            </a:r>
            <a:r>
              <a:rPr lang="en-US" sz="1800" baseline="0" dirty="0" smtClean="0"/>
              <a:t>করার জন্য প্রথমে </a:t>
            </a:r>
            <a:r>
              <a:rPr lang="bn-IN" sz="1800" baseline="0" dirty="0" smtClean="0"/>
              <a:t>চিত্র </a:t>
            </a:r>
            <a:r>
              <a:rPr lang="en-US" sz="1800" baseline="0" dirty="0" smtClean="0"/>
              <a:t>দেখিয়ে শিক্ষার্থীদের</a:t>
            </a:r>
            <a:r>
              <a:rPr lang="en-US" sz="1800" b="0" baseline="0" dirty="0" smtClean="0"/>
              <a:t> </a:t>
            </a:r>
            <a:r>
              <a:rPr lang="en-US" sz="1800" baseline="0" dirty="0" smtClean="0"/>
              <a:t>প্রাসঙ্গিক প্র</a:t>
            </a:r>
            <a:r>
              <a:rPr lang="bn-BD" sz="1800" baseline="0" dirty="0" smtClean="0"/>
              <a:t>শ্ন</a:t>
            </a:r>
            <a:r>
              <a:rPr lang="en-US" sz="1800" baseline="0" dirty="0" smtClean="0"/>
              <a:t> </a:t>
            </a:r>
            <a:r>
              <a:rPr lang="bn-BD" sz="1800" baseline="0" dirty="0" smtClean="0"/>
              <a:t>করা যেতে পারে।</a:t>
            </a:r>
            <a:endParaRPr lang="en-US" sz="180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192A6-A08B-40B2-B1F3-A8D88B6E194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C5D3961-5AB6-4782-A105-C004C9901E5C}" type="datetimeFigureOut">
              <a:rPr lang="en-US" smtClean="0"/>
              <a:pPr/>
              <a:t>8/23/2020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B21248-0875-4632-8478-F53051E458B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30991" y="1"/>
            <a:ext cx="435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    </a:t>
            </a:r>
            <a:endParaRPr lang="en-US" sz="8000" dirty="0">
              <a:solidFill>
                <a:srgbClr val="FF0000"/>
              </a:solidFill>
            </a:endParaRPr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47612" y="6488668"/>
            <a:ext cx="227818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175" y="661183"/>
            <a:ext cx="5903741" cy="5219111"/>
          </a:xfrm>
          <a:prstGeom prst="rect">
            <a:avLst/>
          </a:prstGeom>
        </p:spPr>
      </p:pic>
      <p:pic>
        <p:nvPicPr>
          <p:cNvPr id="9" name="Picture 8" descr="450 1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58840"/>
            <a:ext cx="6049108" cy="5207388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897944" y="4656406"/>
            <a:ext cx="1702191" cy="12098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</a:rPr>
              <a:t>স্বা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600136" y="4670473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গ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117101" y="4682196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ত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7692685" y="4696264"/>
            <a:ext cx="1547446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ম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643532" y="168812"/>
            <a:ext cx="4754879" cy="7315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মাল্টিমিডিয়া ক্লাসে 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7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543951" y="2069180"/>
            <a:ext cx="10386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4065563" y="281354"/>
            <a:ext cx="4009292" cy="7596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স্নেহ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পদার্থ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48641" y="3544111"/>
            <a:ext cx="11127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solidFill>
                  <a:srgbClr val="0070C0"/>
                </a:solidFill>
              </a:rPr>
              <a:t>দেহে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যকৃতের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মধ্যে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চর্বি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এসিড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তৈরি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যকৃতের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চর্বি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এসিড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তৈরির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ক্ষমতা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অত্যন্ত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কম</a:t>
            </a:r>
            <a:r>
              <a:rPr lang="en-US" sz="2800" dirty="0" smtClean="0">
                <a:solidFill>
                  <a:srgbClr val="0070C0"/>
                </a:solidFill>
              </a:rPr>
              <a:t>।  </a:t>
            </a:r>
            <a:r>
              <a:rPr lang="en-US" sz="2800" dirty="0" err="1" smtClean="0">
                <a:solidFill>
                  <a:srgbClr val="0070C0"/>
                </a:solidFill>
              </a:rPr>
              <a:t>খাদ্যে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স্নেহ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পদার্থের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পরিমান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দ্বারা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উপকারিতা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যাচাই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যায়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না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স্নেহ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খাদ্যে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অসম্পৃক্ত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চর্বি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বেশি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থাকে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বেশি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উপকারি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যেমনঃ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সয়াবিন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তৈল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তিলের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তৈল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সূর্যমুখী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তৈল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এছাড়াও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মেয়নিজ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সালাদ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ড্রেসিং</a:t>
            </a:r>
            <a:r>
              <a:rPr lang="en-US" sz="2800" dirty="0" smtClean="0">
                <a:solidFill>
                  <a:srgbClr val="0070C0"/>
                </a:solidFill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</a:rPr>
              <a:t>তেলের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আচার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ইত্যাদি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উৎকৃষ্টতর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স্নেহ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জাতীয়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খাদ্যের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অন্তর্ভক্ত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13" name="Picture 12" descr="১৩.৫.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29" y="784567"/>
            <a:ext cx="2864827" cy="2864827"/>
          </a:xfrm>
          <a:prstGeom prst="rect">
            <a:avLst/>
          </a:prstGeom>
        </p:spPr>
      </p:pic>
      <p:pic>
        <p:nvPicPr>
          <p:cNvPr id="14" name="Picture 13" descr="১৩.১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1292" y="858129"/>
            <a:ext cx="3260041" cy="2560320"/>
          </a:xfrm>
          <a:prstGeom prst="rect">
            <a:avLst/>
          </a:prstGeom>
        </p:spPr>
      </p:pic>
      <p:pic>
        <p:nvPicPr>
          <p:cNvPr id="15" name="Picture 14" descr="১৩.১২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351" y="1097280"/>
            <a:ext cx="5345723" cy="211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727938" y="211016"/>
            <a:ext cx="4234376" cy="844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/>
              <a:t>স্নেহ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পদার্থ</a:t>
            </a:r>
            <a:r>
              <a:rPr lang="en-US" sz="4400" b="1" dirty="0" smtClean="0"/>
              <a:t> </a:t>
            </a:r>
            <a:endParaRPr lang="en-US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321170" y="5894363"/>
            <a:ext cx="943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পুষ্টি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বিজ্ঞানীদের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মতে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দৈনিক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মোট</a:t>
            </a:r>
            <a:r>
              <a:rPr lang="en-US" sz="2400" dirty="0" smtClean="0"/>
              <a:t> </a:t>
            </a:r>
            <a:r>
              <a:rPr lang="en-US" sz="2400" dirty="0" err="1" smtClean="0"/>
              <a:t>শক্তির</a:t>
            </a:r>
            <a:r>
              <a:rPr lang="en-US" sz="2400" dirty="0" smtClean="0"/>
              <a:t> ২০%-৩০% </a:t>
            </a:r>
            <a:r>
              <a:rPr lang="en-US" sz="2400" dirty="0" err="1" smtClean="0"/>
              <a:t>শক্তি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স্নেহ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পাওয়া</a:t>
            </a:r>
            <a:r>
              <a:rPr lang="en-US" sz="2400" dirty="0" smtClean="0"/>
              <a:t> </a:t>
            </a:r>
            <a:r>
              <a:rPr lang="en-US" sz="2400" dirty="0" err="1" smtClean="0"/>
              <a:t>যায়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393895" y="1392702"/>
            <a:ext cx="11268222" cy="71745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সব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সম্পৃক্ত</a:t>
            </a:r>
            <a:r>
              <a:rPr lang="en-US" sz="2400" dirty="0" smtClean="0"/>
              <a:t> </a:t>
            </a:r>
            <a:r>
              <a:rPr lang="en-US" sz="2400" dirty="0" err="1" smtClean="0"/>
              <a:t>চর্বি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এসিড</a:t>
            </a:r>
            <a:r>
              <a:rPr lang="en-US" sz="2400" dirty="0" smtClean="0"/>
              <a:t> </a:t>
            </a:r>
            <a:r>
              <a:rPr lang="en-US" sz="2400" dirty="0" err="1" smtClean="0"/>
              <a:t>বেশি</a:t>
            </a:r>
            <a:r>
              <a:rPr lang="en-US" sz="2400" dirty="0" smtClean="0"/>
              <a:t> </a:t>
            </a:r>
            <a:r>
              <a:rPr lang="en-US" sz="2400" dirty="0" err="1" smtClean="0"/>
              <a:t>থাকে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সকল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খাদ্যগুলোকে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স্নেহ</a:t>
            </a:r>
            <a:r>
              <a:rPr lang="en-US" sz="2400" dirty="0" smtClean="0"/>
              <a:t> </a:t>
            </a:r>
            <a:r>
              <a:rPr lang="en-US" sz="2400" dirty="0" err="1" smtClean="0"/>
              <a:t>বহুল</a:t>
            </a:r>
            <a:r>
              <a:rPr lang="en-US" sz="2400" dirty="0" smtClean="0"/>
              <a:t> </a:t>
            </a:r>
            <a:r>
              <a:rPr lang="en-US" sz="2400" dirty="0" err="1" smtClean="0"/>
              <a:t>খাদ্য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বলা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endParaRPr lang="en-US" sz="2400" dirty="0"/>
          </a:p>
        </p:txBody>
      </p:sp>
      <p:pic>
        <p:nvPicPr>
          <p:cNvPr id="10" name="Picture 9" descr="১৩.২০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4689" y="2293034"/>
            <a:ext cx="4121834" cy="3123027"/>
          </a:xfrm>
          <a:prstGeom prst="rect">
            <a:avLst/>
          </a:prstGeom>
        </p:spPr>
      </p:pic>
      <p:pic>
        <p:nvPicPr>
          <p:cNvPr id="12" name="Picture 11" descr="১৩.১৬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10" y="2304024"/>
            <a:ext cx="4197962" cy="3069834"/>
          </a:xfrm>
          <a:prstGeom prst="rect">
            <a:avLst/>
          </a:prstGeom>
        </p:spPr>
      </p:pic>
      <p:sp>
        <p:nvSpPr>
          <p:cNvPr id="15" name="Right Arrow 14"/>
          <p:cNvSpPr/>
          <p:nvPr/>
        </p:nvSpPr>
        <p:spPr>
          <a:xfrm>
            <a:off x="5598942" y="4403187"/>
            <a:ext cx="1941341" cy="984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চকলেট</a:t>
            </a:r>
            <a:endParaRPr lang="en-US" sz="2800" b="1" dirty="0"/>
          </a:p>
        </p:txBody>
      </p:sp>
      <p:sp>
        <p:nvSpPr>
          <p:cNvPr id="16" name="Left Arrow 15"/>
          <p:cNvSpPr/>
          <p:nvPr/>
        </p:nvSpPr>
        <p:spPr>
          <a:xfrm>
            <a:off x="4811151" y="2588455"/>
            <a:ext cx="1702191" cy="787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পনির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4431323" y="168813"/>
            <a:ext cx="3854547" cy="759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/>
              <a:t>স্নেহ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পদার্থ</a:t>
            </a:r>
            <a:r>
              <a:rPr lang="en-US" sz="4000" b="1" dirty="0" smtClean="0"/>
              <a:t> </a:t>
            </a:r>
            <a:r>
              <a:rPr lang="en-US" sz="4000" b="1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168812" y="4234374"/>
            <a:ext cx="117183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/>
              <a:t>খাদ্যে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ঘটলে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দ্রবণীয়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ভিটামিনের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অভাব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পরিলক্ষিত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</a:t>
            </a:r>
            <a:r>
              <a:rPr lang="en-US" sz="2800" dirty="0" err="1" smtClean="0"/>
              <a:t>ফলে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ভিটামিনের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অভাবজনিত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যেমনঃ</a:t>
            </a:r>
            <a:r>
              <a:rPr lang="en-US" sz="2800" dirty="0" smtClean="0"/>
              <a:t> </a:t>
            </a:r>
            <a:r>
              <a:rPr lang="en-US" sz="2800" dirty="0" err="1" smtClean="0"/>
              <a:t>ত্বক</a:t>
            </a:r>
            <a:r>
              <a:rPr lang="en-US" sz="2800" dirty="0" smtClean="0"/>
              <a:t> </a:t>
            </a:r>
            <a:r>
              <a:rPr lang="en-US" sz="2800" dirty="0" err="1" smtClean="0"/>
              <a:t>শুষ্ক</a:t>
            </a:r>
            <a:r>
              <a:rPr lang="en-US" sz="2800" dirty="0" smtClean="0"/>
              <a:t> ও </a:t>
            </a:r>
            <a:r>
              <a:rPr lang="en-US" sz="2800" dirty="0" err="1" smtClean="0"/>
              <a:t>খসখসে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সৌন্দর্য</a:t>
            </a:r>
            <a:r>
              <a:rPr lang="en-US" sz="2800" dirty="0" smtClean="0"/>
              <a:t> </a:t>
            </a:r>
            <a:r>
              <a:rPr lang="en-US" sz="2800" dirty="0" err="1" smtClean="0"/>
              <a:t>নষ্ট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করে</a:t>
            </a:r>
            <a:r>
              <a:rPr lang="en-US" sz="2800" dirty="0" smtClean="0"/>
              <a:t>, </a:t>
            </a:r>
            <a:r>
              <a:rPr lang="en-US" sz="2800" dirty="0" err="1" smtClean="0"/>
              <a:t>অত্যাবশ্যকীয়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অভাবে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শিশুদের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একজিমা</a:t>
            </a:r>
            <a:r>
              <a:rPr lang="en-US" sz="2800" dirty="0" smtClean="0"/>
              <a:t> </a:t>
            </a:r>
            <a:r>
              <a:rPr lang="en-US" sz="2800" dirty="0" err="1" smtClean="0"/>
              <a:t>রোগ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 ও </a:t>
            </a:r>
            <a:r>
              <a:rPr lang="en-US" sz="2800" dirty="0" err="1" smtClean="0"/>
              <a:t>বয়স্কদের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চর্মরোগ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প্রতিরোধের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ক্ষমতা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/>
          </a:p>
        </p:txBody>
      </p:sp>
      <p:pic>
        <p:nvPicPr>
          <p:cNvPr id="8" name="Picture 7" descr="১৩.২১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152" y="1026355"/>
            <a:ext cx="4603066" cy="3056436"/>
          </a:xfrm>
          <a:prstGeom prst="rect">
            <a:avLst/>
          </a:prstGeom>
        </p:spPr>
      </p:pic>
      <p:pic>
        <p:nvPicPr>
          <p:cNvPr id="9" name="Picture 8" descr="১৩.১৭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5876" y="1124106"/>
            <a:ext cx="4475871" cy="2941457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5036234" y="1336431"/>
            <a:ext cx="1674055" cy="97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বাদাম</a:t>
            </a:r>
            <a:endParaRPr lang="en-US" sz="2800" b="1" dirty="0"/>
          </a:p>
        </p:txBody>
      </p:sp>
      <p:sp>
        <p:nvSpPr>
          <p:cNvPr id="11" name="Right Arrow 10"/>
          <p:cNvSpPr/>
          <p:nvPr/>
        </p:nvSpPr>
        <p:spPr>
          <a:xfrm>
            <a:off x="5416062" y="3038621"/>
            <a:ext cx="1955409" cy="1041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/>
              <a:t>ডালডা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220306" y="295422"/>
            <a:ext cx="3193367" cy="464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/>
              <a:t>একক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কাজ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2855" y="4698609"/>
            <a:ext cx="5809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উপরের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চিত্রগুলো</a:t>
            </a:r>
            <a:r>
              <a:rPr lang="en-US" sz="3200" dirty="0" smtClean="0"/>
              <a:t> </a:t>
            </a:r>
            <a:r>
              <a:rPr lang="en-US" sz="3200" dirty="0" err="1" smtClean="0"/>
              <a:t>নাম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লিখ</a:t>
            </a:r>
            <a:endParaRPr lang="en-US" sz="3200" dirty="0"/>
          </a:p>
        </p:txBody>
      </p:sp>
      <p:pic>
        <p:nvPicPr>
          <p:cNvPr id="13" name="Picture 12" descr="১৩.১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2511" y="1252025"/>
            <a:ext cx="4360983" cy="3072325"/>
          </a:xfrm>
          <a:prstGeom prst="rect">
            <a:avLst/>
          </a:prstGeom>
        </p:spPr>
      </p:pic>
      <p:pic>
        <p:nvPicPr>
          <p:cNvPr id="14" name="Picture 13" descr="১৩.১২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048" y="1041010"/>
            <a:ext cx="3274814" cy="3179298"/>
          </a:xfrm>
          <a:prstGeom prst="rect">
            <a:avLst/>
          </a:prstGeom>
        </p:spPr>
      </p:pic>
      <p:pic>
        <p:nvPicPr>
          <p:cNvPr id="15" name="Picture 14" descr="১৩.১৯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425" y="1055077"/>
            <a:ext cx="3747868" cy="319336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15066" y="5430130"/>
            <a:ext cx="68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১ </a:t>
            </a:r>
            <a:r>
              <a:rPr lang="en-US" sz="2800" dirty="0" err="1" smtClean="0"/>
              <a:t>গ্রাম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কিলোক্যালরি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688122" y="253218"/>
          <a:ext cx="10114674" cy="6231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5779"/>
                <a:gridCol w="1685779"/>
                <a:gridCol w="1685779"/>
                <a:gridCol w="1685779"/>
                <a:gridCol w="1685779"/>
                <a:gridCol w="1685779"/>
              </a:tblGrid>
              <a:tr h="3036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বয়স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ওজন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শক্তি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বয়স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ওজন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গড়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শক্তি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bg1"/>
                          </a:solidFill>
                        </a:rPr>
                        <a:t>বাচ্চা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নারী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০.০-০.৫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১১৫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১০-১২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১৯০০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০.৬-১.০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১৩-১৫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২২০০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১৬-১৯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৫১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২১০০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শিশু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২০-৩৯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৫৪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১-৩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১৩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১৩০০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৪০-৪৯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৫৩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১৯০০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79828">
                <a:tc>
                  <a:txBody>
                    <a:bodyPr/>
                    <a:lstStyle/>
                    <a:p>
                      <a:r>
                        <a:rPr lang="en-US" dirty="0" smtClean="0"/>
                        <a:t>৪-৬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১৫০০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৫০-৫৯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১৮০০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৭-১০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২৮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১৮০০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৬০-৬৯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৫১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১৬০০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পুরুষ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৭০+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৫১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১৪০০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১০-১২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২২০০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১৩-১৫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৪৪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২৫০০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১৬-১৯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৬৭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৩০০০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২০-৩৯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৬৭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২৭০০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৪০-৪৯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৭০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২৪০০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প্রথম</a:t>
                      </a:r>
                      <a:r>
                        <a:rPr lang="en-US" dirty="0" smtClean="0"/>
                        <a:t> ৩ </a:t>
                      </a:r>
                      <a:r>
                        <a:rPr lang="en-US" dirty="0" err="1" smtClean="0"/>
                        <a:t>মাস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+১৫০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৫০-৫৯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৬৮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২৩০০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দ্বিতীয়</a:t>
                      </a:r>
                      <a:r>
                        <a:rPr lang="en-US" baseline="0" dirty="0" smtClean="0"/>
                        <a:t> ৩ </a:t>
                      </a:r>
                      <a:r>
                        <a:rPr lang="en-US" baseline="0" dirty="0" err="1" smtClean="0"/>
                        <a:t>মাস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+২০০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303697">
                <a:tc>
                  <a:txBody>
                    <a:bodyPr/>
                    <a:lstStyle/>
                    <a:p>
                      <a:r>
                        <a:rPr lang="en-US" dirty="0" smtClean="0"/>
                        <a:t>৬০-৬৯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৬৫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২২০০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তৃতীয়</a:t>
                      </a:r>
                      <a:r>
                        <a:rPr lang="en-US" dirty="0" smtClean="0"/>
                        <a:t> ৩ </a:t>
                      </a:r>
                      <a:r>
                        <a:rPr lang="en-US" dirty="0" err="1" smtClean="0"/>
                        <a:t>মাস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+৩০০</a:t>
                      </a:r>
                      <a:endParaRPr lang="en-US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168812" y="858129"/>
            <a:ext cx="1364566" cy="48111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শিশু</a:t>
            </a:r>
            <a:r>
              <a:rPr lang="en-US" sz="2800" dirty="0" smtClean="0"/>
              <a:t>,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ক্যালরি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বরাদ্দ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615398" y="295423"/>
            <a:ext cx="5373858" cy="618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খাদ্য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ক্যালরি</a:t>
            </a:r>
            <a:r>
              <a:rPr lang="en-US" sz="3600" b="1" dirty="0" smtClean="0"/>
              <a:t> ও </a:t>
            </a:r>
            <a:r>
              <a:rPr lang="en-US" sz="3600" b="1" dirty="0" err="1" smtClean="0"/>
              <a:t>কর্ম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শক্তি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6437" y="1153551"/>
            <a:ext cx="11226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খাদ্য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থেকে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দেহের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ভিতরে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যে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তাপ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উৎপন্ন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তাকে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ক্যালরিতে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প্রকাশ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করা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হয়</a:t>
            </a:r>
            <a:r>
              <a:rPr lang="en-US" sz="2800" dirty="0" smtClean="0">
                <a:solidFill>
                  <a:srgbClr val="0070C0"/>
                </a:solidFill>
              </a:rPr>
              <a:t>। ১০০০ </a:t>
            </a:r>
            <a:r>
              <a:rPr lang="en-US" sz="2800" dirty="0" err="1" smtClean="0">
                <a:solidFill>
                  <a:srgbClr val="0070C0"/>
                </a:solidFill>
              </a:rPr>
              <a:t>ক্যালরিতে</a:t>
            </a:r>
            <a:r>
              <a:rPr lang="en-US" sz="2800" dirty="0" smtClean="0">
                <a:solidFill>
                  <a:srgbClr val="0070C0"/>
                </a:solidFill>
              </a:rPr>
              <a:t> ১ </a:t>
            </a:r>
            <a:r>
              <a:rPr lang="en-US" sz="2800" dirty="0" err="1" smtClean="0">
                <a:solidFill>
                  <a:srgbClr val="0070C0"/>
                </a:solidFill>
              </a:rPr>
              <a:t>কিলোক্যালরি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r>
              <a:rPr lang="en-US" sz="2800" dirty="0" err="1" smtClean="0">
                <a:solidFill>
                  <a:srgbClr val="0070C0"/>
                </a:solidFill>
              </a:rPr>
              <a:t>তাপশক্তি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মাপের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একক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হলো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কিলোক্যালরি</a:t>
            </a:r>
            <a:r>
              <a:rPr lang="en-US" sz="2800" dirty="0" smtClean="0">
                <a:solidFill>
                  <a:srgbClr val="0070C0"/>
                </a:solidFill>
              </a:rPr>
              <a:t>।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249" y="2602523"/>
            <a:ext cx="109446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আমাদের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দেহে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তিনভাবে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শক্তি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ব্যয়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হয়</a:t>
            </a:r>
            <a:r>
              <a:rPr lang="en-US" sz="2800" dirty="0" smtClean="0">
                <a:solidFill>
                  <a:srgbClr val="C00000"/>
                </a:solidFill>
              </a:rPr>
              <a:t>। </a:t>
            </a:r>
            <a:r>
              <a:rPr lang="en-US" sz="2800" dirty="0" err="1" smtClean="0">
                <a:solidFill>
                  <a:srgbClr val="C00000"/>
                </a:solidFill>
              </a:rPr>
              <a:t>যথাঃ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 ১. </a:t>
            </a:r>
            <a:r>
              <a:rPr lang="en-US" sz="2800" dirty="0" err="1" smtClean="0">
                <a:solidFill>
                  <a:srgbClr val="C00000"/>
                </a:solidFill>
              </a:rPr>
              <a:t>দেহের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অভ্যন্তরীণ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কাজে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বা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মৌলবিপাকে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 ২. </a:t>
            </a:r>
            <a:r>
              <a:rPr lang="en-US" sz="2800" dirty="0" err="1" smtClean="0">
                <a:solidFill>
                  <a:srgbClr val="C00000"/>
                </a:solidFill>
              </a:rPr>
              <a:t>পরিশ্রমের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কাজে</a:t>
            </a:r>
            <a:endParaRPr lang="en-US" sz="2800" dirty="0" smtClean="0">
              <a:solidFill>
                <a:srgbClr val="C00000"/>
              </a:solidFill>
            </a:endParaRPr>
          </a:p>
          <a:p>
            <a:r>
              <a:rPr lang="en-US" sz="2800" dirty="0" smtClean="0">
                <a:solidFill>
                  <a:srgbClr val="C00000"/>
                </a:solidFill>
              </a:rPr>
              <a:t>৩. </a:t>
            </a:r>
            <a:r>
              <a:rPr lang="en-US" sz="2800" dirty="0" err="1" smtClean="0">
                <a:solidFill>
                  <a:srgbClr val="C00000"/>
                </a:solidFill>
              </a:rPr>
              <a:t>খাদ্যের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প্রভাবে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3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4093698" y="211015"/>
            <a:ext cx="4572000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 </a:t>
            </a:r>
            <a:r>
              <a:rPr lang="en-US" sz="4800" b="1" dirty="0" smtClean="0"/>
              <a:t>মূল্যায়ণ</a:t>
            </a:r>
          </a:p>
        </p:txBody>
      </p:sp>
      <p:sp>
        <p:nvSpPr>
          <p:cNvPr id="9" name="Rectangle 8"/>
          <p:cNvSpPr/>
          <p:nvPr/>
        </p:nvSpPr>
        <p:spPr>
          <a:xfrm>
            <a:off x="3230879" y="1192629"/>
            <a:ext cx="6419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dirty="0" smtClean="0"/>
              <a:t/>
            </a:r>
            <a:br>
              <a:rPr lang="bn-BD" dirty="0" smtClean="0"/>
            </a:b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225083" y="1645920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6264" y="1617785"/>
            <a:ext cx="860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দেহের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কোন</a:t>
            </a:r>
            <a:r>
              <a:rPr lang="en-US" sz="2800" dirty="0" smtClean="0"/>
              <a:t> </a:t>
            </a:r>
            <a:r>
              <a:rPr lang="en-US" sz="2800" dirty="0" err="1" smtClean="0"/>
              <a:t>অঙ্গে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?  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8187397" y="171625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750105" y="1589649"/>
            <a:ext cx="2813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যকৃতে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>
            <a:off x="208671" y="2290689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86264" y="2222696"/>
            <a:ext cx="87501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অসম্পৃক্ত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কোথায়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8199120" y="231882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743687" y="2203325"/>
            <a:ext cx="17011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ভুট্রার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তেলে</a:t>
            </a:r>
            <a:endParaRPr lang="en-US" sz="2800" dirty="0"/>
          </a:p>
        </p:txBody>
      </p:sp>
      <p:sp>
        <p:nvSpPr>
          <p:cNvPr id="16" name="Right Arrow 15"/>
          <p:cNvSpPr/>
          <p:nvPr/>
        </p:nvSpPr>
        <p:spPr>
          <a:xfrm>
            <a:off x="192259" y="2907322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65858" y="2836372"/>
            <a:ext cx="44582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একটি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বহুল</a:t>
            </a:r>
            <a:r>
              <a:rPr lang="en-US" sz="2800" dirty="0" smtClean="0"/>
              <a:t> </a:t>
            </a:r>
            <a:r>
              <a:rPr lang="en-US" sz="2800" dirty="0" err="1" smtClean="0"/>
              <a:t>খাদ্যের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নাম</a:t>
            </a:r>
            <a:r>
              <a:rPr lang="en-US" sz="2800" dirty="0" smtClean="0"/>
              <a:t> </a:t>
            </a:r>
            <a:r>
              <a:rPr lang="en-US" sz="2800" dirty="0" err="1" smtClean="0"/>
              <a:t>বল</a:t>
            </a:r>
            <a:r>
              <a:rPr lang="en-US" sz="2800" dirty="0" smtClean="0"/>
              <a:t>? </a:t>
            </a:r>
            <a:endParaRPr lang="en-US" sz="2800" dirty="0"/>
          </a:p>
        </p:txBody>
      </p:sp>
      <p:sp>
        <p:nvSpPr>
          <p:cNvPr id="18" name="Oval 17"/>
          <p:cNvSpPr/>
          <p:nvPr/>
        </p:nvSpPr>
        <p:spPr>
          <a:xfrm>
            <a:off x="8224909" y="286512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8622247" y="2766033"/>
            <a:ext cx="979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বাদাম</a:t>
            </a:r>
            <a:endParaRPr lang="en-US" sz="2800" dirty="0"/>
          </a:p>
        </p:txBody>
      </p:sp>
      <p:sp>
        <p:nvSpPr>
          <p:cNvPr id="20" name="Right Arrow 19"/>
          <p:cNvSpPr/>
          <p:nvPr/>
        </p:nvSpPr>
        <p:spPr>
          <a:xfrm>
            <a:off x="218049" y="3509891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5811" y="3356876"/>
            <a:ext cx="711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?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250698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623496" y="3418450"/>
            <a:ext cx="236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২০ </a:t>
            </a:r>
            <a:r>
              <a:rPr lang="en-US" sz="2800" dirty="0" err="1" smtClean="0"/>
              <a:t>প্রকার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8800870" y="1612482"/>
            <a:ext cx="235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Right Arrow 24"/>
          <p:cNvSpPr/>
          <p:nvPr/>
        </p:nvSpPr>
        <p:spPr>
          <a:xfrm>
            <a:off x="201636" y="4126525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>
            <a:off x="201636" y="4703298"/>
            <a:ext cx="478301" cy="2532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58129" y="4276578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58129" y="4135902"/>
            <a:ext cx="1491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72197" y="3995224"/>
            <a:ext cx="5908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কিসের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সমন্বয়ে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5" name="Oval 34"/>
          <p:cNvSpPr/>
          <p:nvPr/>
        </p:nvSpPr>
        <p:spPr>
          <a:xfrm>
            <a:off x="8220219" y="4070254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8721969" y="3967089"/>
            <a:ext cx="31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ফ্যাটি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গ্লিসারল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703384" y="4614203"/>
            <a:ext cx="776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মোট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কত</a:t>
            </a:r>
            <a:r>
              <a:rPr lang="en-US" sz="2800" dirty="0" smtClean="0"/>
              <a:t> </a:t>
            </a:r>
            <a:r>
              <a:rPr lang="en-US" sz="2800" dirty="0" err="1" smtClean="0"/>
              <a:t>ভাগ</a:t>
            </a:r>
            <a:r>
              <a:rPr lang="en-US" sz="2800" dirty="0" smtClean="0"/>
              <a:t>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থেকে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38" name="Oval 37"/>
          <p:cNvSpPr/>
          <p:nvPr/>
        </p:nvSpPr>
        <p:spPr>
          <a:xfrm>
            <a:off x="8222564" y="3453619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/>
          <p:cNvSpPr/>
          <p:nvPr/>
        </p:nvSpPr>
        <p:spPr>
          <a:xfrm>
            <a:off x="8248354" y="4689231"/>
            <a:ext cx="295422" cy="3235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707901" y="4670474"/>
            <a:ext cx="2883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২০%-৩০%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/>
      <p:bldP spid="13" grpId="0"/>
      <p:bldP spid="15" grpId="0"/>
      <p:bldP spid="17" grpId="0"/>
      <p:bldP spid="19" grpId="0"/>
      <p:bldP spid="21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বাড়ি-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4912"/>
            <a:ext cx="12192000" cy="509250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02191" y="0"/>
            <a:ext cx="10489809" cy="576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বাড়ির কাজ </a:t>
            </a:r>
            <a:endParaRPr lang="en-US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1386618" y="5857799"/>
            <a:ext cx="10533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/>
              <a:t>শিশু</a:t>
            </a:r>
            <a:r>
              <a:rPr lang="en-US" sz="2800" dirty="0" smtClean="0"/>
              <a:t>, </a:t>
            </a:r>
            <a:r>
              <a:rPr lang="en-US" sz="2800" dirty="0" err="1" smtClean="0"/>
              <a:t>নারী</a:t>
            </a:r>
            <a:r>
              <a:rPr lang="en-US" sz="2800" dirty="0" smtClean="0"/>
              <a:t> ও </a:t>
            </a:r>
            <a:r>
              <a:rPr lang="en-US" sz="2800" dirty="0" err="1" smtClean="0"/>
              <a:t>পুরুষের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বিভিন্ন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বয়সের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দৈনিক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ক্যালরি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বরাদ্দের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ছকটি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পড়ে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আসবে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8979"/>
            <a:ext cx="12192000" cy="5219114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1674054" y="0"/>
            <a:ext cx="10517945" cy="137863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 smtClean="0"/>
              <a:t>সবাইকে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ধন্যবাদ</a:t>
            </a:r>
            <a:r>
              <a:rPr lang="en-US" sz="8800" b="1" dirty="0" smtClean="0"/>
              <a:t> </a:t>
            </a:r>
            <a:endParaRPr lang="en-US" sz="8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3179298" y="5838093"/>
            <a:ext cx="9012702" cy="10199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সবাই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সুস্থ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r>
              <a:rPr lang="en-US" sz="5400" b="1" dirty="0" smtClean="0"/>
              <a:t>। </a:t>
            </a:r>
            <a:r>
              <a:rPr lang="en-US" sz="5400" b="1" dirty="0" err="1" smtClean="0"/>
              <a:t>নিরাপদে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থাক</a:t>
            </a:r>
            <a:r>
              <a:rPr lang="en-US" sz="5400" b="1" dirty="0" smtClean="0"/>
              <a:t>।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2544" y="0"/>
            <a:ext cx="5083665" cy="798610"/>
          </a:xfrm>
          <a:prstGeom prst="horizontalScroll">
            <a:avLst/>
          </a:prstGeom>
        </p:spPr>
        <p:style>
          <a:lnRef idx="1">
            <a:schemeClr val="accent3"/>
          </a:lnRef>
          <a:fillRef idx="1003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sz="quarter" idx="1"/>
          </p:nvPr>
        </p:nvSpPr>
        <p:spPr>
          <a:xfrm>
            <a:off x="6344529" y="886265"/>
            <a:ext cx="5190980" cy="47689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1001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জুয়েল রানা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হতেয়া এইচ এইচ ইউ উচ্চ বিদ্যালয়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সখীপুর, টাঙ্গাইল  </a:t>
            </a:r>
            <a:endParaRPr lang="bn-BD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০১৭২২-৪৫০৪০৬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561656" y="942535"/>
            <a:ext cx="192031" cy="4831938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614" y="1012874"/>
            <a:ext cx="5027093" cy="46001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InShot_20200803_1818190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1052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60079" y="6488668"/>
            <a:ext cx="2281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F0"/>
                </a:solidFill>
              </a:rPr>
              <a:t>নিচের চিত্রগুলো লক্ষ কর </a:t>
            </a:r>
            <a:endParaRPr lang="en-US" sz="4800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C:\Users\Juel Rana\Desktop\PIC SCIENCE\বিজ্ঞান-১৩\১৩.৭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1895" y="984738"/>
            <a:ext cx="3938074" cy="3756073"/>
          </a:xfrm>
          <a:prstGeom prst="rect">
            <a:avLst/>
          </a:prstGeom>
          <a:noFill/>
        </p:spPr>
      </p:pic>
      <p:pic>
        <p:nvPicPr>
          <p:cNvPr id="1027" name="Picture 3" descr="C:\Users\Juel Rana\Desktop\PIC SCIENCE\বিজ্ঞান-১৩\১৩.৮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9971" y="1026942"/>
            <a:ext cx="3854547" cy="3713871"/>
          </a:xfrm>
          <a:prstGeom prst="rect">
            <a:avLst/>
          </a:prstGeom>
          <a:noFill/>
        </p:spPr>
      </p:pic>
      <p:pic>
        <p:nvPicPr>
          <p:cNvPr id="1028" name="Picture 4" descr="C:\Users\Juel Rana\Desktop\PIC SCIENCE\বিজ্ঞান-১৩\১৩.৯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4517" y="1026943"/>
            <a:ext cx="3955955" cy="371387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98806" y="5064369"/>
            <a:ext cx="1547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কয়লা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16" name="Rectangle 15"/>
          <p:cNvSpPr/>
          <p:nvPr/>
        </p:nvSpPr>
        <p:spPr>
          <a:xfrm>
            <a:off x="5154103" y="5101269"/>
            <a:ext cx="16273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পেট্রোল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783569" y="5016863"/>
            <a:ext cx="29354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প্রাকৃতিক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গ্যাস</a:t>
            </a:r>
            <a:endParaRPr lang="en-US" sz="3600" dirty="0"/>
          </a:p>
        </p:txBody>
      </p:sp>
      <p:sp>
        <p:nvSpPr>
          <p:cNvPr id="21" name="Rectangle 20"/>
          <p:cNvSpPr/>
          <p:nvPr/>
        </p:nvSpPr>
        <p:spPr>
          <a:xfrm>
            <a:off x="3170559" y="5818721"/>
            <a:ext cx="750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চিত্রগুলো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থেকে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আমরা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বুঝতে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পারি</a:t>
            </a:r>
            <a:r>
              <a:rPr lang="en-US" sz="3600" b="1" dirty="0" smtClean="0"/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7"/>
          <p:cNvSpPr/>
          <p:nvPr/>
        </p:nvSpPr>
        <p:spPr>
          <a:xfrm>
            <a:off x="1659988" y="0"/>
            <a:ext cx="10532012" cy="66118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 </a:t>
            </a: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চিত্রগুলো লক্ষ কর </a:t>
            </a:r>
            <a:endParaRPr lang="en-US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64898" y="5303520"/>
            <a:ext cx="8623496" cy="703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এই চিত্রগুলো আগের পেইজের চিত্রগুলোর সাথে কোথায় মিল রয়েছে? 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325"/>
          <a:stretch/>
        </p:blipFill>
        <p:spPr>
          <a:xfrm>
            <a:off x="0" y="863432"/>
            <a:ext cx="4248443" cy="38914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</p:pic>
      <p:pic>
        <p:nvPicPr>
          <p:cNvPr id="2050" name="Picture 2" descr="C:\Users\Juel Rana\Desktop\PIC SCIENCE\বিজ্ঞান-১৩\১৩.৩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32030" y="886265"/>
            <a:ext cx="4335195" cy="3882683"/>
          </a:xfrm>
          <a:prstGeom prst="rect">
            <a:avLst/>
          </a:prstGeom>
          <a:noFill/>
        </p:spPr>
      </p:pic>
      <p:pic>
        <p:nvPicPr>
          <p:cNvPr id="2051" name="Picture 3" descr="C:\Users\Juel Rana\Desktop\PIC SCIENCE\বিজ্ঞান-১৩\১৩.৫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95360" y="914397"/>
            <a:ext cx="3596640" cy="3868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47614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51162" y="323556"/>
            <a:ext cx="5064369" cy="14067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শিরোনাম </a:t>
            </a:r>
            <a:endParaRPr 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5741" y="3305908"/>
            <a:ext cx="63163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smtClean="0">
                <a:solidFill>
                  <a:srgbClr val="0070C0"/>
                </a:solidFill>
              </a:rPr>
              <a:t>  </a:t>
            </a:r>
            <a:r>
              <a:rPr lang="en-US" sz="6000" b="1" dirty="0" err="1" smtClean="0">
                <a:solidFill>
                  <a:srgbClr val="0070C0"/>
                </a:solidFill>
              </a:rPr>
              <a:t>খাদ্য</a:t>
            </a:r>
            <a:r>
              <a:rPr lang="en-US" sz="6000" b="1" dirty="0" smtClean="0">
                <a:solidFill>
                  <a:srgbClr val="0070C0"/>
                </a:solidFill>
              </a:rPr>
              <a:t> ও </a:t>
            </a:r>
            <a:r>
              <a:rPr lang="en-US" sz="6000" b="1" dirty="0" err="1" smtClean="0">
                <a:solidFill>
                  <a:srgbClr val="0070C0"/>
                </a:solidFill>
              </a:rPr>
              <a:t>পুষ্টি</a:t>
            </a:r>
            <a:r>
              <a:rPr lang="en-US" sz="6000" b="1" dirty="0" smtClean="0">
                <a:solidFill>
                  <a:srgbClr val="0070C0"/>
                </a:solidFill>
              </a:rPr>
              <a:t> 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905411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30991" y="225083"/>
            <a:ext cx="5233182" cy="9706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/>
              <a:t>পাঠ পরিচিতি </a:t>
            </a:r>
            <a:endParaRPr lang="en-US" sz="6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911" y="1491176"/>
            <a:ext cx="3291840" cy="424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7061982" y="1491177"/>
            <a:ext cx="4459457" cy="42203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৪-৫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</a:t>
            </a:r>
          </a:p>
          <a:p>
            <a:pPr algn="ctr"/>
            <a:endParaRPr lang="bn-IN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472333" y="1603718"/>
            <a:ext cx="211015" cy="3953021"/>
            <a:chOff x="5814874" y="280847"/>
            <a:chExt cx="230514" cy="5901589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5927678" y="280847"/>
              <a:ext cx="0" cy="5901589"/>
            </a:xfrm>
            <a:prstGeom prst="line">
              <a:avLst/>
            </a:prstGeom>
            <a:ln>
              <a:solidFill>
                <a:srgbClr val="7030A0"/>
              </a:solidFill>
              <a:prstDash val="sysDot"/>
              <a:headEnd type="diamond" w="med" len="med"/>
              <a:tailEnd type="diamond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22"/>
            <p:cNvGrpSpPr/>
            <p:nvPr/>
          </p:nvGrpSpPr>
          <p:grpSpPr>
            <a:xfrm>
              <a:off x="5814874" y="919201"/>
              <a:ext cx="230514" cy="4727713"/>
              <a:chOff x="5814874" y="919201"/>
              <a:chExt cx="230514" cy="4727713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14874" y="919201"/>
                <a:ext cx="0" cy="4714069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45388" y="954108"/>
                <a:ext cx="0" cy="4692806"/>
              </a:xfrm>
              <a:prstGeom prst="line">
                <a:avLst/>
              </a:prstGeom>
              <a:ln>
                <a:solidFill>
                  <a:srgbClr val="7030A0"/>
                </a:solidFill>
                <a:prstDash val="sysDot"/>
                <a:headEnd type="diamond" w="med" len="med"/>
                <a:tailEnd type="diamond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33546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6" y="1774019"/>
            <a:ext cx="685029" cy="6414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348112" y="196947"/>
            <a:ext cx="5106572" cy="11394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/>
              <a:t>শিখনফল </a:t>
            </a:r>
            <a:endParaRPr lang="en-US" sz="6600" b="1" dirty="0"/>
          </a:p>
        </p:txBody>
      </p:sp>
      <p:sp>
        <p:nvSpPr>
          <p:cNvPr id="7" name="Rectangle 6"/>
          <p:cNvSpPr/>
          <p:nvPr/>
        </p:nvSpPr>
        <p:spPr>
          <a:xfrm>
            <a:off x="793176" y="176722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2800" b="1" dirty="0"/>
          </a:p>
        </p:txBody>
      </p:sp>
      <p:sp>
        <p:nvSpPr>
          <p:cNvPr id="8" name="Freeform 7"/>
          <p:cNvSpPr/>
          <p:nvPr/>
        </p:nvSpPr>
        <p:spPr>
          <a:xfrm>
            <a:off x="1406768" y="1861899"/>
            <a:ext cx="7839509" cy="47333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9" y="2935948"/>
            <a:ext cx="690842" cy="6468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5" y="3780009"/>
            <a:ext cx="650508" cy="609112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1308294" y="2956833"/>
            <a:ext cx="7963773" cy="50381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280159" y="3826412"/>
            <a:ext cx="8806376" cy="56270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6625" y="2934844"/>
            <a:ext cx="4058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3200" b="1" dirty="0"/>
          </a:p>
        </p:txBody>
      </p:sp>
      <p:sp>
        <p:nvSpPr>
          <p:cNvPr id="16" name="Rectangle 15"/>
          <p:cNvSpPr/>
          <p:nvPr/>
        </p:nvSpPr>
        <p:spPr>
          <a:xfrm>
            <a:off x="606288" y="3807042"/>
            <a:ext cx="453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4" y="4593591"/>
            <a:ext cx="690842" cy="64687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62560" y="4608900"/>
            <a:ext cx="388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</a:rPr>
              <a:t>৪</a:t>
            </a:r>
            <a:endParaRPr lang="en-US" sz="2800" b="1" dirty="0"/>
          </a:p>
        </p:txBody>
      </p:sp>
      <p:sp>
        <p:nvSpPr>
          <p:cNvPr id="22" name="Freeform 21"/>
          <p:cNvSpPr/>
          <p:nvPr/>
        </p:nvSpPr>
        <p:spPr>
          <a:xfrm>
            <a:off x="1263747" y="4701227"/>
            <a:ext cx="7839509" cy="473339"/>
          </a:xfrm>
          <a:custGeom>
            <a:avLst/>
            <a:gdLst>
              <a:gd name="connsiteX0" fmla="*/ 117625 w 705734"/>
              <a:gd name="connsiteY0" fmla="*/ 0 h 9258037"/>
              <a:gd name="connsiteX1" fmla="*/ 588109 w 705734"/>
              <a:gd name="connsiteY1" fmla="*/ 0 h 9258037"/>
              <a:gd name="connsiteX2" fmla="*/ 705734 w 705734"/>
              <a:gd name="connsiteY2" fmla="*/ 117625 h 9258037"/>
              <a:gd name="connsiteX3" fmla="*/ 705734 w 705734"/>
              <a:gd name="connsiteY3" fmla="*/ 9258037 h 9258037"/>
              <a:gd name="connsiteX4" fmla="*/ 705734 w 705734"/>
              <a:gd name="connsiteY4" fmla="*/ 9258037 h 9258037"/>
              <a:gd name="connsiteX5" fmla="*/ 0 w 705734"/>
              <a:gd name="connsiteY5" fmla="*/ 9258037 h 9258037"/>
              <a:gd name="connsiteX6" fmla="*/ 0 w 705734"/>
              <a:gd name="connsiteY6" fmla="*/ 9258037 h 9258037"/>
              <a:gd name="connsiteX7" fmla="*/ 0 w 705734"/>
              <a:gd name="connsiteY7" fmla="*/ 117625 h 9258037"/>
              <a:gd name="connsiteX8" fmla="*/ 117625 w 705734"/>
              <a:gd name="connsiteY8" fmla="*/ 0 h 9258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734" h="9258037">
                <a:moveTo>
                  <a:pt x="705734" y="1543046"/>
                </a:moveTo>
                <a:lnTo>
                  <a:pt x="705734" y="7714991"/>
                </a:lnTo>
                <a:cubicBezTo>
                  <a:pt x="705734" y="8567182"/>
                  <a:pt x="701719" y="9258030"/>
                  <a:pt x="696767" y="9258030"/>
                </a:cubicBezTo>
                <a:lnTo>
                  <a:pt x="0" y="9258030"/>
                </a:lnTo>
                <a:lnTo>
                  <a:pt x="0" y="9258030"/>
                </a:lnTo>
                <a:lnTo>
                  <a:pt x="0" y="7"/>
                </a:lnTo>
                <a:lnTo>
                  <a:pt x="0" y="7"/>
                </a:lnTo>
                <a:lnTo>
                  <a:pt x="696767" y="7"/>
                </a:lnTo>
                <a:cubicBezTo>
                  <a:pt x="701719" y="7"/>
                  <a:pt x="705734" y="690855"/>
                  <a:pt x="705734" y="1543046"/>
                </a:cubicBezTo>
                <a:close/>
              </a:path>
            </a:pathLst>
          </a:custGeom>
          <a:noFill/>
          <a:ln w="22225">
            <a:solidFill>
              <a:schemeClr val="tx1"/>
            </a:solidFill>
          </a:ln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7" tIns="52231" rIns="52231" bIns="52232" numCol="1" spcCol="1270" anchor="ctr" anchorCtr="0">
            <a:noAutofit/>
            <a:sp3d extrusionH="57150">
              <a:bevelT h="25400" prst="softRound"/>
            </a:sp3d>
          </a:bodyPr>
          <a:lstStyle/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400" dirty="0" smtClean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lvl="1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56870" y="3905514"/>
            <a:ext cx="8834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স্নেহ জাতীয় পদার্থে  দ্রবিণীয় ভিটামিন এর উৎস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>
          <a:xfrm>
            <a:off x="1359877" y="296515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স্নেহ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1486486" y="191008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800" b="1" dirty="0" err="1" smtClean="0">
                <a:latin typeface="NikoshBAN" pitchFamily="2" charset="0"/>
              </a:rPr>
              <a:t>মৌল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বিপাক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কি</a:t>
            </a:r>
            <a:r>
              <a:rPr lang="en-US" sz="2800" b="1" dirty="0" smtClean="0">
                <a:latin typeface="NikoshBAN" pitchFamily="2" charset="0"/>
              </a:rPr>
              <a:t>?</a:t>
            </a:r>
            <a:endParaRPr lang="en-US" sz="2800" b="1" dirty="0"/>
          </a:p>
        </p:txBody>
      </p:sp>
      <p:sp>
        <p:nvSpPr>
          <p:cNvPr id="26" name="Rectangle 25"/>
          <p:cNvSpPr/>
          <p:nvPr/>
        </p:nvSpPr>
        <p:spPr>
          <a:xfrm>
            <a:off x="1317674" y="4723619"/>
            <a:ext cx="7179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 smtClean="0">
                <a:latin typeface="NikoshBAN" pitchFamily="2" charset="0"/>
              </a:rPr>
              <a:t>খাদ্য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ক্যালরি</a:t>
            </a:r>
            <a:r>
              <a:rPr lang="en-US" sz="2800" b="1" dirty="0" smtClean="0">
                <a:latin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</a:rPr>
              <a:t>কর্মশক্তি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সম্পর্কে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জানতে</a:t>
            </a:r>
            <a:r>
              <a:rPr lang="en-US" sz="2800" b="1" dirty="0" smtClean="0">
                <a:latin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</a:rPr>
              <a:t>পারবে</a:t>
            </a:r>
            <a:r>
              <a:rPr lang="en-US" sz="2800" b="1" dirty="0" smtClean="0">
                <a:latin typeface="NikoshBAN" pitchFamily="2" charset="0"/>
              </a:rPr>
              <a:t>।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05410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ounded Rectangle 4"/>
          <p:cNvSpPr/>
          <p:nvPr/>
        </p:nvSpPr>
        <p:spPr>
          <a:xfrm>
            <a:off x="3840479" y="196949"/>
            <a:ext cx="4487595" cy="829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464235" y="1367973"/>
            <a:ext cx="6597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1021" y="219780"/>
            <a:ext cx="29562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/>
              <a:t>স্নেহ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পদার্থ</a:t>
            </a:r>
            <a:r>
              <a:rPr lang="en-US" sz="4800" b="1" dirty="0" smtClean="0"/>
              <a:t> 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8" name="Rectangle 7"/>
          <p:cNvSpPr/>
          <p:nvPr/>
        </p:nvSpPr>
        <p:spPr>
          <a:xfrm>
            <a:off x="5922497" y="1452232"/>
            <a:ext cx="599283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শক্তি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উৎপাদনকারি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এতে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কার্বন</a:t>
            </a:r>
            <a:r>
              <a:rPr lang="en-US" sz="2800" dirty="0" smtClean="0"/>
              <a:t>, </a:t>
            </a:r>
            <a:r>
              <a:rPr lang="en-US" sz="2800" dirty="0" err="1" smtClean="0"/>
              <a:t>হাইড্রোজেন</a:t>
            </a:r>
            <a:r>
              <a:rPr lang="en-US" sz="2800" dirty="0" smtClean="0"/>
              <a:t>, </a:t>
            </a:r>
            <a:r>
              <a:rPr lang="en-US" sz="2800" dirty="0" err="1" smtClean="0"/>
              <a:t>অক্সিজেনের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পরিমান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বেশি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ফ্যাটি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গ্লিসারলের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সমন্বয়ে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গঠিত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পরিপাক</a:t>
            </a:r>
            <a:r>
              <a:rPr lang="en-US" sz="2800" dirty="0" smtClean="0"/>
              <a:t> </a:t>
            </a:r>
            <a:r>
              <a:rPr lang="en-US" sz="2800" dirty="0" err="1" smtClean="0"/>
              <a:t>হয়ে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ফ্যাটি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গ্লিসারলে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পরিনত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ফ্যাটি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ও </a:t>
            </a:r>
            <a:r>
              <a:rPr lang="en-US" sz="2800" dirty="0" err="1" smtClean="0"/>
              <a:t>গ্লিসারল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ক্ষুদ্রান্ত্রের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ভিলাইয়ের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ভিতর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অবস্থিত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লসিকা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নালির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মাধ্যমে</a:t>
            </a:r>
            <a:r>
              <a:rPr lang="en-US" sz="2800" dirty="0" smtClean="0"/>
              <a:t> </a:t>
            </a:r>
            <a:r>
              <a:rPr lang="en-US" sz="2800" dirty="0" err="1" smtClean="0"/>
              <a:t>শোষিত</a:t>
            </a:r>
            <a:r>
              <a:rPr lang="en-US" sz="2800" dirty="0" smtClean="0"/>
              <a:t> </a:t>
            </a:r>
            <a:r>
              <a:rPr lang="en-US" sz="2800" dirty="0" err="1" smtClean="0"/>
              <a:t>হয়</a:t>
            </a:r>
            <a:r>
              <a:rPr lang="en-US" sz="2800" dirty="0" smtClean="0"/>
              <a:t>। </a:t>
            </a:r>
            <a:r>
              <a:rPr lang="en-US" sz="2800" dirty="0" err="1" smtClean="0"/>
              <a:t>স্নেহ</a:t>
            </a:r>
            <a:r>
              <a:rPr lang="en-US" sz="2800" dirty="0" smtClean="0"/>
              <a:t> </a:t>
            </a:r>
            <a:r>
              <a:rPr lang="en-US" sz="2800" dirty="0" err="1" smtClean="0"/>
              <a:t>পদার্থে</a:t>
            </a:r>
            <a:r>
              <a:rPr lang="en-US" sz="2800" dirty="0" smtClean="0"/>
              <a:t> ২০ </a:t>
            </a:r>
            <a:r>
              <a:rPr lang="en-US" sz="2800" dirty="0" err="1" smtClean="0"/>
              <a:t>প্রকার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চর্বি</a:t>
            </a:r>
            <a:r>
              <a:rPr lang="en-US" sz="2800" dirty="0" smtClean="0"/>
              <a:t> </a:t>
            </a:r>
            <a:r>
              <a:rPr lang="en-US" sz="2800" dirty="0" err="1" smtClean="0"/>
              <a:t>জাতীয়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এসিড</a:t>
            </a:r>
            <a:r>
              <a:rPr lang="en-US" sz="2800" dirty="0" smtClean="0"/>
              <a:t> </a:t>
            </a:r>
            <a:r>
              <a:rPr lang="en-US" sz="2800" dirty="0" err="1" smtClean="0"/>
              <a:t>পাওয়া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যায়</a:t>
            </a:r>
            <a:r>
              <a:rPr lang="en-US" sz="2800" dirty="0" smtClean="0"/>
              <a:t>। </a:t>
            </a:r>
            <a:endParaRPr lang="en-US" sz="2800" dirty="0" smtClean="0"/>
          </a:p>
        </p:txBody>
      </p:sp>
      <p:pic>
        <p:nvPicPr>
          <p:cNvPr id="12" name="Picture 11" descr="১৩.১৫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653" y="1626792"/>
            <a:ext cx="4572001" cy="393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43600"/>
            <a:ext cx="914400" cy="91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919478" y="6488668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u="sng" dirty="0" smtClean="0">
                <a:latin typeface="NikoshBAN" pitchFamily="2" charset="0"/>
                <a:cs typeface="NikoshBAN" pitchFamily="2" charset="0"/>
              </a:rPr>
              <a:t>E-Mail: juelrana450@gmail.com</a:t>
            </a:r>
            <a:endParaRPr lang="bn-BD" u="sng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nShot_20200803_181819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80721" cy="57677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ounded Rectangle 5"/>
          <p:cNvSpPr/>
          <p:nvPr/>
        </p:nvSpPr>
        <p:spPr>
          <a:xfrm>
            <a:off x="3643533" y="168812"/>
            <a:ext cx="4853353" cy="815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/>
              <a:t>স্নেহ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পদার্থ</a:t>
            </a:r>
            <a:r>
              <a:rPr lang="en-US" sz="4800" b="1" dirty="0" smtClean="0"/>
              <a:t> </a:t>
            </a:r>
            <a:r>
              <a:rPr lang="en-US" sz="4800" b="1" dirty="0" smtClean="0"/>
              <a:t> </a:t>
            </a:r>
            <a:endParaRPr lang="en-US" sz="4800" dirty="0"/>
          </a:p>
        </p:txBody>
      </p:sp>
      <p:sp>
        <p:nvSpPr>
          <p:cNvPr id="11" name="Rectangle 10"/>
          <p:cNvSpPr/>
          <p:nvPr/>
        </p:nvSpPr>
        <p:spPr>
          <a:xfrm>
            <a:off x="2941380" y="1232654"/>
            <a:ext cx="6375463" cy="5847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00B050"/>
                </a:solidFill>
              </a:rPr>
              <a:t>স্নেহ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পদার্থ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বা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চর্বি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জাতীয়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এসিড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দুই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প্রকার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graphicFrame>
        <p:nvGraphicFramePr>
          <p:cNvPr id="12" name="Diagram 11"/>
          <p:cNvGraphicFramePr/>
          <p:nvPr/>
        </p:nvGraphicFramePr>
        <p:xfrm>
          <a:off x="2833859" y="2152357"/>
          <a:ext cx="6900984" cy="3212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2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3515</TotalTime>
  <Words>690</Words>
  <Application>Microsoft Office PowerPoint</Application>
  <PresentationFormat>Custom</PresentationFormat>
  <Paragraphs>195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Juel Rana</cp:lastModifiedBy>
  <cp:revision>553</cp:revision>
  <dcterms:created xsi:type="dcterms:W3CDTF">2019-10-09T08:40:31Z</dcterms:created>
  <dcterms:modified xsi:type="dcterms:W3CDTF">2020-08-23T18:40:36Z</dcterms:modified>
</cp:coreProperties>
</file>