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82" r:id="rId2"/>
    <p:sldId id="271" r:id="rId3"/>
    <p:sldId id="334" r:id="rId4"/>
    <p:sldId id="353" r:id="rId5"/>
    <p:sldId id="354" r:id="rId6"/>
    <p:sldId id="336" r:id="rId7"/>
    <p:sldId id="337" r:id="rId8"/>
    <p:sldId id="338" r:id="rId9"/>
    <p:sldId id="339" r:id="rId10"/>
    <p:sldId id="340" r:id="rId11"/>
    <p:sldId id="341" r:id="rId12"/>
    <p:sldId id="361" r:id="rId13"/>
    <p:sldId id="360" r:id="rId14"/>
    <p:sldId id="342" r:id="rId15"/>
    <p:sldId id="343" r:id="rId16"/>
    <p:sldId id="362" r:id="rId17"/>
    <p:sldId id="363" r:id="rId18"/>
    <p:sldId id="367" r:id="rId19"/>
    <p:sldId id="368" r:id="rId20"/>
    <p:sldId id="364" r:id="rId21"/>
    <p:sldId id="365" r:id="rId22"/>
    <p:sldId id="366" r:id="rId23"/>
    <p:sldId id="369" r:id="rId24"/>
    <p:sldId id="345" r:id="rId25"/>
    <p:sldId id="347" r:id="rId26"/>
    <p:sldId id="3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2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11F4-926C-4549-8AF4-93475E981E6E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78E6-67A2-48AA-87DA-BB4D8FBE72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D4F7-3BA2-45FD-9EF0-854E30FD858B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2A6-A08B-40B2-B1F3-A8D88B6E1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		</a:t>
            </a:r>
            <a:r>
              <a:rPr lang="bn-BD" sz="1800" dirty="0" smtClean="0"/>
              <a:t>পাঠ</a:t>
            </a:r>
            <a:r>
              <a:rPr lang="bn-BD" sz="1800" baseline="0" dirty="0" smtClean="0"/>
              <a:t> শিরোনাম ঘোষনা </a:t>
            </a:r>
            <a:r>
              <a:rPr lang="en-US" sz="1800" baseline="0" dirty="0" smtClean="0"/>
              <a:t>করার জন্য প্রথমে </a:t>
            </a:r>
            <a:r>
              <a:rPr lang="bn-IN" sz="1800" baseline="0" dirty="0" smtClean="0"/>
              <a:t>চিত্র </a:t>
            </a:r>
            <a:r>
              <a:rPr lang="en-US" sz="1800" baseline="0" dirty="0" smtClean="0"/>
              <a:t>দেখিয়ে শিক্ষার্থীদের</a:t>
            </a:r>
            <a:r>
              <a:rPr lang="en-US" sz="1800" b="0" baseline="0" dirty="0" smtClean="0"/>
              <a:t> </a:t>
            </a:r>
            <a:r>
              <a:rPr lang="en-US" sz="1800" baseline="0" dirty="0" smtClean="0"/>
              <a:t>প্রাসঙ্গিক প্র</a:t>
            </a:r>
            <a:r>
              <a:rPr lang="bn-BD" sz="1800" baseline="0" dirty="0" smtClean="0"/>
              <a:t>শ্ন</a:t>
            </a:r>
            <a:r>
              <a:rPr lang="en-US" sz="1800" baseline="0" dirty="0" smtClean="0"/>
              <a:t> </a:t>
            </a:r>
            <a:r>
              <a:rPr lang="bn-BD" sz="1800" baseline="0" dirty="0" smtClean="0"/>
              <a:t>করা যেতে পারে।</a:t>
            </a:r>
            <a:endParaRPr lang="en-US" sz="18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gif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91" y="1"/>
            <a:ext cx="435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47612" y="6488668"/>
            <a:ext cx="2278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2940149" y="168811"/>
            <a:ext cx="7709094" cy="14489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মাল্টিমিডিয়া ক্লাসে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1692" y="1718896"/>
            <a:ext cx="11422967" cy="4106475"/>
            <a:chOff x="351692" y="1718896"/>
            <a:chExt cx="11422967" cy="4106475"/>
          </a:xfrm>
        </p:grpSpPr>
        <p:grpSp>
          <p:nvGrpSpPr>
            <p:cNvPr id="14" name="Group 13"/>
            <p:cNvGrpSpPr/>
            <p:nvPr/>
          </p:nvGrpSpPr>
          <p:grpSpPr>
            <a:xfrm>
              <a:off x="6316394" y="1885070"/>
              <a:ext cx="5458265" cy="3784209"/>
              <a:chOff x="2897944" y="4656406"/>
              <a:chExt cx="6342187" cy="120982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897944" y="4656406"/>
                <a:ext cx="1702191" cy="1209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smtClean="0">
                    <a:solidFill>
                      <a:srgbClr val="FFFF00"/>
                    </a:solidFill>
                  </a:rPr>
                  <a:t>স্বা</a:t>
                </a:r>
                <a:endParaRPr lang="en-US" sz="5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600136" y="4670473"/>
                <a:ext cx="1547446" cy="11676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smtClean="0">
                    <a:solidFill>
                      <a:srgbClr val="FFFF00"/>
                    </a:solidFill>
                  </a:rPr>
                  <a:t>গ</a:t>
                </a:r>
                <a:endParaRPr lang="en-US" sz="5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17101" y="4682196"/>
                <a:ext cx="1547446" cy="11676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smtClean="0">
                    <a:solidFill>
                      <a:srgbClr val="FFFF00"/>
                    </a:solidFill>
                  </a:rPr>
                  <a:t>ত</a:t>
                </a:r>
                <a:endParaRPr lang="en-US" sz="5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692685" y="4696264"/>
                <a:ext cx="1547446" cy="11676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smtClean="0">
                    <a:solidFill>
                      <a:srgbClr val="FFFF00"/>
                    </a:solidFill>
                  </a:rPr>
                  <a:t>ম</a:t>
                </a:r>
                <a:endParaRPr lang="en-US" sz="54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6" name="Picture 15" descr="6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692" y="1718896"/>
              <a:ext cx="5838094" cy="4106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147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825219" y="211016"/>
            <a:ext cx="1941342" cy="703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স্কার্ভি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4304714" y="1064013"/>
            <a:ext cx="7652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00B050"/>
                </a:solidFill>
              </a:rPr>
              <a:t>স্কার্ভি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- দাঁতের মাড়ি ফুলে নরম হয়ে যায়।</a:t>
            </a:r>
            <a:br>
              <a:rPr lang="as-IN" sz="2800" dirty="0" smtClean="0"/>
            </a:br>
            <a:r>
              <a:rPr lang="as-IN" sz="2800" dirty="0" smtClean="0"/>
              <a:t>- দাঁতের গোড়া আলগা হয়ে যায় এবং গোড়া থেকে রক্ত পড়ে।</a:t>
            </a:r>
            <a:br>
              <a:rPr lang="as-IN" sz="2800" dirty="0" smtClean="0"/>
            </a:br>
            <a:r>
              <a:rPr lang="as-IN" sz="2800" dirty="0" smtClean="0"/>
              <a:t>- দাঁতের এনামেল উঠে যায় এতে অকালে দাঁত পড়ে যেতে </a:t>
            </a:r>
            <a:r>
              <a:rPr lang="bn-BD" sz="2800" dirty="0" smtClean="0"/>
              <a:t> </a:t>
            </a:r>
            <a:r>
              <a:rPr lang="as-IN" sz="2800" dirty="0" smtClean="0"/>
              <a:t>পারে। শিশু ও বয়স্কদের এ রোগ বেশি হয়।</a:t>
            </a:r>
            <a:br>
              <a:rPr lang="as-IN" sz="2800" dirty="0" smtClean="0"/>
            </a:br>
            <a:r>
              <a:rPr lang="as-IN" sz="2800" dirty="0" smtClean="0"/>
              <a:t>- গ্রন্থি ফুলে যায় এবং মুখে ব্যথা হয়।</a:t>
            </a:r>
            <a:br>
              <a:rPr lang="as-IN" sz="2800" dirty="0" smtClean="0"/>
            </a:br>
            <a:r>
              <a:rPr lang="as-IN" sz="2800" dirty="0" smtClean="0"/>
              <a:t>- রক্তক্ষরণ সহজে বন্ধ হয় না, ঘা শুকাতে দেরি হয়।</a:t>
            </a:r>
            <a:br>
              <a:rPr lang="as-IN" sz="2800" dirty="0" smtClean="0"/>
            </a:br>
            <a:r>
              <a:rPr lang="as-IN" sz="2800" dirty="0" smtClean="0"/>
              <a:t>- অন্যান্য রোগ বিশেষ করে সর্দি, কাশি খুব সহজে আক্রমণ করে।</a:t>
            </a:r>
            <a:br>
              <a:rPr lang="as-IN" sz="2800" dirty="0" smtClean="0"/>
            </a:br>
            <a:endParaRPr lang="en-US" sz="2800" dirty="0"/>
          </a:p>
        </p:txBody>
      </p:sp>
      <p:pic>
        <p:nvPicPr>
          <p:cNvPr id="12" name="Picture 11" descr="১৩.৩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" y="1223889"/>
            <a:ext cx="4009292" cy="396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431323" y="168813"/>
            <a:ext cx="2912012" cy="787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স্কার্ভি</a:t>
            </a:r>
            <a:r>
              <a:rPr lang="en-US" sz="4000" b="1" dirty="0" smtClean="0"/>
              <a:t> 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5467644" y="1775936"/>
            <a:ext cx="6349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প্রতিকার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এ অবস্থায় ডাক্তারের পরামর্শ নেওয়া অত্যন্ত জরুরী</a:t>
            </a:r>
            <a:r>
              <a:rPr lang="as-IN" sz="2800" dirty="0" smtClean="0"/>
              <a:t>।</a:t>
            </a:r>
            <a:endParaRPr lang="en-US" sz="2800" dirty="0" smtClean="0"/>
          </a:p>
          <a:p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b="1" u="sng" dirty="0" smtClean="0">
                <a:solidFill>
                  <a:srgbClr val="FF0000"/>
                </a:solidFill>
              </a:rPr>
              <a:t>প্রতিরোধ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কোলের শিশুকে মায়ের দুধের সঙ্গে অন্যান্য পরিপূরক খাদ্য যেমন ফলের রস, সবজির স্যুপ ইত্যাদি খাওয়াতে হবে।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2992" y="1093764"/>
            <a:ext cx="4402565" cy="4519245"/>
            <a:chOff x="507060" y="798342"/>
            <a:chExt cx="2995794" cy="4364501"/>
          </a:xfrm>
        </p:grpSpPr>
        <p:pic>
          <p:nvPicPr>
            <p:cNvPr id="9" name="Picture 8" descr="১৩.৩১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127" y="798342"/>
              <a:ext cx="2963594" cy="21664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C:\Users\DOEL\Desktop\New Eight\V=B\dsf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60" y="3062844"/>
              <a:ext cx="2995794" cy="20999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168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68615" y="182880"/>
            <a:ext cx="4318781" cy="604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ভিটামিন</a:t>
            </a:r>
            <a:r>
              <a:rPr lang="en-US" sz="3200" b="1" dirty="0" smtClean="0"/>
              <a:t> </a:t>
            </a:r>
            <a:r>
              <a:rPr lang="en-US" sz="3200" b="1" dirty="0" smtClean="0"/>
              <a:t>ডি</a:t>
            </a:r>
            <a:r>
              <a:rPr lang="en-US" sz="3200" b="1" dirty="0" smtClean="0"/>
              <a:t> এর উৎস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grpSp>
        <p:nvGrpSpPr>
          <p:cNvPr id="13" name="Group 26"/>
          <p:cNvGrpSpPr/>
          <p:nvPr/>
        </p:nvGrpSpPr>
        <p:grpSpPr>
          <a:xfrm>
            <a:off x="534573" y="1382375"/>
            <a:ext cx="10944664" cy="4122345"/>
            <a:chOff x="623455" y="1463387"/>
            <a:chExt cx="8021791" cy="5053559"/>
          </a:xfrm>
        </p:grpSpPr>
        <p:pic>
          <p:nvPicPr>
            <p:cNvPr id="14" name="Picture 13" descr="C:\Users\DOEL\Desktop\FRound\Eight\Vitanine\V=D\yfguy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236" y="4102965"/>
              <a:ext cx="2812473" cy="1284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FRound\Eight\Vitanine\V=D\b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55" y="3913033"/>
              <a:ext cx="2483321" cy="1767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DOEL\Desktop\FRound\Eight\Vitanine\V=D\b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71" y="1463387"/>
              <a:ext cx="2464105" cy="17093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C:\Users\DOEL\Desktop\FRound\Eight\Vitanine\V=D\hhh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337" y="1466918"/>
              <a:ext cx="2503729" cy="17164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DOEL\Desktop\FRound\Eight\Vitanine\V=D\ghe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946" y="1470410"/>
              <a:ext cx="2098363" cy="17008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175405" y="3202188"/>
              <a:ext cx="1729533" cy="7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ভোজ্য তেল</a:t>
              </a:r>
              <a:endParaRPr lang="en-US" sz="3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02997" y="3105783"/>
              <a:ext cx="616968" cy="7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দুধ</a:t>
              </a:r>
              <a:endParaRPr lang="en-US" sz="3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40404" y="5800074"/>
              <a:ext cx="1654460" cy="7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ডিমের কুসুম</a:t>
              </a:r>
              <a:endParaRPr lang="en-US" sz="3200" dirty="0"/>
            </a:p>
          </p:txBody>
        </p:sp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817" y="4038522"/>
              <a:ext cx="2158693" cy="1600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990786" y="3133494"/>
              <a:ext cx="1654460" cy="7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ঘি</a:t>
              </a:r>
              <a:endParaRPr lang="en-US" sz="3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63071" y="5710457"/>
              <a:ext cx="1654460" cy="7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মাখন</a:t>
              </a:r>
              <a:endParaRPr lang="en-US" sz="3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21100" y="5710460"/>
              <a:ext cx="1654460" cy="7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ইলিশ মাছ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0306" y="196948"/>
            <a:ext cx="3854549" cy="56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ভিটামিন</a:t>
            </a:r>
            <a:r>
              <a:rPr lang="en-US" sz="3200" b="1" dirty="0" smtClean="0"/>
              <a:t> </a:t>
            </a:r>
            <a:r>
              <a:rPr lang="en-US" sz="3200" b="1" dirty="0" smtClean="0"/>
              <a:t>ডি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১৩.৩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6" y="1161319"/>
            <a:ext cx="4958862" cy="41984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31767" y="121105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কাজ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- অস্থি ও দাঁতের কাঠামো গঠন।</a:t>
            </a:r>
            <a:br>
              <a:rPr lang="as-IN" sz="2800" dirty="0" smtClean="0"/>
            </a:br>
            <a:r>
              <a:rPr lang="as-IN" sz="2800" dirty="0" smtClean="0"/>
              <a:t>- অন্ত্রে ক্যালসিয়াম বিশোষণ বাড়ায়।</a:t>
            </a:r>
            <a:br>
              <a:rPr lang="as-IN" sz="2800" dirty="0" smtClean="0"/>
            </a:br>
            <a:r>
              <a:rPr lang="as-IN" sz="2800" dirty="0" smtClean="0"/>
              <a:t>- রক্ত প্রবাহে ক্যালসিয়াম ও ফসফরাসের মাত্রা নিয়ন্ত্রণ করে।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5552049" y="3642584"/>
            <a:ext cx="6377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অভাব জনিত রোগ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ভিটামিন ‘ডি’ এর অভাবে লোহার বিশোষণ, সঞ্চয় ও </a:t>
            </a:r>
            <a:r>
              <a:rPr lang="as-IN" sz="2800" dirty="0" smtClean="0"/>
              <a:t>হিমো</a:t>
            </a:r>
            <a:r>
              <a:rPr lang="en-US" sz="2800" dirty="0" smtClean="0"/>
              <a:t>গ্লো</a:t>
            </a:r>
            <a:r>
              <a:rPr lang="as-IN" sz="2800" dirty="0" smtClean="0"/>
              <a:t>বিন </a:t>
            </a:r>
            <a:r>
              <a:rPr lang="as-IN" sz="2800" dirty="0" smtClean="0"/>
              <a:t>তৈরিতে </a:t>
            </a:r>
            <a:r>
              <a:rPr lang="as-IN" sz="2800" dirty="0" smtClean="0"/>
              <a:t>বি</a:t>
            </a:r>
            <a:r>
              <a:rPr lang="en-US" sz="2800" dirty="0" smtClean="0"/>
              <a:t>ঘ্ন</a:t>
            </a:r>
            <a:r>
              <a:rPr lang="as-IN" sz="2800" dirty="0" smtClean="0"/>
              <a:t> </a:t>
            </a:r>
            <a:r>
              <a:rPr lang="as-IN" sz="2800" dirty="0" smtClean="0"/>
              <a:t>ঘটে।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4164037" y="225084"/>
            <a:ext cx="4135901" cy="717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   </a:t>
            </a:r>
            <a:r>
              <a:rPr lang="en-US" sz="4000" b="1" dirty="0" err="1" smtClean="0"/>
              <a:t>ভিটামিন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ডি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5422" y="4572000"/>
            <a:ext cx="11704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শিশুকে গোসল করানোর পর মা তার সন্তানকে কিছুক্ষণ রোদ্রে  রাখেন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55409" y="1242280"/>
            <a:ext cx="8285872" cy="3034299"/>
            <a:chOff x="954926" y="1439228"/>
            <a:chExt cx="8779917" cy="3034299"/>
          </a:xfrm>
        </p:grpSpPr>
        <p:pic>
          <p:nvPicPr>
            <p:cNvPr id="17" name="Picture 16" descr="১৩.৩২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926" y="1439228"/>
              <a:ext cx="4203133" cy="3034299"/>
            </a:xfrm>
            <a:prstGeom prst="rect">
              <a:avLst/>
            </a:prstGeom>
          </p:spPr>
        </p:pic>
        <p:pic>
          <p:nvPicPr>
            <p:cNvPr id="18" name="Picture 17" descr="১৩.৩৩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6911" y="1448972"/>
              <a:ext cx="4557932" cy="2996419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262833" y="5256014"/>
            <a:ext cx="1508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কেন</a:t>
            </a:r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713870" y="225085"/>
            <a:ext cx="5894363" cy="703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নিচের</a:t>
            </a:r>
            <a:r>
              <a:rPr lang="en-US" sz="4000" b="1" dirty="0" smtClean="0"/>
              <a:t> </a:t>
            </a:r>
            <a:r>
              <a:rPr lang="en-US" sz="4000" b="1" dirty="0" smtClean="0"/>
              <a:t>চিত্রগুলো</a:t>
            </a:r>
            <a:r>
              <a:rPr lang="en-US" sz="4000" b="1" dirty="0" smtClean="0"/>
              <a:t> </a:t>
            </a:r>
            <a:r>
              <a:rPr lang="en-US" sz="4000" b="1" dirty="0" smtClean="0"/>
              <a:t>লক্ষ্য</a:t>
            </a:r>
            <a:r>
              <a:rPr lang="en-US" sz="4000" b="1" dirty="0" smtClean="0"/>
              <a:t> </a:t>
            </a:r>
            <a:r>
              <a:rPr lang="en-US" sz="4000" b="1" dirty="0" smtClean="0"/>
              <a:t>করি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pSp>
        <p:nvGrpSpPr>
          <p:cNvPr id="11" name="Group 12"/>
          <p:cNvGrpSpPr/>
          <p:nvPr/>
        </p:nvGrpSpPr>
        <p:grpSpPr>
          <a:xfrm>
            <a:off x="2267892" y="1167617"/>
            <a:ext cx="7832712" cy="3825892"/>
            <a:chOff x="2075542" y="599750"/>
            <a:chExt cx="5164503" cy="4297928"/>
          </a:xfrm>
        </p:grpSpPr>
        <p:pic>
          <p:nvPicPr>
            <p:cNvPr id="15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DOEL\Desktop\New Eight\V=B\ererew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4" y="619867"/>
              <a:ext cx="1771650" cy="25213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542" y="3180732"/>
              <a:ext cx="2555049" cy="16859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302" y="601251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169" y="3144092"/>
              <a:ext cx="2578600" cy="17535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1950536" y="5171608"/>
            <a:ext cx="8528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রোগটি ভিটামিন ডি এর অভাবজনিত রোগ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01661" y="5739618"/>
            <a:ext cx="3207434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রিকেটস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1" y="1291822"/>
            <a:ext cx="4253659" cy="389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73747" y="1374506"/>
            <a:ext cx="67853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রিকেটস রোগের লক্ষণ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- ভিটামিন ডি ও ক্যালসিয়ামের অভাবে শিশুদের হাড় নরম হয়ে যায় এবং বৃদ্ধি ব্যাহত হয়।</a:t>
            </a:r>
            <a:br>
              <a:rPr lang="as-IN" sz="2800" dirty="0" smtClean="0"/>
            </a:br>
            <a:r>
              <a:rPr lang="as-IN" sz="2800" dirty="0" smtClean="0"/>
              <a:t>- পায়ের হাড় ধনুকের মতো বেঁকে যায় এবং দেহের চাপে অন্যান্য হাড়গুলোও বেঁকে যায়।</a:t>
            </a:r>
            <a:br>
              <a:rPr lang="as-IN" sz="2800" dirty="0" smtClean="0"/>
            </a:br>
            <a:r>
              <a:rPr lang="as-IN" sz="2800" dirty="0" smtClean="0"/>
              <a:t>- হাত-পায়ের অস্থিসন্ধি বা গিট ফুলে যায়।</a:t>
            </a:r>
            <a:br>
              <a:rPr lang="as-IN" sz="2800" dirty="0" smtClean="0"/>
            </a:br>
            <a:r>
              <a:rPr lang="as-IN" sz="2800" dirty="0" smtClean="0"/>
              <a:t>- বুকের হাড় বা পাঁজরের হাড় বেঁকে যায়।</a:t>
            </a:r>
            <a:br>
              <a:rPr lang="as-IN" sz="2800" dirty="0" smtClean="0"/>
            </a:b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459458" y="196948"/>
            <a:ext cx="3179300" cy="801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রিকেটস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33547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6062" y="1468625"/>
            <a:ext cx="6367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প্রতিকার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এ অবস্থায় ডাক্তারের পরামর্শ নেওয়া অত্যন্ত জরুরী</a:t>
            </a:r>
            <a:r>
              <a:rPr lang="as-IN" sz="2800" dirty="0" smtClean="0"/>
              <a:t>।</a:t>
            </a:r>
            <a:endParaRPr lang="en-US" sz="2800" dirty="0" smtClean="0"/>
          </a:p>
          <a:p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b="1" u="sng" dirty="0" smtClean="0">
                <a:solidFill>
                  <a:srgbClr val="FF0000"/>
                </a:solidFill>
              </a:rPr>
              <a:t>প্রতিরোধ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শিশুকে ভিটামিন ‘ডি’ সমৃদ্ধ খাবার খাওয়ানো উচিত। সূর্য রশ্মি থেকে ভিটামিন ডি পাওয়া যায়। তাই শিশুকে কিছুক্ষণের জন্য রৌদ্রে খেলাধুলা করতে দেওয়া উচিত।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037428" y="182880"/>
            <a:ext cx="3348110" cy="92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রিকেটস</a:t>
            </a:r>
            <a:endParaRPr lang="en-US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15497" y="1405013"/>
            <a:ext cx="4762940" cy="3743763"/>
            <a:chOff x="315497" y="1405013"/>
            <a:chExt cx="4762940" cy="3743763"/>
          </a:xfrm>
        </p:grpSpPr>
        <p:pic>
          <p:nvPicPr>
            <p:cNvPr id="6" name="Picture 5" descr="১৩.৪০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497" y="1406770"/>
              <a:ext cx="4762940" cy="3742006"/>
            </a:xfrm>
            <a:prstGeom prst="rect">
              <a:avLst/>
            </a:prstGeom>
          </p:spPr>
        </p:pic>
        <p:pic>
          <p:nvPicPr>
            <p:cNvPr id="8" name="Picture 7" descr="১৩.৩৩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558" y="1405013"/>
              <a:ext cx="970671" cy="6770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85734" y="337625"/>
            <a:ext cx="4093699" cy="815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অস্টিওম্যালেশিয়া</a:t>
            </a:r>
            <a:endParaRPr lang="en-US" sz="4000" b="1" dirty="0"/>
          </a:p>
        </p:txBody>
      </p:sp>
      <p:pic>
        <p:nvPicPr>
          <p:cNvPr id="6" name="Picture 5" descr="১৩.৪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1716257"/>
            <a:ext cx="4339882" cy="38826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1151" y="1639615"/>
            <a:ext cx="71885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/>
              <a:t>বয়স্কদের রিকেটস অস্টম্যালেশিয়া নামে পরিচিত। এই রোগের লক্ষণগুলো নিুরূপ -</a:t>
            </a:r>
            <a:br>
              <a:rPr lang="as-IN" sz="2800" dirty="0" smtClean="0"/>
            </a:br>
            <a:r>
              <a:rPr lang="as-IN" sz="2800" dirty="0" smtClean="0"/>
              <a:t>- ভিটামিন ‘ডি’ এর অভাবে ক্যালসিয়াম শোষণে বি</a:t>
            </a:r>
            <a:r>
              <a:rPr lang="en-US" sz="2800" dirty="0" smtClean="0"/>
              <a:t>ঘ্ন</a:t>
            </a:r>
            <a:r>
              <a:rPr lang="en-US" sz="2800" dirty="0" smtClean="0"/>
              <a:t>  </a:t>
            </a:r>
            <a:r>
              <a:rPr lang="as-IN" sz="2800" dirty="0" smtClean="0"/>
              <a:t>ঘটে।</a:t>
            </a:r>
            <a:br>
              <a:rPr lang="as-IN" sz="2800" dirty="0" smtClean="0"/>
            </a:br>
            <a:r>
              <a:rPr lang="as-IN" sz="2800" dirty="0" smtClean="0"/>
              <a:t>- ক্যালসিয়াম ও ফসফরাসের সঞ্চয় কমতে থাকে।</a:t>
            </a:r>
            <a:br>
              <a:rPr lang="as-IN" sz="2800" dirty="0" smtClean="0"/>
            </a:br>
            <a:r>
              <a:rPr lang="as-IN" sz="2800" dirty="0" smtClean="0"/>
              <a:t>- থাইরয়েড গ্রন্থির কাজের পরিবর্তন ঘটে।</a:t>
            </a:r>
            <a:br>
              <a:rPr lang="as-IN" sz="2800" dirty="0" smtClean="0"/>
            </a:br>
            <a:r>
              <a:rPr lang="as-IN" sz="2800" dirty="0" smtClean="0"/>
              <a:t>- অস্থি দুর্বল হয়ে অস্থির কাঠিন্য কমে যায় এবং হালকা আঘাতেই অস্থি ভেঙ্গে যাওয়ার সম্ভাবনা অনেক বেশি থাকে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24886" y="225083"/>
            <a:ext cx="4164037" cy="1083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অস্টিওম্যালেশিয়া</a:t>
            </a:r>
            <a:endParaRPr lang="en-US" sz="4000" b="1" dirty="0"/>
          </a:p>
        </p:txBody>
      </p:sp>
      <p:pic>
        <p:nvPicPr>
          <p:cNvPr id="3" name="Picture 2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47613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0129" y="1585522"/>
            <a:ext cx="61335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প্রতিকার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উপযুক্ত পরিমাণ ক্যালসিয়াম ও ভিটামিন ‘ডি’ যুক্ত খাবার গ্রহণ করতে হবে</a:t>
            </a:r>
            <a:r>
              <a:rPr lang="bn-BD" sz="2800" dirty="0" smtClean="0"/>
              <a:t>। </a:t>
            </a:r>
            <a:endParaRPr lang="en-US" sz="2800" dirty="0" smtClean="0"/>
          </a:p>
          <a:p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b="1" u="sng" dirty="0" smtClean="0">
                <a:solidFill>
                  <a:srgbClr val="FF0000"/>
                </a:solidFill>
              </a:rPr>
              <a:t>প্রতিরোধ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- শিশুকাল থেকেই ভিটামিন ‘ডি’ ও ক্যালসিয়াম সমৃদ্ধ খাবার খাওয়া সুনিশ্চিত করতে হবে।</a:t>
            </a:r>
            <a:br>
              <a:rPr lang="as-IN" sz="2800" dirty="0" smtClean="0"/>
            </a:br>
            <a:r>
              <a:rPr lang="as-IN" sz="2800" dirty="0" smtClean="0"/>
              <a:t>- শিশুদেরকে কিছুক্ষণের জন্য রৌদ্রে খেলাধুলার ব্যবস্থা করতে হবে।</a:t>
            </a:r>
            <a:endParaRPr lang="en-US" sz="2800" dirty="0"/>
          </a:p>
        </p:txBody>
      </p:sp>
      <p:pic>
        <p:nvPicPr>
          <p:cNvPr id="8" name="Picture 7" descr="১৩.৪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9" y="1700652"/>
            <a:ext cx="4745502" cy="403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2544" y="0"/>
            <a:ext cx="5083665" cy="798610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6344529" y="886265"/>
            <a:ext cx="5190980" cy="47689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 রানা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 এইচ এইচ ইউ উচ্চ বিদ্যালয়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সখীপুর, টাঙ্গাইল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০১৭২২-৪৫০৪০৬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1656" y="942535"/>
            <a:ext cx="192031" cy="4831938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14" y="1012874"/>
            <a:ext cx="5027093" cy="4600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nShot_20200803_1818190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63207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206240" y="253220"/>
            <a:ext cx="3629465" cy="12238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জোড়ায়</a:t>
            </a:r>
            <a:r>
              <a:rPr lang="en-US" sz="4400" b="1" dirty="0" smtClean="0"/>
              <a:t> </a:t>
            </a:r>
            <a:r>
              <a:rPr lang="en-US" sz="4400" b="1" dirty="0" smtClean="0"/>
              <a:t>কাজ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4369" y="1899139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সময়ঃ</a:t>
            </a:r>
            <a:r>
              <a:rPr lang="en-US" sz="2800" b="1" u="sng" dirty="0" smtClean="0">
                <a:solidFill>
                  <a:srgbClr val="00B050"/>
                </a:solidFill>
              </a:rPr>
              <a:t> ৫ </a:t>
            </a:r>
            <a:r>
              <a:rPr lang="en-US" sz="2800" b="1" u="sng" dirty="0" smtClean="0">
                <a:solidFill>
                  <a:srgbClr val="00B050"/>
                </a:solidFill>
              </a:rPr>
              <a:t>মিনিট</a:t>
            </a:r>
            <a:endParaRPr lang="en-US" sz="2800" b="1" u="sng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935" y="3105835"/>
            <a:ext cx="917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 ভিটামিন সি ও ডি এর পাঁচটি উৎসের নাম লেখ।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 রিকেটস রোগের দুইটি লক্ষণ লেখ।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91343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533" y="1350498"/>
            <a:ext cx="5116462" cy="3671668"/>
            <a:chOff x="749766" y="1195754"/>
            <a:chExt cx="6937276" cy="31774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66" y="1220494"/>
              <a:ext cx="3386136" cy="3152758"/>
            </a:xfrm>
            <a:prstGeom prst="rect">
              <a:avLst/>
            </a:prstGeom>
          </p:spPr>
        </p:pic>
        <p:pic>
          <p:nvPicPr>
            <p:cNvPr id="6" name="Picture 5" descr="১৩.৪৩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8444" y="1195754"/>
              <a:ext cx="3438598" cy="291201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19311" y="5190979"/>
            <a:ext cx="315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ভোজ্য</a:t>
            </a:r>
            <a:r>
              <a:rPr lang="en-US" sz="2800" dirty="0" smtClean="0"/>
              <a:t> </a:t>
            </a:r>
            <a:r>
              <a:rPr lang="en-US" sz="2800" dirty="0" smtClean="0"/>
              <a:t>তেল</a:t>
            </a:r>
            <a:r>
              <a:rPr lang="en-US" sz="2800" dirty="0" smtClean="0"/>
              <a:t>, </a:t>
            </a:r>
            <a:r>
              <a:rPr lang="en-US" sz="2800" dirty="0" smtClean="0"/>
              <a:t>শস্যদানা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543865" y="225083"/>
            <a:ext cx="32215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ভিটামিন</a:t>
            </a:r>
            <a:r>
              <a:rPr lang="en-US" sz="4400" b="1" dirty="0" smtClean="0"/>
              <a:t> ই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5655213" y="1386396"/>
            <a:ext cx="63445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/>
              <a:t>ভোজ্যতেল ভিটামিন ‘ই’ এর সবচেয়ে ভালো উৎস। শস্যদানা, যকৃত, মাছ-মাংসের চর্বিতে ভিটামিন ‘ই’ পাওয়া যায়</a:t>
            </a:r>
            <a:r>
              <a:rPr lang="as-IN" sz="2800" dirty="0" smtClean="0"/>
              <a:t>।</a:t>
            </a:r>
            <a:endParaRPr lang="en-US" sz="2800" dirty="0" smtClean="0"/>
          </a:p>
          <a:p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b="1" u="sng" dirty="0" smtClean="0">
                <a:solidFill>
                  <a:srgbClr val="FF0000"/>
                </a:solidFill>
              </a:rPr>
              <a:t>কাজ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- ভিটামিন ‘ই’ কোষ গঠনে সহায়তা করে।</a:t>
            </a:r>
            <a:br>
              <a:rPr lang="as-IN" sz="2800" dirty="0" smtClean="0"/>
            </a:br>
            <a:r>
              <a:rPr lang="as-IN" sz="2800" dirty="0" smtClean="0"/>
              <a:t>- শরীরের কিছু ক্রিয়া-বিক্রিয়ায় অংশগ্রহণ করে।</a:t>
            </a:r>
            <a:br>
              <a:rPr lang="as-IN" sz="2800" dirty="0" smtClean="0"/>
            </a:br>
            <a:r>
              <a:rPr lang="as-IN" sz="2800" dirty="0" smtClean="0"/>
              <a:t>- খুব কম ক্ষেত্রে ভিটামিন ‘ই’ এর অভাব ঘটে এবং এর অভাব জনিত লক্ষণও কম।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3183598" cy="6858000"/>
            <a:chOff x="0" y="0"/>
            <a:chExt cx="3183598" cy="6858000"/>
          </a:xfrm>
        </p:grpSpPr>
        <p:pic>
          <p:nvPicPr>
            <p:cNvPr id="2" name="Picture 1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905410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7963" y="4107766"/>
            <a:ext cx="1132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যকৃত</a:t>
            </a:r>
            <a:r>
              <a:rPr lang="en-US" sz="2800" dirty="0" smtClean="0"/>
              <a:t> 			         </a:t>
            </a:r>
            <a:r>
              <a:rPr lang="en-US" sz="2800" dirty="0" smtClean="0"/>
              <a:t>ফুলকপি</a:t>
            </a:r>
            <a:r>
              <a:rPr lang="en-US" sz="2800" dirty="0" smtClean="0"/>
              <a:t> 		         </a:t>
            </a:r>
            <a:r>
              <a:rPr lang="en-US" sz="2800" dirty="0" smtClean="0"/>
              <a:t>লেটুসপাতা</a:t>
            </a:r>
            <a:r>
              <a:rPr lang="en-US" sz="2800" dirty="0" smtClean="0"/>
              <a:t>                     </a:t>
            </a:r>
            <a:r>
              <a:rPr lang="en-US" sz="2800" dirty="0" smtClean="0"/>
              <a:t>ডিমের</a:t>
            </a:r>
            <a:r>
              <a:rPr lang="en-US" sz="2800" dirty="0" smtClean="0"/>
              <a:t> </a:t>
            </a:r>
            <a:r>
              <a:rPr lang="en-US" sz="2800" dirty="0" smtClean="0"/>
              <a:t>কসুম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375052" y="225083"/>
            <a:ext cx="3277773" cy="1041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ভিটামিন</a:t>
            </a:r>
            <a:r>
              <a:rPr lang="en-US" sz="4400" b="1" dirty="0" smtClean="0"/>
              <a:t> ই</a:t>
            </a:r>
            <a:endParaRPr lang="en-US" sz="4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1706" y="1559755"/>
            <a:ext cx="11314965" cy="2421401"/>
            <a:chOff x="451706" y="1559755"/>
            <a:chExt cx="11314965" cy="2421401"/>
          </a:xfrm>
        </p:grpSpPr>
        <p:pic>
          <p:nvPicPr>
            <p:cNvPr id="6" name="Picture 5" descr="১৩.৪৪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706" y="1559755"/>
              <a:ext cx="2769796" cy="2421401"/>
            </a:xfrm>
            <a:prstGeom prst="rect">
              <a:avLst/>
            </a:prstGeom>
          </p:spPr>
        </p:pic>
        <p:pic>
          <p:nvPicPr>
            <p:cNvPr id="11" name="Picture 10" descr="১৩.৪৬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6586" y="1612510"/>
              <a:ext cx="2562664" cy="2334020"/>
            </a:xfrm>
            <a:prstGeom prst="rect">
              <a:avLst/>
            </a:prstGeom>
          </p:spPr>
        </p:pic>
        <p:pic>
          <p:nvPicPr>
            <p:cNvPr id="12" name="Picture 11" descr="১৩.৪৫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0477" y="1638886"/>
              <a:ext cx="2856914" cy="2286000"/>
            </a:xfrm>
            <a:prstGeom prst="rect">
              <a:avLst/>
            </a:prstGeom>
          </p:spPr>
        </p:pic>
        <p:pic>
          <p:nvPicPr>
            <p:cNvPr id="13" name="Picture 12" descr="১৩.৩৬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7296" y="1628995"/>
              <a:ext cx="2619375" cy="226775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463040" y="4838339"/>
            <a:ext cx="9664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কাজ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- দেহে ভিটামিন ‘কে’ প্রথ্রোম্বিন নামক প্রোটিন তৈরি করে।</a:t>
            </a:r>
            <a:br>
              <a:rPr lang="as-IN" sz="2800" dirty="0" smtClean="0"/>
            </a:br>
            <a:r>
              <a:rPr lang="as-IN" sz="2800" dirty="0" smtClean="0"/>
              <a:t>- প্রথ্রোম্বিন রক্ত জমাট বাঁধতে সাহায্য করে।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3183598" cy="6858000"/>
            <a:chOff x="0" y="0"/>
            <a:chExt cx="3183598" cy="6858000"/>
          </a:xfrm>
        </p:grpSpPr>
        <p:pic>
          <p:nvPicPr>
            <p:cNvPr id="4" name="Picture 3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905410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365">
            <a:off x="1040226" y="1517232"/>
            <a:ext cx="10409342" cy="179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Flowchart: Terminator 7"/>
          <p:cNvSpPr/>
          <p:nvPr/>
        </p:nvSpPr>
        <p:spPr>
          <a:xfrm>
            <a:off x="4220307" y="168812"/>
            <a:ext cx="3418450" cy="9284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দলগত</a:t>
            </a:r>
            <a:r>
              <a:rPr lang="en-US" sz="4400" b="1" dirty="0" smtClean="0"/>
              <a:t> </a:t>
            </a:r>
            <a:r>
              <a:rPr lang="en-US" sz="4400" b="1" dirty="0" smtClean="0"/>
              <a:t>কাজ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26547" y="801858"/>
            <a:ext cx="303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সময়ঃ</a:t>
            </a:r>
            <a:r>
              <a:rPr lang="en-US" sz="3200" dirty="0" smtClean="0">
                <a:solidFill>
                  <a:srgbClr val="00B050"/>
                </a:solidFill>
              </a:rPr>
              <a:t> ১০ </a:t>
            </a:r>
            <a:r>
              <a:rPr lang="en-US" sz="3200" dirty="0" smtClean="0">
                <a:solidFill>
                  <a:srgbClr val="00B050"/>
                </a:solidFill>
              </a:rPr>
              <a:t>মিনিট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114" y="4024590"/>
            <a:ext cx="11127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সুন্দর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হাসির জন্য চাই সুস্বাস্থ্যের দেহ এবং সুন্দর ও মজবুত দাঁত। সুস্বাস্থ্য এবং সুন্দর গঠন ও মজবুত দাঁতের জন্য কোন কোন ভিটামিনের ভূমিকা রয়েছে তা উল্লেখপূর্বক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আমাদের দেহে উক্ত ভিটামিনগুলোর অভাবজনিত লক্ষণগুলো লেখ।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3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093698" y="211015"/>
            <a:ext cx="4572000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 </a:t>
            </a:r>
            <a:r>
              <a:rPr lang="en-US" sz="4800" b="1" dirty="0" smtClean="0"/>
              <a:t>মূল্যায়ণ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0879" y="1192629"/>
            <a:ext cx="641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5083" y="1645920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6264" y="1617785"/>
            <a:ext cx="860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ভিটামিনের</a:t>
            </a:r>
            <a:r>
              <a:rPr lang="en-US" sz="2800" dirty="0" smtClean="0"/>
              <a:t> </a:t>
            </a:r>
            <a:r>
              <a:rPr lang="en-US" sz="2800" dirty="0" smtClean="0"/>
              <a:t>অভাবে</a:t>
            </a:r>
            <a:r>
              <a:rPr lang="en-US" sz="2800" dirty="0" smtClean="0"/>
              <a:t> </a:t>
            </a:r>
            <a:r>
              <a:rPr lang="en-US" sz="2800" dirty="0" smtClean="0"/>
              <a:t>রিকেটস</a:t>
            </a:r>
            <a:r>
              <a:rPr lang="en-US" sz="2800" dirty="0" smtClean="0"/>
              <a:t> </a:t>
            </a:r>
            <a:r>
              <a:rPr lang="en-US" sz="2800" dirty="0" smtClean="0"/>
              <a:t>রোগ</a:t>
            </a:r>
            <a:r>
              <a:rPr lang="en-US" sz="2800" dirty="0" smtClean="0"/>
              <a:t> </a:t>
            </a:r>
            <a:r>
              <a:rPr lang="en-US" sz="2800" dirty="0" smtClean="0"/>
              <a:t>হয়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8187397" y="171625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50105" y="158964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smtClean="0"/>
              <a:t>ডি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08671" y="2290689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6264" y="2222696"/>
            <a:ext cx="875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ফুলকপিতে</a:t>
            </a:r>
            <a:r>
              <a:rPr lang="en-US" sz="2800" dirty="0" smtClean="0"/>
              <a:t> </a:t>
            </a:r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smtClean="0"/>
              <a:t>থাকে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99120" y="231882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43687" y="2203325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smtClean="0"/>
              <a:t>কে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192259" y="2907322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5858" y="2836372"/>
            <a:ext cx="4851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বয়স্কদের</a:t>
            </a:r>
            <a:r>
              <a:rPr lang="en-US" sz="2800" dirty="0" smtClean="0"/>
              <a:t> </a:t>
            </a:r>
            <a:r>
              <a:rPr lang="en-US" sz="2800" dirty="0" smtClean="0"/>
              <a:t>রিকেটস</a:t>
            </a:r>
            <a:r>
              <a:rPr lang="en-US" sz="2800" dirty="0" smtClean="0"/>
              <a:t> </a:t>
            </a:r>
            <a:r>
              <a:rPr lang="en-US" sz="2800" dirty="0" smtClean="0"/>
              <a:t>রোগ</a:t>
            </a:r>
            <a:r>
              <a:rPr lang="en-US" sz="2800" dirty="0" smtClean="0"/>
              <a:t> </a:t>
            </a:r>
            <a:r>
              <a:rPr lang="en-US" sz="2800" dirty="0" smtClean="0"/>
              <a:t>কে</a:t>
            </a:r>
            <a:r>
              <a:rPr lang="en-US" sz="2800" dirty="0" smtClean="0"/>
              <a:t> </a:t>
            </a:r>
            <a:r>
              <a:rPr lang="en-US" sz="2800" dirty="0" smtClean="0"/>
              <a:t>কি</a:t>
            </a:r>
            <a:r>
              <a:rPr lang="en-US" sz="2800" dirty="0" smtClean="0"/>
              <a:t> </a:t>
            </a:r>
            <a:r>
              <a:rPr lang="en-US" sz="2800" dirty="0" smtClean="0"/>
              <a:t>বলে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8224909" y="286512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22247" y="2766033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অস্টিওম্যালেশিয়া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0" name="Right Arrow 19"/>
          <p:cNvSpPr/>
          <p:nvPr/>
        </p:nvSpPr>
        <p:spPr>
          <a:xfrm>
            <a:off x="218049" y="3509891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75811" y="3356876"/>
            <a:ext cx="6380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সি এর </a:t>
            </a:r>
            <a:r>
              <a:rPr lang="en-US" sz="2800" dirty="0" smtClean="0"/>
              <a:t>অভাবে</a:t>
            </a:r>
            <a:r>
              <a:rPr lang="en-US" sz="2800" dirty="0" smtClean="0"/>
              <a:t> </a:t>
            </a:r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smtClean="0"/>
              <a:t>রোগ</a:t>
            </a:r>
            <a:r>
              <a:rPr lang="en-US" sz="2800" dirty="0" smtClean="0"/>
              <a:t> </a:t>
            </a:r>
            <a:r>
              <a:rPr lang="en-US" sz="2800" dirty="0" smtClean="0"/>
              <a:t>হয়</a:t>
            </a:r>
            <a:r>
              <a:rPr lang="en-US" sz="2800" dirty="0" smtClean="0"/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50698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623496" y="3418450"/>
            <a:ext cx="236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স্কার্ভি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00870" y="161248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01636" y="4126525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01636" y="4703298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58129" y="427657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8129" y="4135902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2196" y="3995224"/>
            <a:ext cx="707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বুকের</a:t>
            </a:r>
            <a:r>
              <a:rPr lang="en-US" sz="2800" dirty="0" smtClean="0"/>
              <a:t> </a:t>
            </a:r>
            <a:r>
              <a:rPr lang="en-US" sz="2800" dirty="0" smtClean="0"/>
              <a:t>হাড়</a:t>
            </a:r>
            <a:r>
              <a:rPr lang="en-US" sz="2800" dirty="0" smtClean="0"/>
              <a:t> </a:t>
            </a:r>
            <a:r>
              <a:rPr lang="en-US" sz="2800" dirty="0" smtClean="0"/>
              <a:t>বা</a:t>
            </a:r>
            <a:r>
              <a:rPr lang="en-US" sz="2800" dirty="0" smtClean="0"/>
              <a:t> </a:t>
            </a:r>
            <a:r>
              <a:rPr lang="en-US" sz="2800" dirty="0" smtClean="0"/>
              <a:t>পাঁজরের</a:t>
            </a:r>
            <a:r>
              <a:rPr lang="en-US" sz="2800" dirty="0" smtClean="0"/>
              <a:t> </a:t>
            </a:r>
            <a:r>
              <a:rPr lang="en-US" sz="2800" dirty="0" smtClean="0"/>
              <a:t>হাড়</a:t>
            </a:r>
            <a:r>
              <a:rPr lang="en-US" sz="2800" dirty="0" smtClean="0"/>
              <a:t> </a:t>
            </a:r>
            <a:r>
              <a:rPr lang="en-US" sz="2800" dirty="0" smtClean="0"/>
              <a:t>বেঁকে</a:t>
            </a:r>
            <a:r>
              <a:rPr lang="en-US" sz="2800" dirty="0" smtClean="0"/>
              <a:t> </a:t>
            </a:r>
            <a:r>
              <a:rPr lang="en-US" sz="2800" dirty="0" smtClean="0"/>
              <a:t>যাওয়া</a:t>
            </a:r>
            <a:r>
              <a:rPr lang="en-US" sz="2800" dirty="0" smtClean="0"/>
              <a:t> </a:t>
            </a:r>
            <a:r>
              <a:rPr lang="en-US" sz="2800" dirty="0" smtClean="0"/>
              <a:t>কিসের</a:t>
            </a:r>
            <a:r>
              <a:rPr lang="en-US" sz="2800" dirty="0" smtClean="0"/>
              <a:t> </a:t>
            </a:r>
            <a:r>
              <a:rPr lang="en-US" sz="2800" dirty="0" smtClean="0"/>
              <a:t>লক্ষণ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8220219" y="407025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21969" y="3967089"/>
            <a:ext cx="27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রিকেটস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03384" y="4614203"/>
            <a:ext cx="776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কোষ</a:t>
            </a:r>
            <a:r>
              <a:rPr lang="en-US" sz="2800" dirty="0" smtClean="0"/>
              <a:t> </a:t>
            </a:r>
            <a:r>
              <a:rPr lang="en-US" sz="2800" dirty="0" smtClean="0"/>
              <a:t>গঠনে</a:t>
            </a:r>
            <a:r>
              <a:rPr lang="en-US" sz="2800" dirty="0" smtClean="0"/>
              <a:t> </a:t>
            </a:r>
            <a:r>
              <a:rPr lang="en-US" sz="2800" dirty="0" smtClean="0"/>
              <a:t>সহায়তা</a:t>
            </a:r>
            <a:r>
              <a:rPr lang="en-US" sz="2800" dirty="0" smtClean="0"/>
              <a:t> </a:t>
            </a:r>
            <a:r>
              <a:rPr lang="en-US" sz="2800" dirty="0" smtClean="0"/>
              <a:t>করে</a:t>
            </a:r>
            <a:r>
              <a:rPr lang="en-US" sz="2800" dirty="0" smtClean="0"/>
              <a:t> </a:t>
            </a:r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ভিটামিন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8" name="Oval 37"/>
          <p:cNvSpPr/>
          <p:nvPr/>
        </p:nvSpPr>
        <p:spPr>
          <a:xfrm>
            <a:off x="8222564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248354" y="468923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707901" y="4670474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smtClean="0"/>
              <a:t>ই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1702191" y="0"/>
            <a:ext cx="10489809" cy="57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বাড়ির কাজ </a:t>
            </a:r>
            <a:endParaRPr lang="en-US" sz="4400" b="1" dirty="0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717452" y="680513"/>
            <a:ext cx="10396025" cy="5410797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5053" y="183101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ভিটামিন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উৎস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অভাবজনিত রোগ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সি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ডি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কে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21834" y="6147582"/>
            <a:ext cx="513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উপরের</a:t>
            </a:r>
            <a:r>
              <a:rPr lang="en-US" sz="2800" b="1" dirty="0" smtClean="0"/>
              <a:t> </a:t>
            </a:r>
            <a:r>
              <a:rPr lang="en-US" sz="2800" b="1" dirty="0" smtClean="0"/>
              <a:t>ছকটি</a:t>
            </a:r>
            <a:r>
              <a:rPr lang="en-US" sz="2800" b="1" dirty="0" smtClean="0"/>
              <a:t> </a:t>
            </a:r>
            <a:r>
              <a:rPr lang="en-US" sz="2800" b="1" dirty="0" smtClean="0"/>
              <a:t>পূর্ন</a:t>
            </a:r>
            <a:r>
              <a:rPr lang="en-US" sz="2800" b="1" dirty="0" smtClean="0"/>
              <a:t> </a:t>
            </a:r>
            <a:r>
              <a:rPr lang="en-US" sz="2800" b="1" dirty="0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smtClean="0"/>
              <a:t>আনবে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79"/>
            <a:ext cx="12192000" cy="52191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4054" y="0"/>
            <a:ext cx="10517945" cy="13786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সবাইকে</a:t>
            </a:r>
            <a:r>
              <a:rPr lang="en-US" sz="8800" b="1" dirty="0" smtClean="0"/>
              <a:t> </a:t>
            </a:r>
            <a:r>
              <a:rPr lang="en-US" sz="8800" b="1" dirty="0" smtClean="0"/>
              <a:t>ধন্যবাদ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179298" y="5838093"/>
            <a:ext cx="9012702" cy="10199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সবাই সুস্থ থাক। নিরাপদে থাক।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0079" y="6488668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নিচের চিত্রগুলো লক্ষ কর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3723" y="1026942"/>
            <a:ext cx="10775852" cy="4726744"/>
            <a:chOff x="509751" y="1022788"/>
            <a:chExt cx="8066690" cy="5582964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28" y="4100060"/>
              <a:ext cx="3783724" cy="2491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3" y="1056288"/>
              <a:ext cx="3848387" cy="28445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DOEL\Desktop\New folder (2)\boy-brushing-teet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51" y="1022788"/>
              <a:ext cx="3849413" cy="28870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:\Users\DOEL\Desktop\New folder (2)\chanh giai doc co th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4122682"/>
              <a:ext cx="3831020" cy="24830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1162" y="323556"/>
            <a:ext cx="5064369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শিরোনাম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0499" y="3305908"/>
            <a:ext cx="9340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 smtClean="0">
                <a:solidFill>
                  <a:srgbClr val="0070C0"/>
                </a:solidFill>
              </a:rPr>
              <a:t>  </a:t>
            </a:r>
            <a:r>
              <a:rPr lang="en-US" sz="6000" b="1" dirty="0" smtClean="0">
                <a:solidFill>
                  <a:srgbClr val="0070C0"/>
                </a:solidFill>
              </a:rPr>
              <a:t>ভিটামিন</a:t>
            </a:r>
            <a:r>
              <a:rPr lang="en-US" sz="6000" b="1" dirty="0" smtClean="0">
                <a:solidFill>
                  <a:srgbClr val="0070C0"/>
                </a:solidFill>
              </a:rPr>
              <a:t> সি, </a:t>
            </a:r>
            <a:r>
              <a:rPr lang="en-US" sz="6000" b="1" dirty="0" smtClean="0">
                <a:solidFill>
                  <a:srgbClr val="0070C0"/>
                </a:solidFill>
              </a:rPr>
              <a:t>ডি</a:t>
            </a:r>
            <a:r>
              <a:rPr lang="en-US" sz="6000" b="1" dirty="0" smtClean="0">
                <a:solidFill>
                  <a:srgbClr val="0070C0"/>
                </a:solidFill>
              </a:rPr>
              <a:t>, ই, </a:t>
            </a:r>
            <a:r>
              <a:rPr lang="en-US" sz="6000" b="1" dirty="0" smtClean="0">
                <a:solidFill>
                  <a:srgbClr val="0070C0"/>
                </a:solidFill>
              </a:rPr>
              <a:t>কে</a:t>
            </a:r>
            <a:r>
              <a:rPr lang="en-US" sz="6000" b="1" dirty="0" smtClean="0">
                <a:solidFill>
                  <a:srgbClr val="0070C0"/>
                </a:solidFill>
              </a:rPr>
              <a:t>  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0991" y="225083"/>
            <a:ext cx="5233182" cy="970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পরিচিতি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1491176"/>
            <a:ext cx="3291840" cy="424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061982" y="1491177"/>
            <a:ext cx="4459457" cy="422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 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72333" y="1603718"/>
            <a:ext cx="211015" cy="3953021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14" y="1323853"/>
            <a:ext cx="685029" cy="6414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48111" y="196947"/>
            <a:ext cx="4164037" cy="1041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শিখনফল 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399281" y="1345196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20" y="2035615"/>
            <a:ext cx="690842" cy="646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214" y="2767135"/>
            <a:ext cx="650508" cy="6091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3070" y="2048579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296799" y="278010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39" y="3411906"/>
            <a:ext cx="690842" cy="64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207" y="344128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৪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1036852" y="1429602"/>
            <a:ext cx="6484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সি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এর উৎস চিহ্নিত করতে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endParaRPr lang="en-US" sz="2800" b="1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6604" y="1980419"/>
            <a:ext cx="11057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সি এর কাজ ও অভাবজনিত রোগের নাম, রোগের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লক্ষণ,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প্রতিকার</a:t>
            </a:r>
            <a:endParaRPr lang="en-US" sz="28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685800" indent="-685800" algn="just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ও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প্রতিরোধ প্রক্রিয়া বর্ণনা করতে পারবে;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8867" y="2864506"/>
            <a:ext cx="6742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ডি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এর উৎস নির্ধারণ করতে পারবে;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0050" y="3387189"/>
            <a:ext cx="1085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ডি এর কাজ ও অভাবজনিত রোগের নাম, রোগের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লক্ষণ,প্রতিকার</a:t>
            </a:r>
            <a:endParaRPr lang="en-US" sz="28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685800" indent="-685800" algn="just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ও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প্রতিরোধ প্রক্রিয়া বর্ণনা করতে পারবে;</a:t>
            </a:r>
            <a:endParaRPr lang="en-US" sz="2800" b="1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62" y="4155149"/>
            <a:ext cx="690842" cy="6468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530" y="4844466"/>
            <a:ext cx="690842" cy="6468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9828" y="4164037"/>
            <a:ext cx="39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৫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3895" y="4867422"/>
            <a:ext cx="37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৬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1093432" y="4341614"/>
            <a:ext cx="1126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‘ই’ এর উৎস,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ও এর অভাবজনিত সমস্যা ব্যাখ্যা করতে 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b="1" dirty="0"/>
          </a:p>
        </p:txBody>
      </p:sp>
      <p:sp>
        <p:nvSpPr>
          <p:cNvPr id="32" name="Rectangle 31"/>
          <p:cNvSpPr/>
          <p:nvPr/>
        </p:nvSpPr>
        <p:spPr>
          <a:xfrm>
            <a:off x="1004709" y="4974660"/>
            <a:ext cx="10692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‘কে’ এর কাজ ও এর অভাবজনিত সমস্যা ব্যাখ্যা করতে পারবে।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532185" y="196949"/>
            <a:ext cx="8679766" cy="703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2912012" y="219780"/>
            <a:ext cx="8102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ভিটামিন</a:t>
            </a:r>
            <a:r>
              <a:rPr lang="en-US" sz="4800" b="1" dirty="0" smtClean="0"/>
              <a:t> </a:t>
            </a:r>
            <a:r>
              <a:rPr lang="en-US" sz="4800" b="1" dirty="0" smtClean="0"/>
              <a:t>সি এর উৎস =?  </a:t>
            </a:r>
            <a:endParaRPr lang="en-US" sz="4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9827" y="1237956"/>
            <a:ext cx="11352627" cy="4431323"/>
            <a:chOff x="3025604" y="2261344"/>
            <a:chExt cx="7888297" cy="3709009"/>
          </a:xfrm>
        </p:grpSpPr>
        <p:pic>
          <p:nvPicPr>
            <p:cNvPr id="27" name="Picture 2" descr="C:\Users\DOEL\Desktop\FRound\Eight\Vitanine\V=C\w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6" y="4314540"/>
              <a:ext cx="2483504" cy="16558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DOEL\Desktop\FRound\Eight\Vitanine\V=C\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7" y="2285521"/>
              <a:ext cx="2483504" cy="18163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DOEL\Desktop\FRound\Eight\Vitanine\V=C\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04" y="2262028"/>
              <a:ext cx="2339009" cy="18584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DOEL\Desktop\FRound\Eight\Vitanine\V=C\1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00" y="2261344"/>
              <a:ext cx="2465442" cy="1884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:\Users\DOEL\Desktop\FRound\Eight\Vitanine\V=C\1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69" y="4250447"/>
              <a:ext cx="2298154" cy="16476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C:\Users\DOEL\Desktop\FRound\Eight\Vitanine\V=C\latus=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294" y="4304047"/>
              <a:ext cx="2561420" cy="16572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4726747" y="6105379"/>
            <a:ext cx="544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ফুলকপি</a:t>
            </a:r>
            <a:r>
              <a:rPr lang="en-US" sz="2400" dirty="0" smtClean="0"/>
              <a:t>, </a:t>
            </a:r>
            <a:r>
              <a:rPr lang="en-US" sz="2400" dirty="0" smtClean="0"/>
              <a:t>বাঁধাকপি</a:t>
            </a:r>
            <a:r>
              <a:rPr lang="en-US" sz="2400" dirty="0" smtClean="0"/>
              <a:t>, </a:t>
            </a:r>
            <a:r>
              <a:rPr lang="en-US" sz="2400" dirty="0" smtClean="0"/>
              <a:t>সবজি</a:t>
            </a:r>
            <a:r>
              <a:rPr lang="en-US" sz="2400" dirty="0" smtClean="0"/>
              <a:t>, </a:t>
            </a:r>
            <a:r>
              <a:rPr lang="en-US" sz="2400" dirty="0" smtClean="0"/>
              <a:t>টমেটো</a:t>
            </a:r>
            <a:r>
              <a:rPr lang="en-US" sz="2400" dirty="0" smtClean="0"/>
              <a:t>, </a:t>
            </a:r>
            <a:r>
              <a:rPr lang="en-US" sz="2400" dirty="0" smtClean="0"/>
              <a:t>কাচাঁমরিচ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7033846" y="4698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149970" y="225085"/>
            <a:ext cx="3207433" cy="84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ভিটামিন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575495" y="146862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2800" dirty="0" smtClean="0"/>
              <a:t>টক জাতীয় ফল আমলকি, আনারস, পেয়ারা, কমলালেবু, লেবু, আমড়া ইত্যাদি ফলে প্রচুর ভিটামিন ‘সি’ থাকে। সবুজ</a:t>
            </a:r>
            <a:r>
              <a:rPr lang="bn-BD" sz="2800" dirty="0" smtClean="0"/>
              <a:t> </a:t>
            </a:r>
            <a:r>
              <a:rPr lang="as-IN" sz="2800" dirty="0" smtClean="0"/>
              <a:t>শাকসবজি ফুলকপি, বাঁধাকপি, টমেটো, লেটুসপাতা থেকে আমরা ভিটামিন ‘সি’ পাই।</a:t>
            </a:r>
            <a:r>
              <a:rPr lang="bn-BD" sz="2800" dirty="0" smtClean="0"/>
              <a:t> </a:t>
            </a:r>
            <a:r>
              <a:rPr lang="as-IN" sz="2800" dirty="0" smtClean="0"/>
              <a:t>ভিটামিন ‘সি’ পেশি, দাঁত মজবুত করে, ক্ষত নিরাময় ও চর্মরোগ রোধে সহায়তা করে, কণ্ঠনালি ও নাকের সংক্রমণ প্রতিরোধ করে।</a:t>
            </a:r>
            <a:endParaRPr lang="en-US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73794" y="1505241"/>
            <a:ext cx="4460913" cy="3840482"/>
            <a:chOff x="687862" y="1477106"/>
            <a:chExt cx="4460913" cy="3840482"/>
          </a:xfrm>
        </p:grpSpPr>
        <p:grpSp>
          <p:nvGrpSpPr>
            <p:cNvPr id="13" name="Group 12"/>
            <p:cNvGrpSpPr/>
            <p:nvPr/>
          </p:nvGrpSpPr>
          <p:grpSpPr>
            <a:xfrm>
              <a:off x="689317" y="1477106"/>
              <a:ext cx="4459458" cy="3840482"/>
              <a:chOff x="304800" y="668622"/>
              <a:chExt cx="8229605" cy="50558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2555502"/>
                <a:ext cx="2273692" cy="145053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77" y="668622"/>
                <a:ext cx="2263315" cy="171455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329" t="12926" b="10841"/>
              <a:stretch/>
            </p:blipFill>
            <p:spPr>
              <a:xfrm>
                <a:off x="6096000" y="685800"/>
                <a:ext cx="2430557" cy="164124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81" t="9860" r="5143" b="11790"/>
              <a:stretch/>
            </p:blipFill>
            <p:spPr>
              <a:xfrm>
                <a:off x="2960239" y="2514600"/>
                <a:ext cx="2754761" cy="1447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9618" t="55999" r="5053" b="18784"/>
              <a:stretch/>
            </p:blipFill>
            <p:spPr>
              <a:xfrm>
                <a:off x="6019802" y="2566419"/>
                <a:ext cx="2501218" cy="142869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457" t="9071" r="11987"/>
              <a:stretch/>
            </p:blipFill>
            <p:spPr>
              <a:xfrm>
                <a:off x="2960239" y="668622"/>
                <a:ext cx="2754761" cy="1685264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4618" t="6001" r="22043" b="11989"/>
              <a:stretch/>
            </p:blipFill>
            <p:spPr>
              <a:xfrm>
                <a:off x="2960239" y="4120720"/>
                <a:ext cx="2754761" cy="160370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340" r="21334"/>
              <a:stretch/>
            </p:blipFill>
            <p:spPr>
              <a:xfrm rot="16200000">
                <a:off x="6502126" y="3692143"/>
                <a:ext cx="1549955" cy="251460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</p:grpSp>
        <p:pic>
          <p:nvPicPr>
            <p:cNvPr id="23" name="Picture 22" descr="কমলা-১.g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7862" y="4164038"/>
              <a:ext cx="1197209" cy="11246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4065563" y="281354"/>
            <a:ext cx="4009292" cy="759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ভিটামিন</a:t>
            </a:r>
            <a:r>
              <a:rPr lang="en-US" sz="4000" b="1" dirty="0" smtClean="0"/>
              <a:t> </a:t>
            </a:r>
            <a:r>
              <a:rPr lang="en-US" sz="4000" b="1" dirty="0" smtClean="0"/>
              <a:t>সি 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84738" y="4431323"/>
            <a:ext cx="107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		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4" y="1453458"/>
            <a:ext cx="3484581" cy="39344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25108" y="1541141"/>
            <a:ext cx="70666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u="sng" dirty="0" smtClean="0">
                <a:solidFill>
                  <a:srgbClr val="FF0000"/>
                </a:solidFill>
              </a:rPr>
              <a:t>অভাবজনিত রোগ</a:t>
            </a:r>
            <a:r>
              <a:rPr lang="as-IN" sz="3200" dirty="0" smtClean="0"/>
              <a:t/>
            </a:r>
            <a:br>
              <a:rPr lang="as-IN" sz="3200" dirty="0" smtClean="0"/>
            </a:br>
            <a:r>
              <a:rPr lang="as-IN" sz="3200" dirty="0" smtClean="0"/>
              <a:t>প্রাপ্ত বয়স্কদের দেহে ভিটামিন ‘সি’-এর অভাব প্রকট হলে নি</a:t>
            </a:r>
            <a:r>
              <a:rPr lang="en-US" sz="3200" dirty="0" smtClean="0"/>
              <a:t>ন্ম</a:t>
            </a:r>
            <a:r>
              <a:rPr lang="as-IN" sz="3200" dirty="0" smtClean="0"/>
              <a:t>লিখিত লক্ষণগুলো দেখা দেয় :</a:t>
            </a:r>
            <a:br>
              <a:rPr lang="as-IN" sz="3200" dirty="0" smtClean="0"/>
            </a:br>
            <a:r>
              <a:rPr lang="as-IN" sz="3200" dirty="0" smtClean="0"/>
              <a:t>- হাঁড়ের গঠন শক্ত ও মজবুত হতে পারে না।</a:t>
            </a:r>
            <a:br>
              <a:rPr lang="as-IN" sz="3200" dirty="0" smtClean="0"/>
            </a:br>
            <a:r>
              <a:rPr lang="as-IN" sz="3200" dirty="0" smtClean="0"/>
              <a:t>- হাড় দুর্বল ও ভঙ্গুর হয়ে যায়।</a:t>
            </a:r>
            <a:br>
              <a:rPr lang="as-IN" sz="3200" dirty="0" smtClean="0"/>
            </a:br>
            <a:r>
              <a:rPr lang="as-IN" sz="3200" dirty="0" smtClean="0"/>
              <a:t>- ত্বক খসখসে হয়, চুলকায়, ত্বকে ঘা হলে সহজে তা শুকাতে চায় না।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3546</TotalTime>
  <Words>577</Words>
  <Application>Microsoft Office PowerPoint</Application>
  <PresentationFormat>Custom</PresentationFormat>
  <Paragraphs>158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Juel Rana</cp:lastModifiedBy>
  <cp:revision>556</cp:revision>
  <dcterms:created xsi:type="dcterms:W3CDTF">2019-10-09T08:40:31Z</dcterms:created>
  <dcterms:modified xsi:type="dcterms:W3CDTF">2020-08-24T14:16:55Z</dcterms:modified>
</cp:coreProperties>
</file>