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6" r:id="rId2"/>
    <p:sldId id="307" r:id="rId3"/>
    <p:sldId id="321" r:id="rId4"/>
    <p:sldId id="316" r:id="rId5"/>
    <p:sldId id="289" r:id="rId6"/>
    <p:sldId id="292" r:id="rId7"/>
    <p:sldId id="295" r:id="rId8"/>
    <p:sldId id="294" r:id="rId9"/>
    <p:sldId id="296" r:id="rId10"/>
    <p:sldId id="298" r:id="rId11"/>
    <p:sldId id="315" r:id="rId12"/>
    <p:sldId id="261" r:id="rId13"/>
    <p:sldId id="273" r:id="rId14"/>
    <p:sldId id="274" r:id="rId15"/>
    <p:sldId id="276" r:id="rId16"/>
    <p:sldId id="299" r:id="rId17"/>
    <p:sldId id="300" r:id="rId18"/>
    <p:sldId id="279" r:id="rId19"/>
    <p:sldId id="317" r:id="rId20"/>
    <p:sldId id="318" r:id="rId21"/>
    <p:sldId id="319" r:id="rId22"/>
    <p:sldId id="320" r:id="rId23"/>
    <p:sldId id="312" r:id="rId24"/>
    <p:sldId id="31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9808"/>
    <a:srgbClr val="CC04CC"/>
    <a:srgbClr val="A5FBBC"/>
    <a:srgbClr val="00CC00"/>
    <a:srgbClr val="C10FAC"/>
    <a:srgbClr val="A8BB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47E25-FF5E-40A3-BBB4-2E4BF4376DE1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2BAF59-49B6-40FC-8957-DFFE4CA74F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67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(5)</a:t>
            </a:r>
            <a:r>
              <a:rPr lang="en-US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(3)</a:t>
            </a:r>
            <a:r>
              <a:rPr lang="en-US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+ (4)</a:t>
            </a:r>
            <a:r>
              <a:rPr lang="en-US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8D25D-07A7-4BAF-8A09-3B183B4C93C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1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3.gif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6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11" Type="http://schemas.openxmlformats.org/officeDocument/2006/relationships/image" Target="../media/image33.gi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32.gif"/><Relationship Id="rId4" Type="http://schemas.openxmlformats.org/officeDocument/2006/relationships/image" Target="../media/image30.jpeg"/><Relationship Id="rId9" Type="http://schemas.openxmlformats.org/officeDocument/2006/relationships/image" Target="../media/image2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3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v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D:\SAIFUL DIGITAL CONTAINT\Freame\Fream-17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048000" y="2209800"/>
            <a:ext cx="278473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800" b="1" dirty="0" err="1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r>
              <a:rPr lang="en-US" sz="88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en-US" sz="8800" b="1" dirty="0" err="1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en-US" sz="88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8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657600"/>
            <a:ext cx="8534400" cy="11387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ত্রিকোণমিতি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শব্দটি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পিটিসকাস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তবে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গ্রীক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পণ্ডিত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হিপারকার্স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ত্রিকোণমিতির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প্রতিষ্ঠাতা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2819400"/>
            <a:ext cx="1981200" cy="707886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Pitiscus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5400" y="2819400"/>
            <a:ext cx="27432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Hipperchus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24000" y="304800"/>
            <a:ext cx="2362200" cy="2590800"/>
            <a:chOff x="804334" y="463731"/>
            <a:chExt cx="3018366" cy="2812869"/>
          </a:xfrm>
        </p:grpSpPr>
        <p:pic>
          <p:nvPicPr>
            <p:cNvPr id="7" name="Picture 6" descr="1cf095134b61529cb34c2d4397dd0609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4334" y="463731"/>
              <a:ext cx="3018366" cy="281286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 descr="pitiscus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9069" y="629194"/>
              <a:ext cx="2658534" cy="248194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2" name="Group 11"/>
          <p:cNvGrpSpPr/>
          <p:nvPr/>
        </p:nvGrpSpPr>
        <p:grpSpPr>
          <a:xfrm>
            <a:off x="5029200" y="228600"/>
            <a:ext cx="2743200" cy="2667000"/>
            <a:chOff x="4648200" y="457200"/>
            <a:chExt cx="3037306" cy="2743200"/>
          </a:xfrm>
        </p:grpSpPr>
        <p:pic>
          <p:nvPicPr>
            <p:cNvPr id="10" name="Picture 9" descr="imagesg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8200" y="457200"/>
              <a:ext cx="3037306" cy="27432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Picture 10" descr="Hipperchus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76800" y="609600"/>
              <a:ext cx="2590800" cy="241880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3" name="Rectangle 12"/>
          <p:cNvSpPr/>
          <p:nvPr/>
        </p:nvSpPr>
        <p:spPr>
          <a:xfrm>
            <a:off x="304800" y="5105400"/>
            <a:ext cx="8534400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মিশর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ব্যবলনীয়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সভ্যতায়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ত্রিকোণমিতির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নির্দেশন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/>
          </a:p>
        </p:txBody>
      </p:sp>
      <p:sp>
        <p:nvSpPr>
          <p:cNvPr id="15" name="Rectangle 1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63500" cap="rnd">
            <a:prstDash val="sys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4582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ত্রিকোণমিতিতে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বহুল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নির্দেশক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গ্রিক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বর্ণমালাঃ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066800"/>
            <a:ext cx="8077200" cy="509295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latin typeface="Arial Narrow"/>
                <a:cs typeface="NikoshBAN" pitchFamily="2" charset="0"/>
              </a:rPr>
              <a:t>α , </a:t>
            </a:r>
            <a:r>
              <a:rPr lang="el-GR" sz="8800" b="1" dirty="0" smtClean="0">
                <a:latin typeface="Arial Narrow"/>
                <a:cs typeface="NikoshBAN" pitchFamily="2" charset="0"/>
              </a:rPr>
              <a:t>β</a:t>
            </a:r>
            <a:r>
              <a:rPr lang="en-US" sz="8800" b="1" dirty="0" smtClean="0">
                <a:latin typeface="Arial Narrow"/>
                <a:cs typeface="NikoshBAN" pitchFamily="2" charset="0"/>
              </a:rPr>
              <a:t> , </a:t>
            </a:r>
            <a:r>
              <a:rPr lang="el-GR" sz="8800" b="1" dirty="0" smtClean="0">
                <a:latin typeface="Arial Narrow"/>
                <a:cs typeface="NikoshBAN" pitchFamily="2" charset="0"/>
              </a:rPr>
              <a:t>γ</a:t>
            </a:r>
            <a:r>
              <a:rPr lang="en-US" sz="8800" b="1" dirty="0" smtClean="0">
                <a:latin typeface="Arial Narrow"/>
                <a:cs typeface="NikoshBAN" pitchFamily="2" charset="0"/>
              </a:rPr>
              <a:t> , θ , </a:t>
            </a:r>
            <a:r>
              <a:rPr lang="el-GR" sz="8800" b="1" dirty="0" smtClean="0">
                <a:latin typeface="Arial Narrow"/>
                <a:cs typeface="NikoshBAN" pitchFamily="2" charset="0"/>
              </a:rPr>
              <a:t>Φ</a:t>
            </a:r>
            <a:r>
              <a:rPr lang="en-US" sz="8800" b="1" dirty="0" smtClean="0">
                <a:latin typeface="Arial Narrow"/>
                <a:cs typeface="NikoshBAN" pitchFamily="2" charset="0"/>
              </a:rPr>
              <a:t> , ω</a:t>
            </a:r>
            <a:r>
              <a:rPr lang="en-US" sz="8800" b="1" dirty="0" smtClean="0">
                <a:latin typeface="NikoshBAN" pitchFamily="2" charset="0"/>
                <a:cs typeface="NikoshBAN" pitchFamily="2" charset="0"/>
              </a:rPr>
              <a:t>    </a:t>
            </a:r>
          </a:p>
          <a:p>
            <a:r>
              <a:rPr lang="en-US" sz="8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আলফা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smtClean="0">
                <a:solidFill>
                  <a:srgbClr val="C00000"/>
                </a:solidFill>
                <a:latin typeface="Arial Narrow"/>
              </a:rPr>
              <a:t>α </a:t>
            </a:r>
            <a:r>
              <a:rPr lang="en-US" sz="7200" dirty="0" smtClean="0">
                <a:latin typeface="Arial Narrow"/>
              </a:rPr>
              <a:t>       </a:t>
            </a:r>
            <a:r>
              <a:rPr lang="en-US" sz="7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বিটা</a:t>
            </a:r>
            <a:r>
              <a:rPr lang="en-US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smtClean="0">
                <a:solidFill>
                  <a:srgbClr val="FF0000"/>
                </a:solidFill>
                <a:latin typeface="Arial Narrow"/>
              </a:rPr>
              <a:t>β</a:t>
            </a:r>
          </a:p>
          <a:p>
            <a:pPr algn="ctr"/>
            <a:r>
              <a:rPr lang="en-US" sz="7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গামা</a:t>
            </a:r>
            <a:r>
              <a:rPr lang="en-US" sz="7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smtClean="0">
                <a:solidFill>
                  <a:srgbClr val="00B050"/>
                </a:solidFill>
                <a:latin typeface="Arial Narrow"/>
              </a:rPr>
              <a:t>γ</a:t>
            </a:r>
            <a:r>
              <a:rPr lang="en-US" sz="7200" dirty="0" smtClean="0">
                <a:latin typeface="Arial Narrow"/>
              </a:rPr>
              <a:t>         </a:t>
            </a:r>
            <a:r>
              <a:rPr lang="en-US" sz="72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থিটা</a:t>
            </a:r>
            <a:r>
              <a:rPr lang="en-US" sz="7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l-GR" sz="7200" dirty="0" smtClean="0">
                <a:solidFill>
                  <a:srgbClr val="00B0F0"/>
                </a:solidFill>
                <a:latin typeface="Arial Narrow"/>
              </a:rPr>
              <a:t>θ</a:t>
            </a:r>
            <a:r>
              <a:rPr lang="en-US" sz="7200" dirty="0" smtClean="0">
                <a:latin typeface="Arial Narrow"/>
              </a:rPr>
              <a:t>   </a:t>
            </a:r>
          </a:p>
          <a:p>
            <a:pPr algn="ctr"/>
            <a:r>
              <a:rPr lang="en-US" sz="7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7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l-GR" sz="7200" dirty="0" smtClean="0">
                <a:solidFill>
                  <a:srgbClr val="7030A0"/>
                </a:solidFill>
                <a:latin typeface="Arial Narrow"/>
              </a:rPr>
              <a:t>Φ</a:t>
            </a:r>
            <a:r>
              <a:rPr lang="en-US" sz="7200" dirty="0" smtClean="0">
                <a:latin typeface="Arial Narrow"/>
              </a:rPr>
              <a:t>      </a:t>
            </a:r>
            <a:r>
              <a:rPr lang="en-US" sz="72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ওমেগা</a:t>
            </a:r>
            <a:r>
              <a:rPr lang="en-US" sz="72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smtClean="0">
                <a:solidFill>
                  <a:schemeClr val="accent6">
                    <a:lumMod val="50000"/>
                  </a:schemeClr>
                </a:solidFill>
                <a:latin typeface="Arial Narrow"/>
              </a:rPr>
              <a:t>ω</a:t>
            </a:r>
            <a:endParaRPr lang="en-US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2514600"/>
            <a:ext cx="8077200" cy="76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63500" cap="rnd">
            <a:solidFill>
              <a:schemeClr val="accent3">
                <a:lumMod val="75000"/>
              </a:schemeClr>
            </a:solidFill>
            <a:prstDash val="sysDot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lm tree.jpg"/>
          <p:cNvPicPr>
            <a:picLocks noChangeAspect="1"/>
          </p:cNvPicPr>
          <p:nvPr/>
        </p:nvPicPr>
        <p:blipFill>
          <a:blip r:embed="rId2"/>
          <a:srcRect l="13793" t="9316" r="13793" b="2186"/>
          <a:stretch>
            <a:fillRect/>
          </a:stretch>
        </p:blipFill>
        <p:spPr>
          <a:xfrm>
            <a:off x="1447800" y="228600"/>
            <a:ext cx="1143000" cy="3733800"/>
          </a:xfrm>
          <a:prstGeom prst="rect">
            <a:avLst/>
          </a:prstGeom>
        </p:spPr>
      </p:pic>
      <p:pic>
        <p:nvPicPr>
          <p:cNvPr id="3" name="Picture 2" descr="palm tree.jpg"/>
          <p:cNvPicPr>
            <a:picLocks noChangeAspect="1"/>
          </p:cNvPicPr>
          <p:nvPr/>
        </p:nvPicPr>
        <p:blipFill>
          <a:blip r:embed="rId2">
            <a:lum bright="40000"/>
          </a:blip>
          <a:srcRect l="12903" t="10772" r="16129"/>
          <a:stretch>
            <a:fillRect/>
          </a:stretch>
        </p:blipFill>
        <p:spPr>
          <a:xfrm rot="5400000">
            <a:off x="3467100" y="1866900"/>
            <a:ext cx="1371599" cy="4038600"/>
          </a:xfrm>
          <a:prstGeom prst="rect">
            <a:avLst/>
          </a:prstGeom>
        </p:spPr>
      </p:pic>
      <p:cxnSp>
        <p:nvCxnSpPr>
          <p:cNvPr id="5" name="Straight Connector 4"/>
          <p:cNvCxnSpPr>
            <a:stCxn id="2" idx="2"/>
          </p:cNvCxnSpPr>
          <p:nvPr/>
        </p:nvCxnSpPr>
        <p:spPr>
          <a:xfrm rot="16200000" flipH="1">
            <a:off x="3524250" y="2457450"/>
            <a:ext cx="1588" cy="3009900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2" idx="2"/>
          </p:cNvCxnSpPr>
          <p:nvPr/>
        </p:nvCxnSpPr>
        <p:spPr>
          <a:xfrm rot="5400000">
            <a:off x="590550" y="2495550"/>
            <a:ext cx="2895600" cy="38100"/>
          </a:xfrm>
          <a:prstGeom prst="line">
            <a:avLst/>
          </a:prstGeom>
          <a:ln w="127000">
            <a:solidFill>
              <a:srgbClr val="CC04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057400" y="1066800"/>
            <a:ext cx="2971800" cy="2895600"/>
          </a:xfrm>
          <a:prstGeom prst="line">
            <a:avLst/>
          </a:prstGeom>
          <a:ln w="1270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2057400" y="3429000"/>
            <a:ext cx="609600" cy="457200"/>
          </a:xfrm>
          <a:prstGeom prst="rect">
            <a:avLst/>
          </a:prstGeom>
          <a:noFill/>
          <a:ln w="82550">
            <a:solidFill>
              <a:srgbClr val="C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114800" y="3276600"/>
            <a:ext cx="963779" cy="1036280"/>
            <a:chOff x="4018173" y="3279603"/>
            <a:chExt cx="963779" cy="1036280"/>
          </a:xfrm>
        </p:grpSpPr>
        <p:sp>
          <p:nvSpPr>
            <p:cNvPr id="34" name="Arc 33"/>
            <p:cNvSpPr/>
            <p:nvPr/>
          </p:nvSpPr>
          <p:spPr>
            <a:xfrm rot="11950963">
              <a:off x="4018173" y="3279603"/>
              <a:ext cx="963779" cy="1036280"/>
            </a:xfrm>
            <a:prstGeom prst="arc">
              <a:avLst>
                <a:gd name="adj1" fmla="val 19016303"/>
                <a:gd name="adj2" fmla="val 3091552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Georgia"/>
                </a:rPr>
                <a:t>       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114800" y="342900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800" dirty="0" smtClean="0">
                  <a:latin typeface="Georgia"/>
                </a:rPr>
                <a:t>θ</a:t>
              </a:r>
              <a:endParaRPr lang="en-US" sz="2800" dirty="0"/>
            </a:p>
          </p:txBody>
        </p:sp>
      </p:grpSp>
      <p:sp>
        <p:nvSpPr>
          <p:cNvPr id="38" name="TextBox 37"/>
          <p:cNvSpPr txBox="1"/>
          <p:nvPr/>
        </p:nvSpPr>
        <p:spPr>
          <a:xfrm rot="2600489">
            <a:off x="3287023" y="2106895"/>
            <a:ext cx="1240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অতিভুজ</a:t>
            </a:r>
            <a:endParaRPr lang="en-US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4600" y="40386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7200" y="23622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1" name="Group 13"/>
          <p:cNvGrpSpPr/>
          <p:nvPr/>
        </p:nvGrpSpPr>
        <p:grpSpPr>
          <a:xfrm>
            <a:off x="1981200" y="990600"/>
            <a:ext cx="3200400" cy="3048000"/>
            <a:chOff x="2894806" y="2439194"/>
            <a:chExt cx="1677194" cy="2287588"/>
          </a:xfrm>
        </p:grpSpPr>
        <p:cxnSp>
          <p:nvCxnSpPr>
            <p:cNvPr id="42" name="Straight Connector 41"/>
            <p:cNvCxnSpPr/>
            <p:nvPr/>
          </p:nvCxnSpPr>
          <p:spPr>
            <a:xfrm rot="5400000">
              <a:off x="1790700" y="3543300"/>
              <a:ext cx="2209800" cy="1588"/>
            </a:xfrm>
            <a:prstGeom prst="line">
              <a:avLst/>
            </a:prstGeom>
            <a:noFill/>
            <a:ln w="76200" cap="flat" cmpd="sng" algn="ctr">
              <a:solidFill>
                <a:srgbClr val="C10FAC"/>
              </a:solidFill>
              <a:prstDash val="solid"/>
              <a:tailEnd type="none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>
            <a:xfrm>
              <a:off x="2895600" y="4648994"/>
              <a:ext cx="1676400" cy="77788"/>
            </a:xfrm>
            <a:prstGeom prst="lin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tailEnd type="none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>
            <a:xfrm rot="16200000" flipH="1">
              <a:off x="2591197" y="2743597"/>
              <a:ext cx="2285206" cy="1676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tailEnd type="none"/>
            </a:ln>
            <a:effectLst/>
          </p:spPr>
        </p:cxnSp>
      </p:grpSp>
      <p:sp>
        <p:nvSpPr>
          <p:cNvPr id="46" name="Rectangle 45"/>
          <p:cNvSpPr/>
          <p:nvPr/>
        </p:nvSpPr>
        <p:spPr>
          <a:xfrm>
            <a:off x="3971305" y="381000"/>
            <a:ext cx="4867895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2800" b="1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বাহুকে</a:t>
            </a:r>
            <a:r>
              <a:rPr lang="en-US" sz="2800" b="1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800" dirty="0"/>
          </a:p>
        </p:txBody>
      </p:sp>
      <p:sp>
        <p:nvSpPr>
          <p:cNvPr id="47" name="Rectangle 46"/>
          <p:cNvSpPr/>
          <p:nvPr/>
        </p:nvSpPr>
        <p:spPr>
          <a:xfrm>
            <a:off x="2209799" y="2590800"/>
            <a:ext cx="1447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2400" dirty="0"/>
          </a:p>
        </p:txBody>
      </p:sp>
      <p:sp>
        <p:nvSpPr>
          <p:cNvPr id="50" name="Rectangle 49"/>
          <p:cNvSpPr/>
          <p:nvPr/>
        </p:nvSpPr>
        <p:spPr>
          <a:xfrm>
            <a:off x="5486400" y="2057400"/>
            <a:ext cx="213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ছয়টি</a:t>
            </a:r>
            <a:endParaRPr lang="en-US" sz="3600" dirty="0"/>
          </a:p>
        </p:txBody>
      </p:sp>
      <p:sp>
        <p:nvSpPr>
          <p:cNvPr id="52" name="TextBox 51"/>
          <p:cNvSpPr txBox="1"/>
          <p:nvPr/>
        </p:nvSpPr>
        <p:spPr>
          <a:xfrm>
            <a:off x="381000" y="4572000"/>
            <a:ext cx="8458200" cy="5847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ছয়টি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অনুপাতকে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81000" y="5257800"/>
            <a:ext cx="8458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অনুপাতগুলোকে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ছয়টি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প্রতীকের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/>
          </a:p>
        </p:txBody>
      </p:sp>
      <p:sp>
        <p:nvSpPr>
          <p:cNvPr id="25" name="Rectangle 2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 cap="rnd">
            <a:solidFill>
              <a:schemeClr val="accent3">
                <a:lumMod val="75000"/>
              </a:schemeClr>
            </a:solidFill>
            <a:prstDash val="sysDot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8200" y="5943600"/>
            <a:ext cx="7620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10FAC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400" b="1" dirty="0" smtClean="0">
                <a:solidFill>
                  <a:srgbClr val="C10FAC"/>
                </a:solidFill>
                <a:latin typeface="Georgia"/>
              </a:rPr>
              <a:t>θ</a:t>
            </a:r>
            <a:r>
              <a:rPr lang="en-US" sz="3200" b="1" dirty="0" smtClean="0">
                <a:solidFill>
                  <a:srgbClr val="C10F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400" b="1" dirty="0" smtClean="0">
                <a:solidFill>
                  <a:srgbClr val="0070C0"/>
                </a:solidFill>
                <a:latin typeface="Georgia"/>
              </a:rPr>
              <a:t>θ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tan</a:t>
            </a:r>
            <a:r>
              <a:rPr lang="el-GR" sz="2400" b="1" dirty="0" smtClean="0">
                <a:solidFill>
                  <a:srgbClr val="00B050"/>
                </a:solidFill>
                <a:latin typeface="Georgia"/>
              </a:rPr>
              <a:t>θ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10FAC"/>
                </a:solidFill>
                <a:latin typeface="Times New Roman" pitchFamily="18" charset="0"/>
                <a:cs typeface="Times New Roman" pitchFamily="18" charset="0"/>
              </a:rPr>
              <a:t>cosec</a:t>
            </a:r>
            <a:r>
              <a:rPr lang="el-GR" sz="2400" b="1" dirty="0" smtClean="0">
                <a:solidFill>
                  <a:srgbClr val="C10FAC"/>
                </a:solidFill>
                <a:latin typeface="Georgia"/>
              </a:rPr>
              <a:t>θ</a:t>
            </a:r>
            <a:r>
              <a:rPr lang="en-US" sz="3200" b="1" dirty="0" smtClean="0">
                <a:solidFill>
                  <a:srgbClr val="C10F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</a:t>
            </a:r>
            <a:r>
              <a:rPr lang="el-GR" sz="2400" b="1" dirty="0" smtClean="0">
                <a:solidFill>
                  <a:srgbClr val="0070C0"/>
                </a:solidFill>
                <a:latin typeface="Georgia"/>
              </a:rPr>
              <a:t>θ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cot</a:t>
            </a:r>
            <a:r>
              <a:rPr lang="el-GR" sz="2400" b="1" dirty="0" smtClean="0">
                <a:solidFill>
                  <a:srgbClr val="00B050"/>
                </a:solidFill>
                <a:latin typeface="Georgia"/>
              </a:rPr>
              <a:t>θ</a:t>
            </a:r>
            <a:endParaRPr lang="en-US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8" grpId="0"/>
      <p:bldP spid="39" grpId="0"/>
      <p:bldP spid="40" grpId="0"/>
      <p:bldP spid="46" grpId="0" animBg="1"/>
      <p:bldP spid="47" grpId="0"/>
      <p:bldP spid="50" grpId="0"/>
      <p:bldP spid="52" grpId="0" animBg="1"/>
      <p:bldP spid="53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/>
          <p:cNvCxnSpPr/>
          <p:nvPr/>
        </p:nvCxnSpPr>
        <p:spPr>
          <a:xfrm flipV="1">
            <a:off x="2362200" y="3657601"/>
            <a:ext cx="4419600" cy="76199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V="1">
            <a:off x="2362200" y="1143000"/>
            <a:ext cx="3162300" cy="25908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rc 3"/>
          <p:cNvSpPr/>
          <p:nvPr/>
        </p:nvSpPr>
        <p:spPr>
          <a:xfrm>
            <a:off x="2971800" y="3124200"/>
            <a:ext cx="457200" cy="685800"/>
          </a:xfrm>
          <a:prstGeom prst="arc">
            <a:avLst>
              <a:gd name="adj1" fmla="val 15351298"/>
              <a:gd name="adj2" fmla="val 4017656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895600" y="3276600"/>
          <a:ext cx="381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3" imgW="126720" imgH="177480" progId="Equation.3">
                  <p:embed/>
                </p:oleObj>
              </mc:Choice>
              <mc:Fallback>
                <p:oleObj name="Equation" r:id="rId3" imgW="12672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276600"/>
                        <a:ext cx="381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0" y="8382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800" y="33528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1800" y="32766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3810000" y="2743200"/>
            <a:ext cx="1828800" cy="1588"/>
          </a:xfrm>
          <a:prstGeom prst="line">
            <a:avLst/>
          </a:prstGeom>
          <a:ln w="76200">
            <a:solidFill>
              <a:srgbClr val="C10FAC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43400" y="12954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19600" y="3657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419600" y="3352800"/>
            <a:ext cx="304800" cy="304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04800" y="4343401"/>
            <a:ext cx="8534400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 XOA = 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সূক্ষ্মকোণ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PM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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OX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আঁকি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 XOA = 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সাপেক্ষে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POM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ত্রিভুজে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rgbClr val="C10FAC"/>
                </a:solidFill>
                <a:latin typeface="Times New Roman" pitchFamily="18" charset="0"/>
                <a:cs typeface="Times New Roman" pitchFamily="18" charset="0"/>
              </a:rPr>
              <a:t>PM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),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OM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OP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endParaRPr lang="en-US" sz="32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71600" y="304800"/>
            <a:ext cx="6400800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অনুপাতঃ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63500" cap="rnd">
            <a:solidFill>
              <a:schemeClr val="accent3">
                <a:lumMod val="75000"/>
              </a:schemeClr>
            </a:solidFill>
            <a:prstDash val="sysDot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  <p:bldP spid="7" grpId="0" build="p"/>
      <p:bldP spid="8" grpId="0" build="p"/>
      <p:bldP spid="19" grpId="0"/>
      <p:bldP spid="20" grpId="0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3200400"/>
            <a:ext cx="29718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sin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="1" dirty="0" smtClean="0">
                <a:latin typeface="Georgia"/>
                <a:cs typeface="NikoshBAN" pitchFamily="2" charset="0"/>
              </a:rPr>
              <a:t> =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2438400" y="228600"/>
            <a:ext cx="4419600" cy="2809220"/>
            <a:chOff x="1066800" y="228600"/>
            <a:chExt cx="4419600" cy="2809220"/>
          </a:xfrm>
        </p:grpSpPr>
        <p:cxnSp>
          <p:nvCxnSpPr>
            <p:cNvPr id="23" name="Straight Arrow Connector 22"/>
            <p:cNvCxnSpPr/>
            <p:nvPr/>
          </p:nvCxnSpPr>
          <p:spPr>
            <a:xfrm>
              <a:off x="1600200" y="2514600"/>
              <a:ext cx="3352800" cy="158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V="1">
              <a:off x="1600200" y="381000"/>
              <a:ext cx="2362200" cy="21336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3886200" y="2286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66800" y="22098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76800" y="22860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 rot="5400000">
              <a:off x="2514600" y="1758461"/>
              <a:ext cx="1524794" cy="79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2819400" y="5334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19400" y="2514600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895600" y="2133600"/>
              <a:ext cx="381000" cy="381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/>
            <p:cNvSpPr/>
            <p:nvPr/>
          </p:nvSpPr>
          <p:spPr>
            <a:xfrm>
              <a:off x="1828800" y="1981200"/>
              <a:ext cx="533400" cy="685800"/>
            </a:xfrm>
            <a:prstGeom prst="arc">
              <a:avLst>
                <a:gd name="adj1" fmla="val 17465218"/>
                <a:gd name="adj2" fmla="val 2568133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42" name="Object 41"/>
            <p:cNvGraphicFramePr>
              <a:graphicFrameLocks noChangeAspect="1"/>
            </p:cNvGraphicFramePr>
            <p:nvPr/>
          </p:nvGraphicFramePr>
          <p:xfrm>
            <a:off x="1981200" y="2133600"/>
            <a:ext cx="2286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" name="Equation" r:id="rId3" imgW="126720" imgH="177480" progId="Equation.3">
                    <p:embed/>
                  </p:oleObj>
                </mc:Choice>
                <mc:Fallback>
                  <p:oleObj name="Equation" r:id="rId3" imgW="126720" imgH="177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1200" y="2133600"/>
                          <a:ext cx="228600" cy="381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Rectangle 20"/>
          <p:cNvSpPr/>
          <p:nvPr/>
        </p:nvSpPr>
        <p:spPr>
          <a:xfrm>
            <a:off x="5562600" y="838200"/>
            <a:ext cx="32766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PM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)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OM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) </a:t>
            </a:r>
          </a:p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OP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2362200" y="3810000"/>
            <a:ext cx="990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581400" y="3505200"/>
            <a:ext cx="5029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= </a:t>
            </a:r>
            <a:r>
              <a:rPr lang="el-GR" sz="32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θ</a:t>
            </a:r>
            <a:r>
              <a:rPr lang="en-US" sz="32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সাইন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(sine)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62200" y="32004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62200" y="37338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OP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581400" y="4648200"/>
            <a:ext cx="50292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= </a:t>
            </a:r>
            <a:r>
              <a:rPr lang="el-GR" sz="32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θ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কোসাইন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(cosine)</a:t>
            </a:r>
            <a:endParaRPr lang="en-US" sz="32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581400" y="5867400"/>
            <a:ext cx="50292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= </a:t>
            </a:r>
            <a:r>
              <a:rPr lang="el-GR" sz="32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θ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ট্যানজেন্ট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(tangent)</a:t>
            </a:r>
            <a:endParaRPr lang="en-US" sz="32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3400" y="4343400"/>
            <a:ext cx="2971800" cy="1077218"/>
          </a:xfrm>
          <a:prstGeom prst="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="1" dirty="0" smtClean="0">
                <a:latin typeface="Georgia"/>
                <a:cs typeface="NikoshBAN" pitchFamily="2" charset="0"/>
              </a:rPr>
              <a:t> =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2362200" y="4953000"/>
            <a:ext cx="990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362200" y="43434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438400" y="49530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OP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3400" y="5562600"/>
            <a:ext cx="2971800" cy="1077218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tan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="1" dirty="0" smtClean="0">
                <a:latin typeface="Georgia"/>
                <a:cs typeface="NikoshBAN" pitchFamily="2" charset="0"/>
              </a:rPr>
              <a:t> =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2438400" y="6172200"/>
            <a:ext cx="838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438400" y="55626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362200" y="6096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63500" cap="rnd">
            <a:solidFill>
              <a:schemeClr val="accent3">
                <a:lumMod val="75000"/>
              </a:schemeClr>
            </a:solidFill>
            <a:prstDash val="sysDot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28600" y="304800"/>
            <a:ext cx="4114800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অনুপাতঃ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5" grpId="0"/>
      <p:bldP spid="37" grpId="0"/>
      <p:bldP spid="38" grpId="0" animBg="1"/>
      <p:bldP spid="39" grpId="0" animBg="1"/>
      <p:bldP spid="40" grpId="0" animBg="1"/>
      <p:bldP spid="44" grpId="0"/>
      <p:bldP spid="45" grpId="0"/>
      <p:bldP spid="46" grpId="0" animBg="1"/>
      <p:bldP spid="48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a salt farm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29" y="381000"/>
            <a:ext cx="8111671" cy="3307672"/>
          </a:xfrm>
          <a:prstGeom prst="rect">
            <a:avLst/>
          </a:prstGeom>
          <a:ln>
            <a:solidFill>
              <a:srgbClr val="CC04CC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4" name="Rectangle 3"/>
          <p:cNvSpPr/>
          <p:nvPr/>
        </p:nvSpPr>
        <p:spPr>
          <a:xfrm>
            <a:off x="381000" y="4343400"/>
            <a:ext cx="41148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সাগরে</a:t>
            </a:r>
            <a:r>
              <a:rPr lang="en-US" sz="4800" b="1" dirty="0" smtClean="0">
                <a:latin typeface="Arial Unicode MS"/>
                <a:ea typeface="Arial Unicode MS"/>
                <a:cs typeface="Arial Unicode MS"/>
              </a:rPr>
              <a:t>  </a:t>
            </a:r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লবণ</a:t>
            </a:r>
            <a:r>
              <a:rPr lang="en-US" sz="4800" b="1" dirty="0" smtClean="0">
                <a:latin typeface="NikoshBAN" pitchFamily="2" charset="0"/>
                <a:ea typeface="Arial Unicode MS"/>
                <a:cs typeface="NikoshBAN" pitchFamily="2" charset="0"/>
              </a:rPr>
              <a:t>  </a:t>
            </a:r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আছে</a:t>
            </a:r>
            <a:r>
              <a:rPr lang="en-US" sz="4800" b="1" dirty="0" smtClean="0">
                <a:latin typeface="Arial Unicode MS"/>
                <a:ea typeface="Arial Unicode MS"/>
                <a:cs typeface="Arial Unicode MS"/>
              </a:rPr>
              <a:t> 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324600" y="5257800"/>
            <a:ext cx="12954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362200" y="2743200"/>
            <a:ext cx="44919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সাগরের</a:t>
            </a:r>
            <a:r>
              <a:rPr lang="en-US" sz="36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6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লবণ</a:t>
            </a:r>
            <a:r>
              <a:rPr lang="en-US" sz="36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endParaRPr lang="en-US" sz="36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09800" y="3505200"/>
            <a:ext cx="46313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Arial Unicode MS"/>
                <a:ea typeface="Arial Unicode MS"/>
                <a:cs typeface="Arial Unicode MS"/>
              </a:rPr>
              <a:t>⇨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304800" y="4191000"/>
            <a:ext cx="8382000" cy="2133677"/>
            <a:chOff x="304800" y="4191000"/>
            <a:chExt cx="8382000" cy="2363079"/>
          </a:xfrm>
        </p:grpSpPr>
        <p:cxnSp>
          <p:nvCxnSpPr>
            <p:cNvPr id="13" name="Straight Connector 12"/>
            <p:cNvCxnSpPr>
              <a:stCxn id="15" idx="0"/>
              <a:endCxn id="15" idx="2"/>
            </p:cNvCxnSpPr>
            <p:nvPr/>
          </p:nvCxnSpPr>
          <p:spPr>
            <a:xfrm rot="16200000" flipH="1">
              <a:off x="3314700" y="5372185"/>
              <a:ext cx="23622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304800" y="4191000"/>
              <a:ext cx="8382000" cy="23622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09600" y="4495800"/>
            <a:ext cx="533400" cy="1143000"/>
            <a:chOff x="457200" y="4495800"/>
            <a:chExt cx="533400" cy="1143000"/>
          </a:xfrm>
        </p:grpSpPr>
        <p:sp>
          <p:nvSpPr>
            <p:cNvPr id="19" name="Down Arrow 18"/>
            <p:cNvSpPr/>
            <p:nvPr/>
          </p:nvSpPr>
          <p:spPr>
            <a:xfrm>
              <a:off x="457200" y="5029200"/>
              <a:ext cx="457200" cy="6096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57200" y="4495800"/>
              <a:ext cx="533400" cy="533400"/>
            </a:xfrm>
            <a:prstGeom prst="rect">
              <a:avLst/>
            </a:prstGeom>
            <a:noFill/>
            <a:ln w="28575">
              <a:solidFill>
                <a:srgbClr val="C10F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381000" y="5562600"/>
            <a:ext cx="105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Georgia"/>
                <a:cs typeface="Times New Roman" pitchFamily="18" charset="0"/>
              </a:rPr>
              <a:t>θ</a:t>
            </a:r>
            <a:endParaRPr lang="en-US" sz="28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2133600" y="4495800"/>
            <a:ext cx="457200" cy="1143000"/>
            <a:chOff x="457200" y="4495800"/>
            <a:chExt cx="457200" cy="1143000"/>
          </a:xfrm>
        </p:grpSpPr>
        <p:sp>
          <p:nvSpPr>
            <p:cNvPr id="24" name="Down Arrow 23"/>
            <p:cNvSpPr/>
            <p:nvPr/>
          </p:nvSpPr>
          <p:spPr>
            <a:xfrm>
              <a:off x="457200" y="5029200"/>
              <a:ext cx="457200" cy="6096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57200" y="4495800"/>
              <a:ext cx="381000" cy="533400"/>
            </a:xfrm>
            <a:prstGeom prst="rect">
              <a:avLst/>
            </a:prstGeom>
            <a:noFill/>
            <a:ln w="28575">
              <a:solidFill>
                <a:srgbClr val="C10F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1905000" y="5638800"/>
            <a:ext cx="83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লম্ব</a:t>
            </a:r>
            <a:endParaRPr lang="en-US" sz="36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3276600" y="4495800"/>
            <a:ext cx="457200" cy="1143000"/>
            <a:chOff x="457200" y="4495800"/>
            <a:chExt cx="457200" cy="1143000"/>
          </a:xfrm>
        </p:grpSpPr>
        <p:sp>
          <p:nvSpPr>
            <p:cNvPr id="28" name="Down Arrow 27"/>
            <p:cNvSpPr/>
            <p:nvPr/>
          </p:nvSpPr>
          <p:spPr>
            <a:xfrm>
              <a:off x="457200" y="5029200"/>
              <a:ext cx="457200" cy="6096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57200" y="4495800"/>
              <a:ext cx="457200" cy="533400"/>
            </a:xfrm>
            <a:prstGeom prst="rect">
              <a:avLst/>
            </a:prstGeom>
            <a:noFill/>
            <a:ln w="28575">
              <a:solidFill>
                <a:srgbClr val="C10F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2819400" y="5638800"/>
            <a:ext cx="137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অতিভুজ</a:t>
            </a:r>
            <a:endParaRPr lang="en-US" sz="3200" dirty="0"/>
          </a:p>
        </p:txBody>
      </p:sp>
      <p:sp>
        <p:nvSpPr>
          <p:cNvPr id="31" name="Rectangle 30"/>
          <p:cNvSpPr/>
          <p:nvPr/>
        </p:nvSpPr>
        <p:spPr>
          <a:xfrm>
            <a:off x="4572000" y="4800600"/>
            <a:ext cx="18485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4800" b="1" dirty="0" smtClean="0">
                <a:latin typeface="Georgia"/>
                <a:cs typeface="NikoshBAN" pitchFamily="2" charset="0"/>
              </a:rPr>
              <a:t> =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629400" y="4495800"/>
            <a:ext cx="914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লম্ব</a:t>
            </a:r>
            <a:endParaRPr lang="en-US" sz="4400" dirty="0"/>
          </a:p>
        </p:txBody>
      </p:sp>
      <p:sp>
        <p:nvSpPr>
          <p:cNvPr id="36" name="Rectangle 35"/>
          <p:cNvSpPr/>
          <p:nvPr/>
        </p:nvSpPr>
        <p:spPr>
          <a:xfrm>
            <a:off x="6324600" y="5257800"/>
            <a:ext cx="1343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অতিভুজ</a:t>
            </a:r>
            <a:endParaRPr lang="en-US" sz="3600" dirty="0"/>
          </a:p>
        </p:txBody>
      </p:sp>
      <p:sp>
        <p:nvSpPr>
          <p:cNvPr id="32" name="Frame 3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22" grpId="0"/>
      <p:bldP spid="26" grpId="0"/>
      <p:bldP spid="30" grpId="0"/>
      <p:bldP spid="31" grpId="0"/>
      <p:bldP spid="34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304800" y="228600"/>
            <a:ext cx="8458200" cy="3733800"/>
            <a:chOff x="304800" y="418167"/>
            <a:chExt cx="8458200" cy="4340869"/>
          </a:xfrm>
        </p:grpSpPr>
        <p:pic>
          <p:nvPicPr>
            <p:cNvPr id="32" name="Picture 31" descr="download (5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800" y="418167"/>
              <a:ext cx="8458200" cy="4205319"/>
            </a:xfrm>
            <a:prstGeom prst="rect">
              <a:avLst/>
            </a:prstGeom>
          </p:spPr>
        </p:pic>
        <p:pic>
          <p:nvPicPr>
            <p:cNvPr id="33" name="Picture 32" descr="download (4)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1000" y="506756"/>
              <a:ext cx="4419600" cy="42522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5" name="Picture 34" descr="bhoot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0918" y="228601"/>
            <a:ext cx="1414176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6" descr="Come here 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2200" y="914400"/>
            <a:ext cx="1066800" cy="10493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Picture 37" descr="Come here 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2200" y="2209800"/>
            <a:ext cx="1143000" cy="10667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Rectangle 38"/>
          <p:cNvSpPr/>
          <p:nvPr/>
        </p:nvSpPr>
        <p:spPr>
          <a:xfrm>
            <a:off x="4114800" y="457200"/>
            <a:ext cx="846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ভূত</a:t>
            </a:r>
            <a:endParaRPr lang="en-US" sz="48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486400" y="3124200"/>
            <a:ext cx="11031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কবর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81000" y="4724400"/>
            <a:ext cx="41148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কবরে</a:t>
            </a:r>
            <a:r>
              <a:rPr lang="en-US" sz="4800" b="1" dirty="0" smtClean="0">
                <a:latin typeface="Arial Unicode MS"/>
                <a:ea typeface="Arial Unicode MS"/>
                <a:cs typeface="Arial Unicode MS"/>
              </a:rPr>
              <a:t>   </a:t>
            </a:r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ভূত</a:t>
            </a:r>
            <a:r>
              <a:rPr lang="en-US" sz="4800" b="1" dirty="0" smtClean="0">
                <a:latin typeface="NikoshBAN" pitchFamily="2" charset="0"/>
                <a:ea typeface="Arial Unicode MS"/>
                <a:cs typeface="NikoshBAN" pitchFamily="2" charset="0"/>
              </a:rPr>
              <a:t>   </a:t>
            </a:r>
            <a:r>
              <a:rPr lang="en-US" sz="48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আছে</a:t>
            </a:r>
            <a:r>
              <a:rPr lang="en-US" sz="4800" b="1" dirty="0" smtClean="0">
                <a:latin typeface="Arial Unicode MS"/>
                <a:ea typeface="Arial Unicode MS"/>
                <a:cs typeface="Arial Unicode MS"/>
              </a:rPr>
              <a:t> </a:t>
            </a:r>
            <a:endParaRPr lang="en-US" sz="5400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6553200" y="5486400"/>
            <a:ext cx="12954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1981200" y="3886200"/>
            <a:ext cx="46313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Arial Unicode MS"/>
                <a:ea typeface="Arial Unicode MS"/>
                <a:cs typeface="Arial Unicode MS"/>
              </a:rPr>
              <a:t>⇨</a:t>
            </a:r>
          </a:p>
        </p:txBody>
      </p:sp>
      <p:grpSp>
        <p:nvGrpSpPr>
          <p:cNvPr id="44" name="Group 17"/>
          <p:cNvGrpSpPr/>
          <p:nvPr/>
        </p:nvGrpSpPr>
        <p:grpSpPr>
          <a:xfrm>
            <a:off x="304800" y="4648200"/>
            <a:ext cx="8534400" cy="1981328"/>
            <a:chOff x="228600" y="4191000"/>
            <a:chExt cx="8534400" cy="2363147"/>
          </a:xfrm>
        </p:grpSpPr>
        <p:cxnSp>
          <p:nvCxnSpPr>
            <p:cNvPr id="45" name="Straight Connector 44"/>
            <p:cNvCxnSpPr>
              <a:stCxn id="46" idx="0"/>
              <a:endCxn id="46" idx="2"/>
            </p:cNvCxnSpPr>
            <p:nvPr/>
          </p:nvCxnSpPr>
          <p:spPr>
            <a:xfrm rot="16200000" flipH="1">
              <a:off x="3314700" y="5372253"/>
              <a:ext cx="2362200" cy="1588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45"/>
            <p:cNvSpPr/>
            <p:nvPr/>
          </p:nvSpPr>
          <p:spPr>
            <a:xfrm>
              <a:off x="228600" y="4191000"/>
              <a:ext cx="8534400" cy="23622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20"/>
          <p:cNvGrpSpPr/>
          <p:nvPr/>
        </p:nvGrpSpPr>
        <p:grpSpPr>
          <a:xfrm>
            <a:off x="609600" y="4876800"/>
            <a:ext cx="457200" cy="1219200"/>
            <a:chOff x="457200" y="4495800"/>
            <a:chExt cx="457200" cy="1219200"/>
          </a:xfrm>
        </p:grpSpPr>
        <p:sp>
          <p:nvSpPr>
            <p:cNvPr id="48" name="Down Arrow 47"/>
            <p:cNvSpPr/>
            <p:nvPr/>
          </p:nvSpPr>
          <p:spPr>
            <a:xfrm>
              <a:off x="457200" y="5181600"/>
              <a:ext cx="457200" cy="5334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57200" y="4495800"/>
              <a:ext cx="457200" cy="533400"/>
            </a:xfrm>
            <a:prstGeom prst="rect">
              <a:avLst/>
            </a:prstGeom>
            <a:noFill/>
            <a:ln w="28575">
              <a:solidFill>
                <a:srgbClr val="C10F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Rectangle 49"/>
          <p:cNvSpPr/>
          <p:nvPr/>
        </p:nvSpPr>
        <p:spPr>
          <a:xfrm>
            <a:off x="304800" y="5867400"/>
            <a:ext cx="121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2800" b="1" dirty="0" smtClean="0">
                <a:latin typeface="Georgia"/>
                <a:cs typeface="Times New Roman" pitchFamily="18" charset="0"/>
              </a:rPr>
              <a:t>θ</a:t>
            </a:r>
            <a:endParaRPr lang="en-US" sz="2800" dirty="0"/>
          </a:p>
        </p:txBody>
      </p:sp>
      <p:grpSp>
        <p:nvGrpSpPr>
          <p:cNvPr id="51" name="Group 22"/>
          <p:cNvGrpSpPr/>
          <p:nvPr/>
        </p:nvGrpSpPr>
        <p:grpSpPr>
          <a:xfrm>
            <a:off x="2209800" y="4876800"/>
            <a:ext cx="457200" cy="1219200"/>
            <a:chOff x="457200" y="4495800"/>
            <a:chExt cx="457200" cy="1219200"/>
          </a:xfrm>
        </p:grpSpPr>
        <p:sp>
          <p:nvSpPr>
            <p:cNvPr id="52" name="Down Arrow 51"/>
            <p:cNvSpPr/>
            <p:nvPr/>
          </p:nvSpPr>
          <p:spPr>
            <a:xfrm>
              <a:off x="457200" y="5181600"/>
              <a:ext cx="457200" cy="5334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57200" y="4495800"/>
              <a:ext cx="381000" cy="609600"/>
            </a:xfrm>
            <a:prstGeom prst="rect">
              <a:avLst/>
            </a:prstGeom>
            <a:noFill/>
            <a:ln w="28575">
              <a:solidFill>
                <a:srgbClr val="C10F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Rectangle 53"/>
          <p:cNvSpPr/>
          <p:nvPr/>
        </p:nvSpPr>
        <p:spPr>
          <a:xfrm>
            <a:off x="1981200" y="6019800"/>
            <a:ext cx="83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ভূমি</a:t>
            </a:r>
            <a:endParaRPr lang="en-US" sz="3200" dirty="0"/>
          </a:p>
        </p:txBody>
      </p:sp>
      <p:grpSp>
        <p:nvGrpSpPr>
          <p:cNvPr id="55" name="Group 26"/>
          <p:cNvGrpSpPr/>
          <p:nvPr/>
        </p:nvGrpSpPr>
        <p:grpSpPr>
          <a:xfrm>
            <a:off x="3276600" y="4876800"/>
            <a:ext cx="457200" cy="1219200"/>
            <a:chOff x="457200" y="4572000"/>
            <a:chExt cx="391886" cy="1219200"/>
          </a:xfrm>
        </p:grpSpPr>
        <p:sp>
          <p:nvSpPr>
            <p:cNvPr id="56" name="Down Arrow 55"/>
            <p:cNvSpPr/>
            <p:nvPr/>
          </p:nvSpPr>
          <p:spPr>
            <a:xfrm>
              <a:off x="457200" y="5257800"/>
              <a:ext cx="391886" cy="533400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57200" y="4572000"/>
              <a:ext cx="391886" cy="533400"/>
            </a:xfrm>
            <a:prstGeom prst="rect">
              <a:avLst/>
            </a:prstGeom>
            <a:noFill/>
            <a:ln w="28575">
              <a:solidFill>
                <a:srgbClr val="C10F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Rectangle 57"/>
          <p:cNvSpPr/>
          <p:nvPr/>
        </p:nvSpPr>
        <p:spPr>
          <a:xfrm>
            <a:off x="2895600" y="6019800"/>
            <a:ext cx="129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অতিভুজ</a:t>
            </a:r>
            <a:endParaRPr lang="en-US" sz="3200" dirty="0"/>
          </a:p>
        </p:txBody>
      </p:sp>
      <p:sp>
        <p:nvSpPr>
          <p:cNvPr id="59" name="Rectangle 58"/>
          <p:cNvSpPr/>
          <p:nvPr/>
        </p:nvSpPr>
        <p:spPr>
          <a:xfrm>
            <a:off x="4648200" y="5029200"/>
            <a:ext cx="19143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4800" b="1" dirty="0" smtClean="0">
                <a:latin typeface="Georgia"/>
                <a:cs typeface="NikoshBAN" pitchFamily="2" charset="0"/>
              </a:rPr>
              <a:t> =</a:t>
            </a:r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553200" y="4724400"/>
            <a:ext cx="1295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ভূমি</a:t>
            </a:r>
            <a:endParaRPr lang="en-US" sz="4400" dirty="0"/>
          </a:p>
        </p:txBody>
      </p:sp>
      <p:sp>
        <p:nvSpPr>
          <p:cNvPr id="61" name="Rectangle 60"/>
          <p:cNvSpPr/>
          <p:nvPr/>
        </p:nvSpPr>
        <p:spPr>
          <a:xfrm>
            <a:off x="6324600" y="5486400"/>
            <a:ext cx="175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অতিভুজ</a:t>
            </a:r>
            <a:endParaRPr lang="en-US" sz="4000" dirty="0"/>
          </a:p>
        </p:txBody>
      </p:sp>
      <p:sp>
        <p:nvSpPr>
          <p:cNvPr id="62" name="Rectangle 61"/>
          <p:cNvSpPr/>
          <p:nvPr/>
        </p:nvSpPr>
        <p:spPr>
          <a:xfrm>
            <a:off x="5257800" y="228600"/>
            <a:ext cx="236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এগুলো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শুধুমাত্র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কথার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কথা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।</a:t>
            </a:r>
            <a:endParaRPr lang="en-US" sz="3600" b="1" dirty="0" smtClean="0">
              <a:solidFill>
                <a:srgbClr val="FF0000"/>
              </a:solidFill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63500" cap="rnd">
            <a:solidFill>
              <a:srgbClr val="CC04CC"/>
            </a:solidFill>
            <a:prstDash val="sys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58382E-6 L -0.40087 0.00208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 animBg="1"/>
      <p:bldP spid="50" grpId="0"/>
      <p:bldP spid="54" grpId="0"/>
      <p:bldP spid="58" grpId="0"/>
      <p:bldP spid="59" grpId="0"/>
      <p:bldP spid="60" grpId="0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914400" y="381000"/>
            <a:ext cx="2514600" cy="6705600"/>
            <a:chOff x="914400" y="228600"/>
            <a:chExt cx="2438400" cy="6858000"/>
          </a:xfrm>
        </p:grpSpPr>
        <p:grpSp>
          <p:nvGrpSpPr>
            <p:cNvPr id="36" name="Group 35"/>
            <p:cNvGrpSpPr/>
            <p:nvPr/>
          </p:nvGrpSpPr>
          <p:grpSpPr>
            <a:xfrm>
              <a:off x="914400" y="228600"/>
              <a:ext cx="2438400" cy="6858000"/>
              <a:chOff x="914400" y="304800"/>
              <a:chExt cx="2438400" cy="6858000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914400" y="304800"/>
                <a:ext cx="2438400" cy="6858000"/>
                <a:chOff x="304800" y="228600"/>
                <a:chExt cx="3505200" cy="7416209"/>
              </a:xfrm>
            </p:grpSpPr>
            <p:sp>
              <p:nvSpPr>
                <p:cNvPr id="10" name="Smiley Face 9"/>
                <p:cNvSpPr/>
                <p:nvPr/>
              </p:nvSpPr>
              <p:spPr>
                <a:xfrm>
                  <a:off x="914400" y="228600"/>
                  <a:ext cx="2209800" cy="1905000"/>
                </a:xfrm>
                <a:prstGeom prst="smileyFac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Cross 12"/>
                <p:cNvSpPr/>
                <p:nvPr/>
              </p:nvSpPr>
              <p:spPr>
                <a:xfrm>
                  <a:off x="1295400" y="2133600"/>
                  <a:ext cx="1524000" cy="2743200"/>
                </a:xfrm>
                <a:prstGeom prst="plus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Bent-Up Arrow 26"/>
                <p:cNvSpPr/>
                <p:nvPr/>
              </p:nvSpPr>
              <p:spPr>
                <a:xfrm flipV="1">
                  <a:off x="2438399" y="4648200"/>
                  <a:ext cx="1042988" cy="2996609"/>
                </a:xfrm>
                <a:prstGeom prst="bentUpArrow">
                  <a:avLst>
                    <a:gd name="adj1" fmla="val 33079"/>
                    <a:gd name="adj2" fmla="val 25000"/>
                    <a:gd name="adj3" fmla="val 25000"/>
                  </a:avLst>
                </a:prstGeom>
                <a:solidFill>
                  <a:schemeClr val="accent4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Bent-Up Arrow 27"/>
                <p:cNvSpPr/>
                <p:nvPr/>
              </p:nvSpPr>
              <p:spPr>
                <a:xfrm flipH="1" flipV="1">
                  <a:off x="742949" y="4648200"/>
                  <a:ext cx="933449" cy="2996609"/>
                </a:xfrm>
                <a:prstGeom prst="bentUpArrow">
                  <a:avLst>
                    <a:gd name="adj1" fmla="val 40227"/>
                    <a:gd name="adj2" fmla="val 25000"/>
                    <a:gd name="adj3" fmla="val 25000"/>
                  </a:avLst>
                </a:prstGeom>
                <a:solidFill>
                  <a:schemeClr val="accent4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Bent-Up Arrow 31"/>
                <p:cNvSpPr/>
                <p:nvPr/>
              </p:nvSpPr>
              <p:spPr>
                <a:xfrm flipV="1">
                  <a:off x="2819400" y="2514600"/>
                  <a:ext cx="990600" cy="1828800"/>
                </a:xfrm>
                <a:prstGeom prst="bentUpArrow">
                  <a:avLst>
                    <a:gd name="adj1" fmla="val 17615"/>
                    <a:gd name="adj2" fmla="val 16385"/>
                    <a:gd name="adj3" fmla="val 23769"/>
                  </a:avLst>
                </a:prstGeom>
                <a:solidFill>
                  <a:srgbClr val="FF3399"/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Bent-Up Arrow 32"/>
                <p:cNvSpPr/>
                <p:nvPr/>
              </p:nvSpPr>
              <p:spPr>
                <a:xfrm flipH="1" flipV="1">
                  <a:off x="304800" y="2514600"/>
                  <a:ext cx="1066800" cy="1905000"/>
                </a:xfrm>
                <a:prstGeom prst="bentUpArrow">
                  <a:avLst>
                    <a:gd name="adj1" fmla="val 17615"/>
                    <a:gd name="adj2" fmla="val 16385"/>
                    <a:gd name="adj3" fmla="val 23769"/>
                  </a:avLst>
                </a:prstGeom>
                <a:solidFill>
                  <a:srgbClr val="FF3399"/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1143001" y="685800"/>
                  <a:ext cx="533400" cy="284421"/>
                </a:xfrm>
                <a:prstGeom prst="ellipse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2362200" y="762000"/>
                  <a:ext cx="533400" cy="304800"/>
                </a:xfrm>
                <a:prstGeom prst="ellipse">
                  <a:avLst/>
                </a:prstGeom>
                <a:solidFill>
                  <a:schemeClr val="accent3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Down Arrow 17"/>
                <p:cNvSpPr/>
                <p:nvPr/>
              </p:nvSpPr>
              <p:spPr>
                <a:xfrm>
                  <a:off x="1828800" y="762000"/>
                  <a:ext cx="381000" cy="609600"/>
                </a:xfrm>
                <a:prstGeom prst="downArrow">
                  <a:avLst/>
                </a:prstGeom>
                <a:solidFill>
                  <a:schemeClr val="tx1"/>
                </a:solidFill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Flowchart: Terminator 19"/>
                <p:cNvSpPr/>
                <p:nvPr/>
              </p:nvSpPr>
              <p:spPr>
                <a:xfrm>
                  <a:off x="1295400" y="1524000"/>
                  <a:ext cx="1371600" cy="221552"/>
                </a:xfrm>
                <a:prstGeom prst="flowChartTerminator">
                  <a:avLst/>
                </a:prstGeom>
                <a:noFill/>
                <a:ln w="7620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Sun 20"/>
                <p:cNvSpPr/>
                <p:nvPr/>
              </p:nvSpPr>
              <p:spPr>
                <a:xfrm>
                  <a:off x="1752598" y="228600"/>
                  <a:ext cx="523875" cy="412012"/>
                </a:xfrm>
                <a:prstGeom prst="sun">
                  <a:avLst/>
                </a:prstGeom>
                <a:solidFill>
                  <a:srgbClr val="C10FA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2" name="Picture 21" descr="Come here .gif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05527" y="2486891"/>
                <a:ext cx="1161473" cy="1402773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1" name="Picture 30" descr="bhoot.gif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1676400" y="4424680"/>
                <a:ext cx="990600" cy="250952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38" name="Oval 37"/>
            <p:cNvSpPr/>
            <p:nvPr/>
          </p:nvSpPr>
          <p:spPr>
            <a:xfrm>
              <a:off x="2514600" y="762000"/>
              <a:ext cx="152400" cy="1524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1524000" y="685800"/>
              <a:ext cx="228600" cy="1524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2" name="Object 2"/>
          <p:cNvGraphicFramePr>
            <a:graphicFrameLocks noChangeAspect="1"/>
          </p:cNvGraphicFramePr>
          <p:nvPr/>
        </p:nvGraphicFramePr>
        <p:xfrm>
          <a:off x="5867400" y="2362200"/>
          <a:ext cx="1295400" cy="686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name="Equation" r:id="rId5" imgW="342720" imgH="177480" progId="Equation.3">
                  <p:embed/>
                </p:oleObj>
              </mc:Choice>
              <mc:Fallback>
                <p:oleObj name="Equation" r:id="rId5" imgW="3427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362200"/>
                        <a:ext cx="1295400" cy="6862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/>
        </p:nvGraphicFramePr>
        <p:xfrm>
          <a:off x="4114800" y="5105400"/>
          <a:ext cx="1905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5" name="Equation" r:id="rId7" imgW="469800" imgH="177480" progId="Equation.3">
                  <p:embed/>
                </p:oleObj>
              </mc:Choice>
              <mc:Fallback>
                <p:oleObj name="Equation" r:id="rId7" imgW="46980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105400"/>
                        <a:ext cx="19050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/>
        </p:nvGrpSpPr>
        <p:grpSpPr>
          <a:xfrm>
            <a:off x="5943600" y="4800600"/>
            <a:ext cx="1219200" cy="1569660"/>
            <a:chOff x="5715000" y="4800600"/>
            <a:chExt cx="1219200" cy="1569660"/>
          </a:xfrm>
        </p:grpSpPr>
        <p:sp>
          <p:nvSpPr>
            <p:cNvPr id="44" name="Rectangle 43"/>
            <p:cNvSpPr/>
            <p:nvPr/>
          </p:nvSpPr>
          <p:spPr>
            <a:xfrm>
              <a:off x="5715000" y="4800600"/>
              <a:ext cx="121920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 err="1" smtClean="0">
                  <a:solidFill>
                    <a:prstClr val="black"/>
                  </a:solidFill>
                  <a:latin typeface="NikoshBAN" pitchFamily="2" charset="0"/>
                  <a:ea typeface="Arial Unicode MS"/>
                  <a:cs typeface="NikoshBAN" pitchFamily="2" charset="0"/>
                </a:rPr>
                <a:t>লম্ব</a:t>
              </a:r>
              <a:r>
                <a:rPr lang="en-US" sz="4800" b="1" dirty="0" smtClean="0">
                  <a:solidFill>
                    <a:prstClr val="black"/>
                  </a:solidFill>
                  <a:latin typeface="NikoshBAN" pitchFamily="2" charset="0"/>
                  <a:ea typeface="Arial Unicode MS"/>
                  <a:cs typeface="NikoshBAN" pitchFamily="2" charset="0"/>
                </a:rPr>
                <a:t> </a:t>
              </a:r>
            </a:p>
            <a:p>
              <a:pPr algn="ctr"/>
              <a:r>
                <a:rPr lang="en-US" sz="4800" b="1" dirty="0" err="1" smtClean="0">
                  <a:solidFill>
                    <a:prstClr val="black"/>
                  </a:solidFill>
                  <a:latin typeface="NikoshBAN" pitchFamily="2" charset="0"/>
                  <a:ea typeface="Arial Unicode MS"/>
                  <a:cs typeface="NikoshBAN" pitchFamily="2" charset="0"/>
                </a:rPr>
                <a:t>ভূমি</a:t>
              </a:r>
              <a:endParaRPr lang="en-US" sz="4800" dirty="0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5791200" y="5562600"/>
              <a:ext cx="1143000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/>
          <p:cNvSpPr/>
          <p:nvPr/>
        </p:nvSpPr>
        <p:spPr>
          <a:xfrm>
            <a:off x="4419600" y="381000"/>
            <a:ext cx="395120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Arial Unicode MS"/>
                <a:ea typeface="Arial Unicode MS"/>
                <a:cs typeface="Arial Unicode MS"/>
              </a:rPr>
              <a:t>⇨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572000" y="1219200"/>
            <a:ext cx="36576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টেরা</a:t>
            </a:r>
            <a:r>
              <a:rPr lang="en-US" sz="5400" b="1" dirty="0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লম্বা</a:t>
            </a:r>
            <a:r>
              <a:rPr lang="en-US" sz="5400" b="1" dirty="0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ভূত</a:t>
            </a:r>
            <a:endParaRPr lang="en-US" sz="5400" b="1" dirty="0" smtClean="0">
              <a:latin typeface="NikoshBAN" pitchFamily="2" charset="0"/>
              <a:ea typeface="Arial Unicode MS"/>
              <a:cs typeface="NikoshBAN" pitchFamily="2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191000" y="22860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4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টেরা</a:t>
            </a:r>
            <a:r>
              <a:rPr lang="en-US" sz="5400" b="1" dirty="0" smtClean="0"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  <a:r>
              <a:rPr lang="en-US" sz="5400" b="1" dirty="0" smtClean="0">
                <a:latin typeface="Arial Unicode MS"/>
                <a:ea typeface="Arial Unicode MS"/>
                <a:cs typeface="Arial Unicode MS"/>
              </a:rPr>
              <a:t>⇨</a:t>
            </a:r>
            <a:r>
              <a:rPr lang="en-US" sz="5400" b="1" dirty="0" smtClean="0"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</a:p>
          <a:p>
            <a:r>
              <a:rPr lang="en-US" sz="54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লম্বা</a:t>
            </a:r>
            <a:r>
              <a:rPr lang="en-US" sz="5400" b="1" dirty="0" smtClean="0">
                <a:latin typeface="NikoshBAN" pitchFamily="2" charset="0"/>
                <a:ea typeface="Arial Unicode MS"/>
                <a:cs typeface="NikoshBAN" pitchFamily="2" charset="0"/>
              </a:rPr>
              <a:t>  </a:t>
            </a:r>
            <a:r>
              <a:rPr lang="en-US" sz="5400" b="1" dirty="0" smtClean="0">
                <a:latin typeface="Arial Unicode MS"/>
                <a:ea typeface="Arial Unicode MS"/>
                <a:cs typeface="Arial Unicode MS"/>
              </a:rPr>
              <a:t>⇨</a:t>
            </a:r>
          </a:p>
          <a:p>
            <a:r>
              <a:rPr lang="en-US" sz="5400" b="1" dirty="0" err="1" smtClean="0">
                <a:latin typeface="NikoshBAN" pitchFamily="2" charset="0"/>
                <a:ea typeface="Arial Unicode MS"/>
                <a:cs typeface="NikoshBAN" pitchFamily="2" charset="0"/>
              </a:rPr>
              <a:t>ভূত</a:t>
            </a:r>
            <a:r>
              <a:rPr lang="en-US" sz="5400" b="1" dirty="0" smtClean="0">
                <a:latin typeface="NikoshBAN" pitchFamily="2" charset="0"/>
                <a:ea typeface="Arial Unicode MS"/>
                <a:cs typeface="NikoshBAN" pitchFamily="2" charset="0"/>
              </a:rPr>
              <a:t>  </a:t>
            </a:r>
            <a:r>
              <a:rPr lang="en-US" sz="5400" b="1" dirty="0" smtClean="0">
                <a:latin typeface="Arial Unicode MS"/>
                <a:ea typeface="Arial Unicode MS"/>
                <a:cs typeface="Arial Unicode MS"/>
              </a:rPr>
              <a:t>⇨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791200" y="3124200"/>
            <a:ext cx="106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ea typeface="Arial Unicode MS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লম্ব</a:t>
            </a:r>
            <a:endParaRPr lang="en-US" sz="4800" dirty="0"/>
          </a:p>
        </p:txBody>
      </p:sp>
      <p:sp>
        <p:nvSpPr>
          <p:cNvPr id="54" name="Rectangle 53"/>
          <p:cNvSpPr/>
          <p:nvPr/>
        </p:nvSpPr>
        <p:spPr>
          <a:xfrm>
            <a:off x="5715000" y="4038600"/>
            <a:ext cx="129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ea typeface="Arial Unicode MS"/>
                <a:cs typeface="NikoshBAN" pitchFamily="2" charset="0"/>
              </a:rPr>
              <a:t>ভূমি</a:t>
            </a:r>
            <a:endParaRPr lang="en-US" sz="4800" dirty="0"/>
          </a:p>
        </p:txBody>
      </p:sp>
      <p:sp>
        <p:nvSpPr>
          <p:cNvPr id="60" name="Rectangle 59"/>
          <p:cNvSpPr/>
          <p:nvPr/>
        </p:nvSpPr>
        <p:spPr>
          <a:xfrm>
            <a:off x="3886200" y="2286000"/>
            <a:ext cx="4724400" cy="419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63500" cap="rnd">
            <a:solidFill>
              <a:schemeClr val="accent3">
                <a:lumMod val="75000"/>
              </a:schemeClr>
            </a:solidFill>
            <a:prstDash val="sysDot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/>
      <p:bldP spid="53" grpId="0"/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28600" y="3200400"/>
          <a:ext cx="2514601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Equation" r:id="rId3" imgW="927000" imgH="1206360" progId="Equation.3">
                  <p:embed/>
                </p:oleObj>
              </mc:Choice>
              <mc:Fallback>
                <p:oleObj name="Equation" r:id="rId3" imgW="927000" imgH="1206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200400"/>
                        <a:ext cx="2514601" cy="31242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95600" y="3429000"/>
            <a:ext cx="5791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l-GR" sz="32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কোসেকেন্ট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(cosecant)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5638800"/>
            <a:ext cx="57912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l-GR" sz="32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কোট্যানজেন্ট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(cotangent)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5600" y="4495800"/>
            <a:ext cx="57912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l-GR" sz="32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সেকেন্ট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(secant)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990600"/>
            <a:ext cx="35052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4800" y="304800"/>
            <a:ext cx="51054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অনুপাতঃ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04800" y="1981200"/>
            <a:ext cx="4800600" cy="830997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Sin</a:t>
            </a:r>
            <a:r>
              <a:rPr lang="el-GR" sz="2400" b="1" dirty="0" smtClean="0">
                <a:latin typeface="Georgia"/>
                <a:cs typeface="NikoshBAN" pitchFamily="2" charset="0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</a:rPr>
              <a:t> 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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cosec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; </a:t>
            </a:r>
            <a:r>
              <a:rPr lang="en-US" sz="2400" b="1" dirty="0" err="1" smtClean="0">
                <a:latin typeface="Georgia"/>
                <a:cs typeface="NikoshBAN" pitchFamily="2" charset="0"/>
                <a:sym typeface="Wingdings"/>
              </a:rPr>
              <a:t>cos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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sec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 </a:t>
            </a:r>
          </a:p>
          <a:p>
            <a:pPr algn="ctr"/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tan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</a:t>
            </a:r>
            <a:r>
              <a:rPr lang="en-US" sz="2400" b="1" dirty="0" smtClean="0">
                <a:latin typeface="Georgia"/>
                <a:cs typeface="NikoshBAN" pitchFamily="2" charset="0"/>
                <a:sym typeface="Wingdings"/>
              </a:rPr>
              <a:t> cot</a:t>
            </a:r>
            <a:r>
              <a:rPr lang="el-GR" sz="2400" b="1" dirty="0" smtClean="0">
                <a:latin typeface="Georgia"/>
                <a:cs typeface="NikoshBAN" pitchFamily="2" charset="0"/>
                <a:sym typeface="Wingdings"/>
              </a:rPr>
              <a:t>θ</a:t>
            </a:r>
            <a:endParaRPr lang="en-US" sz="2400" b="1" dirty="0"/>
          </a:p>
        </p:txBody>
      </p:sp>
      <p:grpSp>
        <p:nvGrpSpPr>
          <p:cNvPr id="38" name="Group 37"/>
          <p:cNvGrpSpPr/>
          <p:nvPr/>
        </p:nvGrpSpPr>
        <p:grpSpPr>
          <a:xfrm>
            <a:off x="5105400" y="228600"/>
            <a:ext cx="3700549" cy="2809220"/>
            <a:chOff x="1456592" y="228600"/>
            <a:chExt cx="3914043" cy="2809220"/>
          </a:xfrm>
        </p:grpSpPr>
        <p:cxnSp>
          <p:nvCxnSpPr>
            <p:cNvPr id="39" name="Straight Arrow Connector 38"/>
            <p:cNvCxnSpPr/>
            <p:nvPr/>
          </p:nvCxnSpPr>
          <p:spPr>
            <a:xfrm>
              <a:off x="1600200" y="2514600"/>
              <a:ext cx="3352800" cy="158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1600200" y="381000"/>
              <a:ext cx="2362200" cy="21336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3886200" y="2286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456592" y="24384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61035" y="22860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>
            <a:xfrm rot="5400000">
              <a:off x="2514600" y="1758461"/>
              <a:ext cx="1524794" cy="79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2819400" y="5334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819400" y="2514600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068515" y="2286000"/>
              <a:ext cx="208084" cy="228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/>
            <p:cNvSpPr/>
            <p:nvPr/>
          </p:nvSpPr>
          <p:spPr>
            <a:xfrm>
              <a:off x="1828800" y="1981200"/>
              <a:ext cx="533400" cy="685800"/>
            </a:xfrm>
            <a:prstGeom prst="arc">
              <a:avLst>
                <a:gd name="adj1" fmla="val 17465218"/>
                <a:gd name="adj2" fmla="val 2568133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49" name="Object 48"/>
            <p:cNvGraphicFramePr>
              <a:graphicFrameLocks noChangeAspect="1"/>
            </p:cNvGraphicFramePr>
            <p:nvPr/>
          </p:nvGraphicFramePr>
          <p:xfrm>
            <a:off x="1981200" y="2133600"/>
            <a:ext cx="2286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3" name="Equation" r:id="rId5" imgW="126720" imgH="177480" progId="Equation.3">
                    <p:embed/>
                  </p:oleObj>
                </mc:Choice>
                <mc:Fallback>
                  <p:oleObj name="Equation" r:id="rId5" imgW="126720" imgH="17748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1200" y="2133600"/>
                          <a:ext cx="228600" cy="381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Rectangle 2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57150" cap="rnd">
            <a:solidFill>
              <a:schemeClr val="accent3">
                <a:lumMod val="75000"/>
              </a:schemeClr>
            </a:solidFill>
            <a:prstDash val="sysDot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81800" y="1143000"/>
            <a:ext cx="205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PM </a:t>
            </a:r>
            <a:r>
              <a:rPr lang="en-US" sz="1600" b="1" dirty="0" err="1" smtClean="0"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b="1" dirty="0" err="1" smtClean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)</a:t>
            </a:r>
          </a:p>
          <a:p>
            <a:pPr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OM </a:t>
            </a:r>
            <a:r>
              <a:rPr lang="en-US" sz="1600" b="1" dirty="0" err="1" smtClean="0"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b="1" dirty="0" err="1" smtClean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1600" b="1" dirty="0" err="1" smtClean="0"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) </a:t>
            </a:r>
          </a:p>
          <a:p>
            <a:pPr algn="ctr"/>
            <a:r>
              <a:rPr lang="en-US" sz="16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 OP </a:t>
            </a:r>
            <a:r>
              <a:rPr lang="en-US" sz="1600" b="1" dirty="0" err="1" smtClean="0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1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build="p" animBg="1"/>
      <p:bldP spid="34" grpId="0" build="p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705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3617" y="228600"/>
            <a:ext cx="3604783" cy="830997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TN_WRITING2.gif"/>
          <p:cNvPicPr>
            <a:picLocks noChangeAspect="1"/>
          </p:cNvPicPr>
          <p:nvPr/>
        </p:nvPicPr>
        <p:blipFill>
          <a:blip r:embed="rId4" cstate="print"/>
          <a:srcRect t="10000" b="10000"/>
          <a:stretch>
            <a:fillRect/>
          </a:stretch>
        </p:blipFill>
        <p:spPr>
          <a:xfrm>
            <a:off x="3200400" y="914400"/>
            <a:ext cx="2590800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57200" y="3048000"/>
            <a:ext cx="82296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3600" b="1" dirty="0" smtClean="0">
                <a:latin typeface="Arial Narrow"/>
                <a:cs typeface="NikoshBAN" pitchFamily="2" charset="0"/>
              </a:rPr>
              <a:t> </a:t>
            </a:r>
            <a:r>
              <a:rPr lang="en-US" sz="3200" b="1" dirty="0" smtClean="0">
                <a:latin typeface="Arial Narrow"/>
                <a:cs typeface="NikoshBAN" pitchFamily="2" charset="0"/>
              </a:rPr>
              <a:t>α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θ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লম্ব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করঃ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1066800" y="3733800"/>
            <a:ext cx="3037114" cy="2286000"/>
            <a:chOff x="533400" y="3886200"/>
            <a:chExt cx="3188970" cy="2368959"/>
          </a:xfrm>
        </p:grpSpPr>
        <p:sp>
          <p:nvSpPr>
            <p:cNvPr id="13" name="Right Triangle 12"/>
            <p:cNvSpPr/>
            <p:nvPr/>
          </p:nvSpPr>
          <p:spPr>
            <a:xfrm flipH="1">
              <a:off x="914399" y="4191000"/>
              <a:ext cx="2262963" cy="1828800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 flipH="1">
              <a:off x="3093720" y="3886200"/>
              <a:ext cx="533400" cy="542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flipH="1">
              <a:off x="533400" y="5715000"/>
              <a:ext cx="4525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flipH="1">
              <a:off x="3200400" y="5638800"/>
              <a:ext cx="5219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-Shape 16"/>
            <p:cNvSpPr/>
            <p:nvPr/>
          </p:nvSpPr>
          <p:spPr>
            <a:xfrm rot="10800000" flipH="1">
              <a:off x="2819400" y="5791200"/>
              <a:ext cx="379691" cy="227064"/>
            </a:xfrm>
            <a:prstGeom prst="corner">
              <a:avLst>
                <a:gd name="adj1" fmla="val 15592"/>
                <a:gd name="adj2" fmla="val 698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/>
            <p:cNvSpPr/>
            <p:nvPr/>
          </p:nvSpPr>
          <p:spPr>
            <a:xfrm rot="10076779" flipH="1">
              <a:off x="1144578" y="5461731"/>
              <a:ext cx="459643" cy="793428"/>
            </a:xfrm>
            <a:prstGeom prst="arc">
              <a:avLst>
                <a:gd name="adj1" fmla="val 18637288"/>
                <a:gd name="adj2" fmla="val 2833359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9" name="Object 3"/>
            <p:cNvGraphicFramePr>
              <a:graphicFrameLocks noChangeAspect="1"/>
            </p:cNvGraphicFramePr>
            <p:nvPr/>
          </p:nvGraphicFramePr>
          <p:xfrm>
            <a:off x="1173479" y="5678599"/>
            <a:ext cx="385922" cy="3424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0" name="Equation" r:id="rId5" imgW="152280" imgH="139680" progId="Equation.3">
                    <p:embed/>
                  </p:oleObj>
                </mc:Choice>
                <mc:Fallback>
                  <p:oleObj name="Equation" r:id="rId5" imgW="152280" imgH="1396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3479" y="5678599"/>
                          <a:ext cx="385922" cy="3424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7"/>
          <p:cNvGrpSpPr/>
          <p:nvPr/>
        </p:nvGrpSpPr>
        <p:grpSpPr>
          <a:xfrm>
            <a:off x="4876800" y="3657600"/>
            <a:ext cx="3200400" cy="2352019"/>
            <a:chOff x="4800600" y="3804898"/>
            <a:chExt cx="3352800" cy="2509522"/>
          </a:xfrm>
        </p:grpSpPr>
        <p:sp>
          <p:nvSpPr>
            <p:cNvPr id="20" name="Right Triangle 19"/>
            <p:cNvSpPr/>
            <p:nvPr/>
          </p:nvSpPr>
          <p:spPr>
            <a:xfrm>
              <a:off x="5263515" y="4267200"/>
              <a:ext cx="2432685" cy="1828800"/>
            </a:xfrm>
            <a:prstGeom prst="rtTriangle">
              <a:avLst/>
            </a:prstGeom>
            <a:blipFill>
              <a:blip r:embed="rId7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76800" y="3804898"/>
              <a:ext cx="482600" cy="558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96200" y="5791200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00600" y="5733903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-Shape 23"/>
            <p:cNvSpPr/>
            <p:nvPr/>
          </p:nvSpPr>
          <p:spPr>
            <a:xfrm rot="10800000">
              <a:off x="5257800" y="5791199"/>
              <a:ext cx="304800" cy="274091"/>
            </a:xfrm>
            <a:prstGeom prst="corner">
              <a:avLst>
                <a:gd name="adj1" fmla="val 5891"/>
                <a:gd name="adj2" fmla="val 698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/>
            <p:cNvSpPr/>
            <p:nvPr/>
          </p:nvSpPr>
          <p:spPr>
            <a:xfrm rot="13149028" flipH="1">
              <a:off x="5240842" y="4378884"/>
              <a:ext cx="462748" cy="557732"/>
            </a:xfrm>
            <a:prstGeom prst="arc">
              <a:avLst>
                <a:gd name="adj1" fmla="val 14938876"/>
                <a:gd name="adj2" fmla="val 4318489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6" name="Object 3"/>
            <p:cNvGraphicFramePr>
              <a:graphicFrameLocks noChangeAspect="1"/>
            </p:cNvGraphicFramePr>
            <p:nvPr/>
          </p:nvGraphicFramePr>
          <p:xfrm>
            <a:off x="5279571" y="4455320"/>
            <a:ext cx="478971" cy="4065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1" name="Equation" r:id="rId8" imgW="126720" imgH="177480" progId="Equation.3">
                    <p:embed/>
                  </p:oleObj>
                </mc:Choice>
                <mc:Fallback>
                  <p:oleObj name="Equation" r:id="rId8" imgW="126720" imgH="177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9571" y="4455320"/>
                          <a:ext cx="478971" cy="4065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2" name="Picture 31" descr="www.wateenmobile.com- (11)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9200" y="457200"/>
            <a:ext cx="1371600" cy="1564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enjoy07.gif"/>
          <p:cNvPicPr>
            <a:picLocks noChangeAspect="1"/>
          </p:cNvPicPr>
          <p:nvPr/>
        </p:nvPicPr>
        <p:blipFill>
          <a:blip r:embed="rId11">
            <a:lum contrast="20000"/>
          </a:blip>
          <a:stretch>
            <a:fillRect/>
          </a:stretch>
        </p:blipFill>
        <p:spPr>
          <a:xfrm>
            <a:off x="6400800" y="228600"/>
            <a:ext cx="2209800" cy="1524001"/>
          </a:xfrm>
          <a:prstGeom prst="rect">
            <a:avLst/>
          </a:prstGeom>
        </p:spPr>
      </p:pic>
      <p:sp>
        <p:nvSpPr>
          <p:cNvPr id="28" name="Frame 2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90600" y="1981200"/>
            <a:ext cx="1653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৮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ima2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Palm_Tree_PNG_Clipart_Picture-9357006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7000" y="0"/>
            <a:ext cx="37337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36016" y="744444"/>
            <a:ext cx="2109051" cy="70788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81000" y="1676400"/>
            <a:ext cx="4114800" cy="4876800"/>
            <a:chOff x="381000" y="1676400"/>
            <a:chExt cx="4114800" cy="4876800"/>
          </a:xfrm>
        </p:grpSpPr>
        <p:sp>
          <p:nvSpPr>
            <p:cNvPr id="7" name="Rectangle 6"/>
            <p:cNvSpPr/>
            <p:nvPr/>
          </p:nvSpPr>
          <p:spPr>
            <a:xfrm>
              <a:off x="381000" y="3581400"/>
              <a:ext cx="4114800" cy="29718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noFill/>
              <a:prstDash val="lgDashDot"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isometricOffAxis1Righ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হরি</a:t>
              </a:r>
              <a:r>
                <a:rPr lang="en-US" sz="4400" dirty="0" smtClean="0"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চাঁন</a:t>
              </a:r>
              <a:r>
                <a:rPr lang="en-US" sz="4400" dirty="0" smtClean="0"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400" dirty="0" err="1" smtClean="0"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মজুমদার</a:t>
              </a:r>
              <a:endParaRPr lang="bn-BD" sz="4400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2000" dirty="0">
                  <a:gradFill>
                    <a:gsLst>
                      <a:gs pos="0">
                        <a:srgbClr val="000000"/>
                      </a:gs>
                      <a:gs pos="39999">
                        <a:srgbClr val="0A128C"/>
                      </a:gs>
                      <a:gs pos="70000">
                        <a:srgbClr val="181CC7"/>
                      </a:gs>
                      <a:gs pos="88000">
                        <a:srgbClr val="7005D4"/>
                      </a:gs>
                      <a:gs pos="100000">
                        <a:srgbClr val="8C3D91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সিনিয়র সহকারী শিক্ষক (গণিত)</a:t>
              </a:r>
            </a:p>
            <a:p>
              <a:pPr algn="ctr"/>
              <a:r>
                <a:rPr lang="en-US" sz="2800" dirty="0" err="1" smtClean="0">
                  <a:gradFill>
                    <a:gsLst>
                      <a:gs pos="0">
                        <a:srgbClr val="000082"/>
                      </a:gs>
                      <a:gs pos="13000">
                        <a:srgbClr val="0047FF"/>
                      </a:gs>
                      <a:gs pos="28000">
                        <a:srgbClr val="000082"/>
                      </a:gs>
                      <a:gs pos="42999">
                        <a:srgbClr val="0047FF"/>
                      </a:gs>
                      <a:gs pos="58000">
                        <a:srgbClr val="000082"/>
                      </a:gs>
                      <a:gs pos="72000">
                        <a:srgbClr val="0047FF"/>
                      </a:gs>
                      <a:gs pos="87000">
                        <a:srgbClr val="000082"/>
                      </a:gs>
                      <a:gs pos="100000">
                        <a:srgbClr val="0047FF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ঘাটলা</a:t>
              </a:r>
              <a:r>
                <a:rPr lang="en-US" sz="2800" dirty="0" smtClean="0">
                  <a:gradFill>
                    <a:gsLst>
                      <a:gs pos="0">
                        <a:srgbClr val="000082"/>
                      </a:gs>
                      <a:gs pos="13000">
                        <a:srgbClr val="0047FF"/>
                      </a:gs>
                      <a:gs pos="28000">
                        <a:srgbClr val="000082"/>
                      </a:gs>
                      <a:gs pos="42999">
                        <a:srgbClr val="0047FF"/>
                      </a:gs>
                      <a:gs pos="58000">
                        <a:srgbClr val="000082"/>
                      </a:gs>
                      <a:gs pos="72000">
                        <a:srgbClr val="0047FF"/>
                      </a:gs>
                      <a:gs pos="87000">
                        <a:srgbClr val="000082"/>
                      </a:gs>
                      <a:gs pos="100000">
                        <a:srgbClr val="0047FF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gradFill>
                    <a:gsLst>
                      <a:gs pos="0">
                        <a:srgbClr val="000082"/>
                      </a:gs>
                      <a:gs pos="13000">
                        <a:srgbClr val="0047FF"/>
                      </a:gs>
                      <a:gs pos="28000">
                        <a:srgbClr val="000082"/>
                      </a:gs>
                      <a:gs pos="42999">
                        <a:srgbClr val="0047FF"/>
                      </a:gs>
                      <a:gs pos="58000">
                        <a:srgbClr val="000082"/>
                      </a:gs>
                      <a:gs pos="72000">
                        <a:srgbClr val="0047FF"/>
                      </a:gs>
                      <a:gs pos="87000">
                        <a:srgbClr val="000082"/>
                      </a:gs>
                      <a:gs pos="100000">
                        <a:srgbClr val="0047FF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উচ্চ </a:t>
              </a:r>
              <a:r>
                <a:rPr lang="bn-BD" sz="2800" dirty="0">
                  <a:gradFill>
                    <a:gsLst>
                      <a:gs pos="0">
                        <a:srgbClr val="000082"/>
                      </a:gs>
                      <a:gs pos="13000">
                        <a:srgbClr val="0047FF"/>
                      </a:gs>
                      <a:gs pos="28000">
                        <a:srgbClr val="000082"/>
                      </a:gs>
                      <a:gs pos="42999">
                        <a:srgbClr val="0047FF"/>
                      </a:gs>
                      <a:gs pos="58000">
                        <a:srgbClr val="000082"/>
                      </a:gs>
                      <a:gs pos="72000">
                        <a:srgbClr val="0047FF"/>
                      </a:gs>
                      <a:gs pos="87000">
                        <a:srgbClr val="000082"/>
                      </a:gs>
                      <a:gs pos="100000">
                        <a:srgbClr val="0047FF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বিদ্যালয়</a:t>
              </a:r>
            </a:p>
            <a:p>
              <a:pPr algn="ctr"/>
              <a:r>
                <a:rPr lang="en-US" sz="2400" dirty="0" err="1" smtClean="0"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বেগমগঞ্জ</a:t>
              </a:r>
              <a:r>
                <a:rPr lang="bn-BD" sz="2400" dirty="0" smtClean="0"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400" dirty="0" err="1" smtClean="0"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নোয়াখালী</a:t>
              </a:r>
              <a:r>
                <a:rPr lang="bn-BD" sz="2400" dirty="0" smtClean="0"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 smtClean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400" dirty="0" err="1" smtClean="0"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মোবাইল</a:t>
              </a:r>
              <a:r>
                <a:rPr lang="en-US" sz="2400" dirty="0" smtClean="0"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- ০১৮১৭৬৪৮৬৫২</a:t>
              </a:r>
              <a:endParaRPr lang="bn-BD" sz="2400" dirty="0"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1600" dirty="0" smtClean="0">
                  <a:gradFill>
                    <a:gsLst>
                      <a:gs pos="0">
                        <a:srgbClr val="000000"/>
                      </a:gs>
                      <a:gs pos="39999">
                        <a:srgbClr val="0A128C"/>
                      </a:gs>
                      <a:gs pos="70000">
                        <a:srgbClr val="181CC7"/>
                      </a:gs>
                      <a:gs pos="88000">
                        <a:srgbClr val="7005D4"/>
                      </a:gs>
                      <a:gs pos="100000">
                        <a:srgbClr val="8C3D91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Email-horichan</a:t>
              </a:r>
              <a:r>
                <a:rPr lang="en-US" sz="1600" dirty="0" smtClean="0">
                  <a:gradFill>
                    <a:gsLst>
                      <a:gs pos="0">
                        <a:srgbClr val="000000"/>
                      </a:gs>
                      <a:gs pos="39999">
                        <a:srgbClr val="0A128C"/>
                      </a:gs>
                      <a:gs pos="70000">
                        <a:srgbClr val="181CC7"/>
                      </a:gs>
                      <a:gs pos="88000">
                        <a:srgbClr val="7005D4"/>
                      </a:gs>
                      <a:gs pos="100000">
                        <a:srgbClr val="8C3D91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010675</a:t>
              </a:r>
              <a:r>
                <a:rPr lang="en-US" sz="1600" dirty="0" smtClean="0">
                  <a:gradFill>
                    <a:gsLst>
                      <a:gs pos="0">
                        <a:srgbClr val="000000"/>
                      </a:gs>
                      <a:gs pos="39999">
                        <a:srgbClr val="0A128C"/>
                      </a:gs>
                      <a:gs pos="70000">
                        <a:srgbClr val="181CC7"/>
                      </a:gs>
                      <a:gs pos="88000">
                        <a:srgbClr val="7005D4"/>
                      </a:gs>
                      <a:gs pos="100000">
                        <a:srgbClr val="8C3D91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@gmail.com</a:t>
              </a:r>
              <a:endParaRPr lang="en-US" sz="1600" dirty="0">
                <a:gradFill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7" descr="Untitled-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5400" y="1676400"/>
              <a:ext cx="1905000" cy="211268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sp>
        <p:nvSpPr>
          <p:cNvPr id="10" name="Oval 9"/>
          <p:cNvSpPr/>
          <p:nvPr/>
        </p:nvSpPr>
        <p:spPr>
          <a:xfrm>
            <a:off x="4114800" y="2819400"/>
            <a:ext cx="4343400" cy="3810000"/>
          </a:xfrm>
          <a:prstGeom prst="ellipse">
            <a:avLst/>
          </a:prstGeom>
          <a:scene3d>
            <a:camera prst="perspectiveHeroicExtremeLeftFacing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৯ম - ১০ম</a:t>
            </a: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নবম</a:t>
            </a:r>
            <a:endParaRPr lang="en-US" sz="32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ত্রিকোণমিতি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৫০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03/০5/২০১6</a:t>
            </a:r>
          </a:p>
          <a:p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    </a:t>
            </a:r>
          </a:p>
        </p:txBody>
      </p:sp>
      <p:pic>
        <p:nvPicPr>
          <p:cNvPr id="12" name="Picture 11" descr="D:\SAIFUL DIGITAL CONTAINT\Freame\Fream-17A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2819400" y="1600200"/>
            <a:ext cx="3657600" cy="1524000"/>
            <a:chOff x="2270257" y="1905000"/>
            <a:chExt cx="3074724" cy="2377180"/>
          </a:xfrm>
        </p:grpSpPr>
        <p:pic>
          <p:nvPicPr>
            <p:cNvPr id="12" name="Picture 11" descr="StC-Bangladesh-girls-in-sch.jpg"/>
            <p:cNvPicPr>
              <a:picLocks noChangeAspect="1"/>
            </p:cNvPicPr>
            <p:nvPr/>
          </p:nvPicPr>
          <p:blipFill>
            <a:blip r:embed="rId3">
              <a:lum bright="20000" contrast="40000"/>
            </a:blip>
            <a:srcRect t="16667" r="60000"/>
            <a:stretch>
              <a:fillRect/>
            </a:stretch>
          </p:blipFill>
          <p:spPr>
            <a:xfrm>
              <a:off x="3668581" y="1996180"/>
              <a:ext cx="1676400" cy="2286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 descr="StC-Bangladesh-girls-in-sch.jpg"/>
            <p:cNvPicPr>
              <a:picLocks noChangeAspect="1"/>
            </p:cNvPicPr>
            <p:nvPr/>
          </p:nvPicPr>
          <p:blipFill>
            <a:blip r:embed="rId3">
              <a:lum bright="20000" contrast="40000"/>
            </a:blip>
            <a:srcRect l="55000" t="16667"/>
            <a:stretch>
              <a:fillRect/>
            </a:stretch>
          </p:blipFill>
          <p:spPr>
            <a:xfrm flipH="1">
              <a:off x="2270257" y="1905000"/>
              <a:ext cx="1828800" cy="2286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5" name="Picture 14" descr="enjoy07.gif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457200" y="152400"/>
            <a:ext cx="2362200" cy="157919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971800" y="533400"/>
            <a:ext cx="34290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18"/>
          <p:cNvGrpSpPr/>
          <p:nvPr/>
        </p:nvGrpSpPr>
        <p:grpSpPr>
          <a:xfrm>
            <a:off x="2133600" y="2895600"/>
            <a:ext cx="2971800" cy="1836646"/>
            <a:chOff x="-265070" y="381000"/>
            <a:chExt cx="9389510" cy="6106755"/>
          </a:xfrm>
        </p:grpSpPr>
        <p:sp>
          <p:nvSpPr>
            <p:cNvPr id="20" name="Right Triangle 19"/>
            <p:cNvSpPr/>
            <p:nvPr/>
          </p:nvSpPr>
          <p:spPr>
            <a:xfrm>
              <a:off x="1066801" y="838201"/>
              <a:ext cx="6857999" cy="4724399"/>
            </a:xfrm>
            <a:prstGeom prst="rtTriangle">
              <a:avLst/>
            </a:prstGeom>
            <a:solidFill>
              <a:srgbClr val="92D050"/>
            </a:solidFill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265070" y="381000"/>
              <a:ext cx="1364196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79903" y="5181600"/>
              <a:ext cx="1444537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-265070" y="5136600"/>
              <a:ext cx="1444540" cy="130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-Shape 23"/>
            <p:cNvSpPr/>
            <p:nvPr/>
          </p:nvSpPr>
          <p:spPr>
            <a:xfrm rot="10800000">
              <a:off x="1066800" y="5105400"/>
              <a:ext cx="609602" cy="457200"/>
            </a:xfrm>
            <a:prstGeom prst="corner">
              <a:avLst>
                <a:gd name="adj1" fmla="val 165363"/>
                <a:gd name="adj2" fmla="val 367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/>
            <p:cNvSpPr/>
            <p:nvPr/>
          </p:nvSpPr>
          <p:spPr>
            <a:xfrm rot="11950963">
              <a:off x="5612192" y="4472593"/>
              <a:ext cx="2498343" cy="1732315"/>
            </a:xfrm>
            <a:prstGeom prst="arc">
              <a:avLst>
                <a:gd name="adj1" fmla="val 19626960"/>
                <a:gd name="adj2" fmla="val 2656778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6" name="Object 3"/>
            <p:cNvGraphicFramePr>
              <a:graphicFrameLocks noChangeAspect="1"/>
            </p:cNvGraphicFramePr>
            <p:nvPr/>
          </p:nvGraphicFramePr>
          <p:xfrm>
            <a:off x="5994603" y="4434778"/>
            <a:ext cx="722270" cy="11543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328" name="Equation" r:id="rId5" imgW="126720" imgH="177480" progId="Equation.3">
                    <p:embed/>
                  </p:oleObj>
                </mc:Choice>
                <mc:Fallback>
                  <p:oleObj name="Equation" r:id="rId5" imgW="126720" imgH="177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94603" y="4434778"/>
                          <a:ext cx="722270" cy="11543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Rectangle 26"/>
          <p:cNvSpPr/>
          <p:nvPr/>
        </p:nvSpPr>
        <p:spPr>
          <a:xfrm>
            <a:off x="228600" y="5105400"/>
            <a:ext cx="8610600" cy="107721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 Narrow"/>
                <a:cs typeface="NikoshBAN" pitchFamily="2" charset="0"/>
              </a:rPr>
              <a:t>চিত্রে</a:t>
            </a:r>
            <a:r>
              <a:rPr lang="en-US" sz="3200" b="1" dirty="0" smtClean="0">
                <a:latin typeface="Arial Narrow"/>
                <a:cs typeface="NikoshBAN" pitchFamily="2" charset="0"/>
              </a:rPr>
              <a:t> ∆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ABC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C =</a:t>
            </a:r>
            <a:r>
              <a:rPr lang="el-GR" sz="3200" b="1" dirty="0" smtClean="0">
                <a:latin typeface="Georgia"/>
                <a:cs typeface="NikoshBAN" pitchFamily="2" charset="0"/>
              </a:rPr>
              <a:t>θ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সাপেক্ষে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অনুপাতসমূহ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9" name="Picture 28" descr="www.wateenmobile.com- (11)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2800" y="304800"/>
            <a:ext cx="1295400" cy="1529976"/>
          </a:xfrm>
          <a:prstGeom prst="rect">
            <a:avLst/>
          </a:prstGeom>
        </p:spPr>
      </p:pic>
      <p:sp>
        <p:nvSpPr>
          <p:cNvPr id="19" name="Frame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8000" y="1905000"/>
            <a:ext cx="1757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১২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37183" y="609600"/>
            <a:ext cx="3458817" cy="685800"/>
          </a:xfrm>
          <a:prstGeom prst="roundRect">
            <a:avLst>
              <a:gd name="adj" fmla="val 50000"/>
            </a:avLst>
          </a:prstGeom>
          <a:ln w="57150">
            <a:solidFill>
              <a:schemeClr val="accent2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TN_WRITING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4400" y="457200"/>
            <a:ext cx="1722783" cy="123825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09600" y="3429000"/>
            <a:ext cx="6324600" cy="609600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bg1">
                <a:lumMod val="8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ত্রিকোণমিতির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প্রতিষ্ঠাতা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ছিলেন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362200"/>
            <a:ext cx="4724400" cy="533400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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ত্রিকোণমিতি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09600" y="4419600"/>
            <a:ext cx="7620000" cy="6858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57150">
            <a:solidFill>
              <a:schemeClr val="bg1">
                <a:lumMod val="8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33400" y="5562600"/>
            <a:ext cx="8229600" cy="685800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chemeClr val="bg1">
                <a:lumMod val="8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ত্রিকোণমিতিতে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গ্রীক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প্রতীকের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</a:t>
            </a:r>
          </a:p>
        </p:txBody>
      </p:sp>
      <p:pic>
        <p:nvPicPr>
          <p:cNvPr id="74" name="Picture 7" descr="C:\Users\DOEL\Desktop\Book Immage\giuh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609600"/>
            <a:ext cx="11430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ame 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64" grpId="0" animBg="1"/>
      <p:bldP spid="6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/>
          <p:nvPr/>
        </p:nvGrpSpPr>
        <p:grpSpPr>
          <a:xfrm>
            <a:off x="3200400" y="228600"/>
            <a:ext cx="2209800" cy="1828800"/>
            <a:chOff x="6934200" y="1143000"/>
            <a:chExt cx="2009633" cy="1817132"/>
          </a:xfrm>
        </p:grpSpPr>
        <p:sp>
          <p:nvSpPr>
            <p:cNvPr id="3" name="Right Triangle 2"/>
            <p:cNvSpPr/>
            <p:nvPr/>
          </p:nvSpPr>
          <p:spPr>
            <a:xfrm flipH="1">
              <a:off x="7315200" y="1371600"/>
              <a:ext cx="1219200" cy="1371600"/>
            </a:xfrm>
            <a:prstGeom prst="rtTriangl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4" name="Group 7"/>
            <p:cNvGrpSpPr/>
            <p:nvPr/>
          </p:nvGrpSpPr>
          <p:grpSpPr>
            <a:xfrm>
              <a:off x="6934200" y="1143000"/>
              <a:ext cx="2009633" cy="1817132"/>
              <a:chOff x="6688539" y="854414"/>
              <a:chExt cx="2009633" cy="181713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8288739" y="854414"/>
                <a:ext cx="3332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A</a:t>
                </a:r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8288739" y="2226014"/>
                <a:ext cx="4094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B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688539" y="2302214"/>
                <a:ext cx="4094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</a:t>
                </a:r>
                <a:endParaRPr lang="en-US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7467600" y="2438400"/>
              <a:ext cx="3411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</a:t>
              </a:r>
              <a:endParaRPr lang="en-US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 rot="18840967">
              <a:off x="7431542" y="1762227"/>
              <a:ext cx="607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m</a:t>
              </a:r>
              <a:endPara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 rot="5400000">
              <a:off x="8415403" y="1947797"/>
              <a:ext cx="607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m</a:t>
              </a:r>
              <a:endPara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381000" y="2819400"/>
            <a:ext cx="29718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10FAC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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?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90599" y="609600"/>
            <a:ext cx="217853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দুঃখিত</a:t>
            </a:r>
            <a:r>
              <a:rPr lang="en-US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আবার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</a:p>
          <a:p>
            <a:pPr lvl="0" algn="ctr"/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চেষ্টা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  <a:sym typeface="Symbol"/>
              </a:rPr>
              <a:t>কর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172199" y="685800"/>
            <a:ext cx="2407135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  <a:sym typeface="Symbol"/>
              </a:rPr>
              <a:t>ধন্যবাদ</a:t>
            </a:r>
            <a:r>
              <a:rPr lang="en-US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  <a:sym typeface="Symbol"/>
              </a:rPr>
              <a:t>উত্তর</a:t>
            </a:r>
            <a:r>
              <a:rPr lang="en-US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</a:p>
          <a:p>
            <a:pPr lvl="0" algn="ctr"/>
            <a:r>
              <a:rPr lang="en-US" sz="28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  <a:sym typeface="Symbol"/>
              </a:rPr>
              <a:t>সঠিক</a:t>
            </a:r>
            <a:r>
              <a:rPr lang="en-US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  <a:sym typeface="Symbol"/>
              </a:rPr>
              <a:t>হয়েছে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2819400" y="36576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খ</a:t>
            </a:r>
            <a:endParaRPr lang="en-US" sz="2400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3505200" y="39624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505200" y="35052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505200" y="3962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4876800" y="3657600"/>
            <a:ext cx="564776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গ</a:t>
            </a:r>
            <a:endParaRPr lang="en-US" sz="2400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5602941" y="3962400"/>
            <a:ext cx="645459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602941" y="3505200"/>
            <a:ext cx="645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602941" y="3962400"/>
            <a:ext cx="645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800600" y="1676400"/>
            <a:ext cx="1524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934200" y="36576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ঘ</a:t>
            </a:r>
            <a:endParaRPr lang="en-US" sz="2400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>
            <a:off x="7620000" y="39624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620000" y="35052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620000" y="3962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85800" y="36576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ক</a:t>
            </a:r>
            <a:endParaRPr lang="en-US" sz="2400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1371600" y="39624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371600" y="35052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371600" y="39624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BC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685800" y="56388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ক</a:t>
            </a:r>
            <a:endParaRPr lang="en-US" sz="2400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1371600" y="59436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371600" y="5486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371600" y="59436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2819400" y="56388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খ</a:t>
            </a:r>
            <a:endParaRPr lang="en-US" sz="2400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2" name="Straight Connector 91"/>
          <p:cNvCxnSpPr/>
          <p:nvPr/>
        </p:nvCxnSpPr>
        <p:spPr>
          <a:xfrm>
            <a:off x="3505200" y="59436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3505200" y="5486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505200" y="5943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4953000" y="55626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গ</a:t>
            </a:r>
            <a:endParaRPr lang="en-US" sz="2400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7" name="Straight Connector 96"/>
          <p:cNvCxnSpPr/>
          <p:nvPr/>
        </p:nvCxnSpPr>
        <p:spPr>
          <a:xfrm>
            <a:off x="5638800" y="58674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638800" y="54102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638800" y="5867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7010400" y="5562600"/>
            <a:ext cx="533400" cy="533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ঘ</a:t>
            </a:r>
            <a:endParaRPr lang="en-US" sz="2400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2" name="Straight Connector 101"/>
          <p:cNvCxnSpPr/>
          <p:nvPr/>
        </p:nvCxnSpPr>
        <p:spPr>
          <a:xfrm>
            <a:off x="7696200" y="5791200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7696200" y="53340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96200" y="57912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381000" y="4648200"/>
            <a:ext cx="29718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10FAC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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tan</a:t>
            </a:r>
            <a:r>
              <a:rPr lang="el-G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?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304800" y="1981200"/>
            <a:ext cx="53270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চিত্রানুসারে নিচের প্রশ্নগুলোর উত্তর দাও - 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562600" y="2133600"/>
            <a:ext cx="3200400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1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উত্তরের</a:t>
            </a:r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অপশান</a:t>
            </a:r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ক, খ, গ, ঘ </a:t>
            </a:r>
            <a:r>
              <a:rPr lang="en-US" sz="1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r>
              <a:rPr lang="en-US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600" dirty="0"/>
          </a:p>
        </p:txBody>
      </p:sp>
      <p:sp>
        <p:nvSpPr>
          <p:cNvPr id="51" name="Frame 5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4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2" grpId="2" animBg="1"/>
      <p:bldP spid="52" grpId="3" animBg="1"/>
      <p:bldP spid="52" grpId="4" animBg="1"/>
      <p:bldP spid="52" grpId="5" animBg="1"/>
      <p:bldP spid="53" grpId="0" animBg="1"/>
      <p:bldP spid="5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40312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86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dgmgcb29_3cjjh3dhb.gif"/>
          <p:cNvPicPr>
            <a:picLocks noChangeAspect="1"/>
          </p:cNvPicPr>
          <p:nvPr/>
        </p:nvPicPr>
        <p:blipFill>
          <a:blip r:embed="rId3" cstate="print"/>
          <a:srcRect l="29035" t="11111"/>
          <a:stretch>
            <a:fillRect/>
          </a:stretch>
        </p:blipFill>
        <p:spPr>
          <a:xfrm flipH="1">
            <a:off x="1126190" y="3581400"/>
            <a:ext cx="115981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 l="10190" t="5903" r="12355" b="5555"/>
          <a:stretch>
            <a:fillRect/>
          </a:stretch>
        </p:blipFill>
        <p:spPr>
          <a:xfrm>
            <a:off x="4648200" y="3505200"/>
            <a:ext cx="11430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H:\image\Animation\Animation\crappigeon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15244" y="5410201"/>
            <a:ext cx="794556" cy="609600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648200"/>
            <a:ext cx="990600" cy="87795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1000" y="1676400"/>
            <a:ext cx="8458200" cy="16312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err="1" smtClean="0">
                <a:latin typeface="Arial Unicode MS"/>
                <a:ea typeface="Arial Unicode MS"/>
                <a:cs typeface="Arial Unicode MS"/>
              </a:rPr>
              <a:t>ᅀ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ABC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AB=20 cm, BC=21 cm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C=</a:t>
            </a:r>
            <a:r>
              <a:rPr lang="el-GR" sz="2400" b="1" dirty="0" smtClean="0">
                <a:latin typeface="Georgia"/>
                <a:cs typeface="Times New Roman" pitchFamily="18" charset="0"/>
              </a:rPr>
              <a:t>θ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i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সংক্ষিপ্ত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বিবরণসহ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আনুপাতিক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আঁক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(ii) AC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(iii) Sin</a:t>
            </a:r>
            <a:r>
              <a:rPr lang="el-GR" sz="2400" b="1" dirty="0" smtClean="0">
                <a:latin typeface="Arial Narrow"/>
                <a:cs typeface="NikoshBAN" pitchFamily="2" charset="0"/>
              </a:rPr>
              <a:t>θ</a:t>
            </a:r>
            <a:r>
              <a:rPr lang="en-US" sz="2400" b="1" dirty="0" smtClean="0">
                <a:latin typeface="Arial Narrow"/>
                <a:cs typeface="NikoshBAN" pitchFamily="2" charset="0"/>
              </a:rPr>
              <a:t>,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cos</a:t>
            </a:r>
            <a:r>
              <a:rPr lang="el-GR" sz="2400" b="1" dirty="0" smtClean="0">
                <a:latin typeface="Arial Narrow"/>
                <a:cs typeface="NikoshBAN" pitchFamily="2" charset="0"/>
              </a:rPr>
              <a:t>θ</a:t>
            </a:r>
            <a:r>
              <a:rPr lang="en-US" sz="2400" b="1" dirty="0" smtClean="0">
                <a:latin typeface="Arial Narrow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Arial Narrow"/>
                <a:cs typeface="NikoshBAN" pitchFamily="2" charset="0"/>
              </a:rPr>
              <a:t>এবং</a:t>
            </a:r>
            <a:r>
              <a:rPr lang="en-US" sz="2400" b="1" dirty="0" smtClean="0">
                <a:latin typeface="Arial Narrow"/>
                <a:cs typeface="NikoshBAN" pitchFamily="2" charset="0"/>
              </a:rPr>
              <a:t>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tan</a:t>
            </a:r>
            <a:r>
              <a:rPr lang="el-GR" sz="2400" b="1" dirty="0" smtClean="0">
                <a:latin typeface="Arial Narrow"/>
                <a:cs typeface="NikoshBAN" pitchFamily="2" charset="0"/>
              </a:rPr>
              <a:t>θ</a:t>
            </a:r>
            <a:r>
              <a:rPr lang="en-US" sz="2400" b="1" dirty="0" smtClean="0">
                <a:latin typeface="Arial Narrow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3" name="Plaque 12"/>
          <p:cNvSpPr/>
          <p:nvPr/>
        </p:nvSpPr>
        <p:spPr>
          <a:xfrm>
            <a:off x="3276600" y="609600"/>
            <a:ext cx="2743200" cy="609600"/>
          </a:xfrm>
          <a:prstGeom prst="plaque">
            <a:avLst>
              <a:gd name="adj" fmla="val 16389"/>
            </a:avLst>
          </a:prstGeom>
          <a:gradFill>
            <a:gsLst>
              <a:gs pos="78710">
                <a:srgbClr val="00B050"/>
              </a:gs>
              <a:gs pos="67000">
                <a:schemeClr val="bg1"/>
              </a:gs>
              <a:gs pos="10000">
                <a:srgbClr val="FF0000">
                  <a:alpha val="52000"/>
                </a:srgbClr>
              </a:gs>
              <a:gs pos="23000">
                <a:srgbClr val="00B050"/>
              </a:gs>
              <a:gs pos="36000">
                <a:schemeClr val="bg1"/>
              </a:gs>
              <a:gs pos="89000">
                <a:srgbClr val="FF0000">
                  <a:alpha val="41000"/>
                </a:srgbClr>
              </a:gs>
            </a:gsLst>
            <a:lin ang="5400000" scaled="0"/>
          </a:gradFill>
          <a:ln w="95250">
            <a:solidFill>
              <a:srgbClr val="FFFF00">
                <a:alpha val="82000"/>
              </a:srgb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3200" b="1" dirty="0" smtClean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H:\image\Animation\Animation\crappigeon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2286000" y="5715000"/>
            <a:ext cx="716127" cy="609600"/>
          </a:xfrm>
          <a:prstGeom prst="rect">
            <a:avLst/>
          </a:prstGeom>
          <a:noFill/>
        </p:spPr>
      </p:pic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20053"/>
            <a:ext cx="9144000" cy="6898106"/>
            <a:chOff x="0" y="-20053"/>
            <a:chExt cx="9144000" cy="6898106"/>
          </a:xfrm>
        </p:grpSpPr>
        <p:pic>
          <p:nvPicPr>
            <p:cNvPr id="3" name="Picture 2" descr="tumblr_static_rain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20053"/>
              <a:ext cx="9144000" cy="6898106"/>
            </a:xfrm>
            <a:prstGeom prst="rect">
              <a:avLst/>
            </a:prstGeom>
          </p:spPr>
        </p:pic>
        <p:pic>
          <p:nvPicPr>
            <p:cNvPr id="4" name="Picture 3" descr="Untitled-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72400" y="228600"/>
              <a:ext cx="1143000" cy="127635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4" descr="Untitled-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228600"/>
              <a:ext cx="1143000" cy="127635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6" name="Oval 5"/>
          <p:cNvSpPr/>
          <p:nvPr/>
        </p:nvSpPr>
        <p:spPr>
          <a:xfrm>
            <a:off x="4876800" y="2514600"/>
            <a:ext cx="1295400" cy="13062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450B3E"/>
                </a:solidFill>
                <a:latin typeface="NikoshBAN" pitchFamily="2" charset="0"/>
                <a:cs typeface="NikoshBAN" pitchFamily="2" charset="0"/>
              </a:rPr>
              <a:t>বা</a:t>
            </a:r>
            <a:endParaRPr lang="en-US" sz="9600" b="1" dirty="0">
              <a:solidFill>
                <a:srgbClr val="450B3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505200" y="2514600"/>
            <a:ext cx="1295400" cy="1295400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rgbClr val="21AA16"/>
                </a:solidFill>
                <a:latin typeface="NikoshBAN" pitchFamily="2" charset="0"/>
                <a:cs typeface="NikoshBAN" pitchFamily="2" charset="0"/>
              </a:rPr>
              <a:t>ন্য</a:t>
            </a:r>
            <a:endParaRPr lang="en-US" sz="9600" b="1" dirty="0">
              <a:solidFill>
                <a:srgbClr val="21AA1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133600" y="2514600"/>
            <a:ext cx="1295400" cy="1295400"/>
          </a:xfrm>
          <a:prstGeom prst="ellipse">
            <a:avLst/>
          </a:prstGeom>
          <a:solidFill>
            <a:srgbClr val="F319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ধ</a:t>
            </a:r>
            <a:endParaRPr lang="en-US" sz="96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248400" y="2514600"/>
            <a:ext cx="1295400" cy="1306286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</a:t>
            </a:r>
            <a:endParaRPr lang="en-US" sz="9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D:\SAIFUL DIGITAL CONTAINT\Freame\Fream-17A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27519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8839200" cy="655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7" name="Rectangle 6"/>
          <p:cNvSpPr/>
          <p:nvPr/>
        </p:nvSpPr>
        <p:spPr>
          <a:xfrm>
            <a:off x="685800" y="457200"/>
            <a:ext cx="4613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চিত্রে</a:t>
            </a:r>
            <a:r>
              <a:rPr lang="en-US" sz="3600" b="1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600" b="1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b="1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b="1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পাচ্ছি</a:t>
            </a:r>
            <a:r>
              <a:rPr lang="en-US" sz="3600" b="1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3600" b="1" dirty="0"/>
          </a:p>
        </p:txBody>
      </p:sp>
      <p:sp>
        <p:nvSpPr>
          <p:cNvPr id="8" name="Rectangle 7"/>
          <p:cNvSpPr/>
          <p:nvPr/>
        </p:nvSpPr>
        <p:spPr>
          <a:xfrm>
            <a:off x="2819400" y="2971800"/>
            <a:ext cx="1551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kern="0" dirty="0" err="1" smtClean="0">
                <a:latin typeface="NikoshBAN" pitchFamily="2" charset="0"/>
                <a:cs typeface="NikoshBAN" pitchFamily="2" charset="0"/>
              </a:rPr>
              <a:t>পিরামিড</a:t>
            </a:r>
            <a:endParaRPr lang="en-US" sz="3600" dirty="0"/>
          </a:p>
        </p:txBody>
      </p:sp>
      <p:sp>
        <p:nvSpPr>
          <p:cNvPr id="11" name="Rectangle 10"/>
          <p:cNvSpPr/>
          <p:nvPr/>
        </p:nvSpPr>
        <p:spPr>
          <a:xfrm>
            <a:off x="685800" y="1066800"/>
            <a:ext cx="41328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পিরামিডের</a:t>
            </a:r>
            <a:r>
              <a:rPr lang="en-US" sz="3600" b="1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আকৃতি</a:t>
            </a:r>
            <a:r>
              <a:rPr lang="en-US" sz="3600" b="1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কিরূপ</a:t>
            </a:r>
            <a:r>
              <a:rPr lang="en-US" sz="3600" b="1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3600" b="1" dirty="0"/>
          </a:p>
        </p:txBody>
      </p:sp>
      <p:sp>
        <p:nvSpPr>
          <p:cNvPr id="12" name="Rectangle 11"/>
          <p:cNvSpPr/>
          <p:nvPr/>
        </p:nvSpPr>
        <p:spPr>
          <a:xfrm>
            <a:off x="4495800" y="2971800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kern="0" dirty="0" err="1" smtClean="0">
                <a:latin typeface="NikoshBAN" pitchFamily="2" charset="0"/>
                <a:cs typeface="NikoshBAN" pitchFamily="2" charset="0"/>
              </a:rPr>
              <a:t>ত্রিভুজাকৃতি</a:t>
            </a:r>
            <a:endParaRPr lang="en-US" sz="3600" dirty="0"/>
          </a:p>
        </p:txBody>
      </p:sp>
      <p:sp>
        <p:nvSpPr>
          <p:cNvPr id="9" name="Frame 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" t="6326" r="5596" b="15473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124200" y="381000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kern="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2800" kern="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2800" kern="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kern="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kern="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??</a:t>
            </a:r>
            <a:endParaRPr lang="bn-BD" sz="2800" kern="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00400" y="3810000"/>
            <a:ext cx="2819400" cy="1588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886200" y="4038600"/>
            <a:ext cx="144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ত্রিভুজাকৃতি</a:t>
            </a:r>
            <a:endParaRPr lang="en-US" sz="2800" b="1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Isosceles Triangle 12"/>
          <p:cNvSpPr/>
          <p:nvPr/>
        </p:nvSpPr>
        <p:spPr>
          <a:xfrm rot="3813035">
            <a:off x="3545208" y="3376360"/>
            <a:ext cx="2891782" cy="2391279"/>
          </a:xfrm>
          <a:prstGeom prst="triangle">
            <a:avLst>
              <a:gd name="adj" fmla="val 39961"/>
            </a:avLst>
          </a:prstGeom>
          <a:noFill/>
          <a:ln w="114300" cap="sq">
            <a:solidFill>
              <a:srgbClr val="9B980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8305800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kern="0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??</a:t>
            </a:r>
            <a:endParaRPr lang="bn-BD" sz="4000" kern="0" dirty="0" smtClean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images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66800"/>
            <a:ext cx="8382000" cy="556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4" name="Group 13"/>
          <p:cNvGrpSpPr/>
          <p:nvPr/>
        </p:nvGrpSpPr>
        <p:grpSpPr>
          <a:xfrm>
            <a:off x="4495800" y="1143000"/>
            <a:ext cx="2590800" cy="2667000"/>
            <a:chOff x="2894806" y="2439194"/>
            <a:chExt cx="1677194" cy="2287588"/>
          </a:xfrm>
        </p:grpSpPr>
        <p:cxnSp>
          <p:nvCxnSpPr>
            <p:cNvPr id="5" name="Straight Connector 4"/>
            <p:cNvCxnSpPr/>
            <p:nvPr/>
          </p:nvCxnSpPr>
          <p:spPr>
            <a:xfrm rot="5400000">
              <a:off x="1790700" y="3543300"/>
              <a:ext cx="2209800" cy="1588"/>
            </a:xfrm>
            <a:prstGeom prst="lin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tailEnd type="none"/>
            </a:ln>
            <a:effectLst/>
          </p:spPr>
        </p:cxnSp>
        <p:cxnSp>
          <p:nvCxnSpPr>
            <p:cNvPr id="6" name="Straight Connector 5"/>
            <p:cNvCxnSpPr/>
            <p:nvPr/>
          </p:nvCxnSpPr>
          <p:spPr>
            <a:xfrm>
              <a:off x="2895600" y="4648994"/>
              <a:ext cx="1676400" cy="77788"/>
            </a:xfrm>
            <a:prstGeom prst="lin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tailEnd type="none"/>
            </a:ln>
            <a:effectLst/>
          </p:spPr>
        </p:cxnSp>
        <p:cxnSp>
          <p:nvCxnSpPr>
            <p:cNvPr id="7" name="Straight Connector 6"/>
            <p:cNvCxnSpPr/>
            <p:nvPr/>
          </p:nvCxnSpPr>
          <p:spPr>
            <a:xfrm rot="16200000" flipH="1">
              <a:off x="2591197" y="2743597"/>
              <a:ext cx="2285206" cy="1676400"/>
            </a:xfrm>
            <a:prstGeom prst="lin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tailEnd type="none"/>
            </a:ln>
            <a:effectLst/>
          </p:spPr>
        </p:cxnSp>
      </p:grpSp>
      <p:sp>
        <p:nvSpPr>
          <p:cNvPr id="10" name="Rectangle 9"/>
          <p:cNvSpPr/>
          <p:nvPr/>
        </p:nvSpPr>
        <p:spPr>
          <a:xfrm>
            <a:off x="6324600" y="3048000"/>
            <a:ext cx="8418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2800" b="1" dirty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96000" y="3810000"/>
            <a:ext cx="304800" cy="228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371600" y="4648200"/>
            <a:ext cx="662940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এটিকে</a:t>
            </a:r>
            <a:r>
              <a:rPr lang="en-US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ত্রিভুজ</a:t>
            </a:r>
            <a:r>
              <a:rPr lang="en-US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1800" y="5562600"/>
            <a:ext cx="346675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36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rame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33 0.06104 L 0.175 0.0499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1828800" y="457200"/>
            <a:ext cx="3505200" cy="2895600"/>
            <a:chOff x="1981200" y="457200"/>
            <a:chExt cx="3048000" cy="2569050"/>
          </a:xfrm>
        </p:grpSpPr>
        <p:grpSp>
          <p:nvGrpSpPr>
            <p:cNvPr id="6" name="Group 13"/>
            <p:cNvGrpSpPr/>
            <p:nvPr/>
          </p:nvGrpSpPr>
          <p:grpSpPr>
            <a:xfrm>
              <a:off x="1981200" y="457200"/>
              <a:ext cx="3048000" cy="2301851"/>
              <a:chOff x="2894806" y="2439194"/>
              <a:chExt cx="1677194" cy="2287588"/>
            </a:xfrm>
          </p:grpSpPr>
          <p:cxnSp>
            <p:nvCxnSpPr>
              <p:cNvPr id="7" name="Straight Connector 6"/>
              <p:cNvCxnSpPr/>
              <p:nvPr/>
            </p:nvCxnSpPr>
            <p:spPr>
              <a:xfrm rot="5400000">
                <a:off x="1790700" y="3543300"/>
                <a:ext cx="2209800" cy="1588"/>
              </a:xfrm>
              <a:prstGeom prst="line">
                <a:avLst/>
              </a:prstGeom>
              <a:ln w="76200">
                <a:tailEnd type="non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2895600" y="4648994"/>
                <a:ext cx="1676400" cy="77788"/>
              </a:xfrm>
              <a:prstGeom prst="line">
                <a:avLst/>
              </a:prstGeom>
              <a:noFill/>
              <a:ln w="76200" cap="flat" cmpd="sng" algn="ctr">
                <a:solidFill>
                  <a:srgbClr val="FF0000"/>
                </a:solidFill>
                <a:prstDash val="solid"/>
                <a:tailEnd type="none"/>
              </a:ln>
              <a:effectLst/>
            </p:spPr>
          </p:cxnSp>
          <p:cxnSp>
            <p:nvCxnSpPr>
              <p:cNvPr id="9" name="Straight Connector 8"/>
              <p:cNvCxnSpPr/>
              <p:nvPr/>
            </p:nvCxnSpPr>
            <p:spPr>
              <a:xfrm rot="16200000" flipH="1">
                <a:off x="2591197" y="2743597"/>
                <a:ext cx="2285206" cy="1676400"/>
              </a:xfrm>
              <a:prstGeom prst="line">
                <a:avLst/>
              </a:prstGeom>
              <a:ln w="76200">
                <a:tailEnd type="non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Arc 15"/>
            <p:cNvSpPr/>
            <p:nvPr/>
          </p:nvSpPr>
          <p:spPr>
            <a:xfrm rot="12023456">
              <a:off x="4093050" y="2163056"/>
              <a:ext cx="914400" cy="863194"/>
            </a:xfrm>
            <a:prstGeom prst="arc">
              <a:avLst>
                <a:gd name="adj1" fmla="val 19348522"/>
                <a:gd name="adj2" fmla="val 2550338"/>
              </a:avLst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4343400" y="2590800"/>
            <a:ext cx="560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latin typeface="Georgia"/>
                <a:cs typeface="NikoshBAN" pitchFamily="2" charset="0"/>
              </a:rPr>
              <a:t>θ</a:t>
            </a:r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1828800" y="2667000"/>
            <a:ext cx="381000" cy="304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990600" y="990600"/>
            <a:ext cx="990600" cy="1200329"/>
            <a:chOff x="990600" y="990600"/>
            <a:chExt cx="990600" cy="1200329"/>
          </a:xfrm>
        </p:grpSpPr>
        <p:sp>
          <p:nvSpPr>
            <p:cNvPr id="32" name="Rectangle 31"/>
            <p:cNvSpPr/>
            <p:nvPr/>
          </p:nvSpPr>
          <p:spPr>
            <a:xfrm>
              <a:off x="990600" y="990600"/>
              <a:ext cx="99060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আমি</a:t>
              </a:r>
              <a:endPara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endParaRPr>
            </a:p>
            <a:p>
              <a:endPara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(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লম্ব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) 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33" name="Picture 32" descr="bird-flying-animated-2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0600" y="1219200"/>
              <a:ext cx="914400" cy="609600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2743200" y="2286000"/>
            <a:ext cx="970137" cy="1200329"/>
            <a:chOff x="2743200" y="2057400"/>
            <a:chExt cx="882233" cy="1026679"/>
          </a:xfrm>
        </p:grpSpPr>
        <p:sp>
          <p:nvSpPr>
            <p:cNvPr id="35" name="Rectangle 34"/>
            <p:cNvSpPr/>
            <p:nvPr/>
          </p:nvSpPr>
          <p:spPr>
            <a:xfrm>
              <a:off x="2743200" y="2057400"/>
              <a:ext cx="882233" cy="102667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আমি</a:t>
              </a:r>
              <a:endPara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endParaRPr>
            </a:p>
            <a:p>
              <a:endPara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( </a:t>
              </a:r>
              <a:r>
                <a:rPr lang="en-US" sz="2400" b="1" dirty="0" err="1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ভূমি</a:t>
              </a:r>
              <a:r>
                <a:rPr lang="en-US" sz="2400" b="1" dirty="0" smtClean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 ) </a:t>
              </a:r>
              <a:endParaRPr lang="en-US" sz="2400" dirty="0">
                <a:solidFill>
                  <a:srgbClr val="C00000"/>
                </a:solidFill>
              </a:endParaRPr>
            </a:p>
          </p:txBody>
        </p:sp>
        <p:pic>
          <p:nvPicPr>
            <p:cNvPr id="36" name="Picture 35" descr="bird-hopping-animated-1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3201" y="2252929"/>
              <a:ext cx="831546" cy="456234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2895600" y="762000"/>
            <a:ext cx="1482481" cy="1128558"/>
            <a:chOff x="2971800" y="609600"/>
            <a:chExt cx="1482481" cy="1128558"/>
          </a:xfrm>
        </p:grpSpPr>
        <p:sp>
          <p:nvSpPr>
            <p:cNvPr id="38" name="Rectangle 37"/>
            <p:cNvSpPr/>
            <p:nvPr/>
          </p:nvSpPr>
          <p:spPr>
            <a:xfrm rot="2106530">
              <a:off x="3421627" y="907161"/>
              <a:ext cx="103265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 err="1" smtClean="0">
                  <a:latin typeface="NikoshBAN" pitchFamily="2" charset="0"/>
                  <a:cs typeface="NikoshBAN" pitchFamily="2" charset="0"/>
                </a:rPr>
                <a:t>আমি</a:t>
              </a:r>
              <a:endParaRPr lang="en-US" sz="2400" b="1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400" b="1" dirty="0" err="1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অতিভুজ</a:t>
              </a:r>
              <a:r>
                <a:rPr lang="en-US" sz="2400" b="1" dirty="0" smtClean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24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39" name="Picture 38" descr="Blue_butterfly_2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71800" y="609600"/>
              <a:ext cx="762000" cy="628652"/>
            </a:xfrm>
            <a:prstGeom prst="rect">
              <a:avLst/>
            </a:prstGeom>
          </p:spPr>
        </p:pic>
      </p:grpSp>
      <p:sp>
        <p:nvSpPr>
          <p:cNvPr id="23" name="Frame 2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2209800" y="1676400"/>
            <a:ext cx="1143000" cy="990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10800000">
            <a:off x="1905000" y="1905000"/>
            <a:ext cx="2362200" cy="762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523108" y="457200"/>
            <a:ext cx="4087492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4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জান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7200" y="3581400"/>
            <a:ext cx="8229600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সমকোণী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সম্পর্কের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গণিতের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শাখা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438400" y="5486400"/>
            <a:ext cx="48006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ত্রিকোণমিতি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48" grpId="0" animBg="1"/>
      <p:bldP spid="49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124200" y="1219200"/>
            <a:ext cx="3124200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2971800"/>
            <a:ext cx="5105400" cy="1323439"/>
          </a:xfrm>
          <a:prstGeom prst="rect">
            <a:avLst/>
          </a:prstGeom>
          <a:solidFill>
            <a:srgbClr val="A5FBBC"/>
          </a:solidFill>
          <a:ln>
            <a:solidFill>
              <a:srgbClr val="00B050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সূক্ষ্ণকোণের</a:t>
            </a:r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endParaRPr lang="en-US" sz="4000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 descr="bird-flying-animated-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457199"/>
            <a:ext cx="1219200" cy="935025"/>
          </a:xfrm>
          <a:prstGeom prst="rect">
            <a:avLst/>
          </a:prstGeom>
        </p:spPr>
      </p:pic>
      <p:pic>
        <p:nvPicPr>
          <p:cNvPr id="18" name="Picture 17" descr="bird-flying-animated-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457200"/>
            <a:ext cx="1371600" cy="1011646"/>
          </a:xfrm>
          <a:prstGeom prst="rect">
            <a:avLst/>
          </a:prstGeom>
        </p:spPr>
      </p:pic>
      <p:sp>
        <p:nvSpPr>
          <p:cNvPr id="9" name="Frame 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24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4400" cy="6155531"/>
          </a:xfrm>
          <a:prstGeom prst="rect">
            <a:avLst/>
          </a:prstGeom>
          <a:solidFill>
            <a:srgbClr val="EAE8EC"/>
          </a:solidFill>
          <a:ln w="38100">
            <a:solidFill>
              <a:srgbClr val="C10FAC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  <a:sym typeface="Wingdings"/>
              </a:rPr>
              <a:t></a:t>
            </a:r>
            <a:r>
              <a:rPr lang="en-US" sz="5400" b="1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bn-BD" sz="5400" b="1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5400" b="1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solidFill>
                  <a:srgbClr val="C10FAC"/>
                </a:solidFill>
                <a:latin typeface="NikoshBAN" pitchFamily="2" charset="0"/>
                <a:cs typeface="NikoshBAN" pitchFamily="2" charset="0"/>
                <a:sym typeface="Wingdings"/>
              </a:rPr>
              <a:t></a:t>
            </a:r>
            <a:endParaRPr lang="en-US" sz="2000" b="1" dirty="0" smtClean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200" b="1" dirty="0" smtClean="0">
              <a:solidFill>
                <a:srgbClr val="C10FA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1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◊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ত্রিকোণমিতি</a:t>
            </a:r>
            <a:r>
              <a:rPr 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3600" b="1" dirty="0" smtClean="0">
              <a:latin typeface="NikoshBAN" pitchFamily="2" charset="0"/>
              <a:cs typeface="NikoshBAN" pitchFamily="2" charset="0"/>
            </a:endParaRPr>
          </a:p>
          <a:p>
            <a:endParaRPr lang="bn-BD" sz="1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◊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ত্রিকোণমিতির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আবিষ্কারক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bn-BD" sz="1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◊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ত্রিকোণমিতিতে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গ্রীক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2800" b="1" dirty="0" smtClean="0">
              <a:latin typeface="NikoshBAN" pitchFamily="2" charset="0"/>
              <a:cs typeface="NikoshBAN" pitchFamily="2" charset="0"/>
            </a:endParaRPr>
          </a:p>
          <a:p>
            <a:endParaRPr lang="bn-BD" sz="1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◊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সূক্ষ্মকোণের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ত্রিকোণমিতিক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অনুপাত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8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 smtClean="0">
                <a:solidFill>
                  <a:srgbClr val="0070C0"/>
                </a:solidFill>
                <a:latin typeface="Georgia"/>
                <a:cs typeface="NikoshBAN" pitchFamily="2" charset="0"/>
              </a:rPr>
              <a:t>    </a:t>
            </a:r>
            <a:r>
              <a:rPr lang="en-US" sz="5400" b="1" dirty="0" smtClean="0">
                <a:solidFill>
                  <a:srgbClr val="C10FAC"/>
                </a:solidFill>
                <a:latin typeface="Georgia"/>
                <a:cs typeface="NikoshBAN" pitchFamily="2" charset="0"/>
              </a:rPr>
              <a:t>α</a:t>
            </a:r>
            <a:r>
              <a:rPr lang="en-US" sz="5400" b="1" dirty="0" smtClean="0">
                <a:solidFill>
                  <a:srgbClr val="0070C0"/>
                </a:solidFill>
                <a:latin typeface="Georgia"/>
                <a:cs typeface="NikoshBAN" pitchFamily="2" charset="0"/>
              </a:rPr>
              <a:t>     β     </a:t>
            </a:r>
            <a:r>
              <a:rPr lang="en-US" sz="5400" b="1" dirty="0" smtClean="0">
                <a:solidFill>
                  <a:srgbClr val="FF0000"/>
                </a:solidFill>
                <a:latin typeface="Georgia"/>
                <a:cs typeface="NikoshBAN" pitchFamily="2" charset="0"/>
              </a:rPr>
              <a:t>γ </a:t>
            </a:r>
            <a:r>
              <a:rPr lang="en-US" sz="5400" b="1" dirty="0" smtClean="0">
                <a:solidFill>
                  <a:srgbClr val="0070C0"/>
                </a:solidFill>
                <a:latin typeface="Georgia"/>
                <a:cs typeface="NikoshBAN" pitchFamily="2" charset="0"/>
              </a:rPr>
              <a:t>    </a:t>
            </a:r>
            <a:r>
              <a:rPr lang="el-GR" sz="5400" b="1" dirty="0" smtClean="0">
                <a:solidFill>
                  <a:srgbClr val="7030A0"/>
                </a:solidFill>
                <a:latin typeface="Georgia"/>
                <a:cs typeface="NikoshBAN" pitchFamily="2" charset="0"/>
              </a:rPr>
              <a:t>θ</a:t>
            </a:r>
            <a:r>
              <a:rPr lang="en-US" sz="5400" b="1" dirty="0" smtClean="0">
                <a:solidFill>
                  <a:srgbClr val="0070C0"/>
                </a:solidFill>
                <a:latin typeface="Georgia"/>
                <a:cs typeface="NikoshBAN" pitchFamily="2" charset="0"/>
              </a:rPr>
              <a:t>     </a:t>
            </a:r>
            <a:r>
              <a:rPr lang="en-US" sz="5400" b="1" dirty="0" smtClean="0">
                <a:solidFill>
                  <a:srgbClr val="C00000"/>
                </a:solidFill>
                <a:latin typeface="Georgia"/>
                <a:cs typeface="NikoshBAN" pitchFamily="2" charset="0"/>
              </a:rPr>
              <a:t>ф</a:t>
            </a:r>
            <a:r>
              <a:rPr lang="en-US" sz="5400" b="1" dirty="0" smtClean="0">
                <a:solidFill>
                  <a:srgbClr val="0070C0"/>
                </a:solidFill>
                <a:latin typeface="Georgia"/>
                <a:cs typeface="NikoshBAN" pitchFamily="2" charset="0"/>
              </a:rPr>
              <a:t>   </a:t>
            </a:r>
            <a:r>
              <a:rPr lang="en-US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b="1" dirty="0" smtClean="0">
                <a:latin typeface="Georgia"/>
                <a:cs typeface="NikoshBAN" pitchFamily="2" charset="0"/>
              </a:rPr>
              <a:t>ω</a:t>
            </a:r>
          </a:p>
          <a:p>
            <a:endParaRPr lang="en-US" sz="800" b="1" dirty="0" smtClean="0">
              <a:solidFill>
                <a:srgbClr val="0070C0"/>
              </a:solidFill>
              <a:latin typeface="Georgia"/>
              <a:cs typeface="NikoshBAN" pitchFamily="2" charset="0"/>
            </a:endParaRPr>
          </a:p>
        </p:txBody>
      </p:sp>
      <p:pic>
        <p:nvPicPr>
          <p:cNvPr id="4" name="Picture 3" descr="livres-1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8600"/>
            <a:ext cx="2133600" cy="1381125"/>
          </a:xfrm>
          <a:prstGeom prst="rect">
            <a:avLst/>
          </a:prstGeom>
        </p:spPr>
      </p:pic>
      <p:pic>
        <p:nvPicPr>
          <p:cNvPr id="6" name="Picture 5" descr="livres-1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304800"/>
            <a:ext cx="2133600" cy="13811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63500" cap="rnd">
            <a:prstDash val="sys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10FAC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8936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3200400"/>
            <a:ext cx="8382000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  <a:bevelB w="165100" prst="coolSlant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গ্রীক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Tri</a:t>
            </a:r>
            <a:r>
              <a:rPr lang="en-US" sz="3600" dirty="0" smtClean="0">
                <a:latin typeface="Arial Unicode MS"/>
                <a:ea typeface="Arial Unicode MS"/>
                <a:cs typeface="Arial Unicode MS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 Unicode MS"/>
                <a:ea typeface="Arial Unicode MS"/>
                <a:cs typeface="Arial Unicode MS"/>
              </a:rPr>
              <a:t>⇒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ea typeface="Arial Unicode MS"/>
                <a:cs typeface="Times New Roman" pitchFamily="18" charset="0"/>
              </a:rPr>
              <a:t>gonia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 Unicode MS"/>
                <a:ea typeface="Arial Unicode MS"/>
                <a:cs typeface="Arial Unicode MS"/>
              </a:rPr>
              <a:t>⇒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 Unicode MS"/>
                <a:cs typeface="Times New Roman" pitchFamily="18" charset="0"/>
              </a:rPr>
              <a:t>metron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Arial Unicode MS"/>
                <a:ea typeface="Arial Unicode MS"/>
                <a:cs typeface="Arial Unicode MS"/>
              </a:rPr>
              <a:t>⇒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অর্থা</a:t>
            </a:r>
            <a:r>
              <a:rPr lang="en-US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ৎ</a:t>
            </a:r>
            <a:r>
              <a:rPr lang="en-US" sz="36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কোণের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76400" y="381000"/>
            <a:ext cx="5334000" cy="1015663"/>
          </a:xfrm>
          <a:prstGeom prst="rect">
            <a:avLst/>
          </a:prstGeom>
          <a:scene3d>
            <a:camera prst="perspectiveBelow"/>
            <a:lightRig rig="threePt" dir="t"/>
          </a:scene3d>
          <a:sp3d>
            <a:bevelT w="152400" h="50800" prst="softRound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Trigonometry 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1981200"/>
            <a:ext cx="7772400" cy="10156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10FAC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Tri</a:t>
            </a:r>
            <a:r>
              <a:rPr lang="en-US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 +  </a:t>
            </a:r>
            <a:r>
              <a:rPr lang="en-US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gonia</a:t>
            </a:r>
            <a:r>
              <a:rPr lang="en-US" sz="6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 +  </a:t>
            </a:r>
            <a:r>
              <a:rPr lang="en-US" sz="60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metron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038600" y="1371600"/>
            <a:ext cx="609600" cy="60960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1000" y="5181600"/>
            <a:ext cx="8382000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গণিতের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শাখায়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ত্রিভুজ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ত্রিকোণমিতি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  <p:sp>
        <p:nvSpPr>
          <p:cNvPr id="10" name="Frame 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389"/>
            </a:avLst>
          </a:prstGeom>
          <a:solidFill>
            <a:srgbClr val="660066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791</Words>
  <Application>Microsoft Office PowerPoint</Application>
  <PresentationFormat>On-screen Show (4:3)</PresentationFormat>
  <Paragraphs>233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 Unicode MS</vt:lpstr>
      <vt:lpstr>Arial</vt:lpstr>
      <vt:lpstr>Arial Narrow</vt:lpstr>
      <vt:lpstr>Calibri</vt:lpstr>
      <vt:lpstr>Georgia</vt:lpstr>
      <vt:lpstr>NikoshBAN</vt:lpstr>
      <vt:lpstr>Symbol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hori chan</dc:creator>
  <cp:lastModifiedBy>success</cp:lastModifiedBy>
  <cp:revision>172</cp:revision>
  <dcterms:created xsi:type="dcterms:W3CDTF">2006-08-16T00:00:00Z</dcterms:created>
  <dcterms:modified xsi:type="dcterms:W3CDTF">2020-08-24T09:21:27Z</dcterms:modified>
</cp:coreProperties>
</file>