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72" r:id="rId3"/>
    <p:sldId id="257" r:id="rId4"/>
    <p:sldId id="280" r:id="rId5"/>
    <p:sldId id="259" r:id="rId6"/>
    <p:sldId id="258" r:id="rId7"/>
    <p:sldId id="260" r:id="rId8"/>
    <p:sldId id="261" r:id="rId9"/>
    <p:sldId id="263" r:id="rId10"/>
    <p:sldId id="264" r:id="rId11"/>
    <p:sldId id="265" r:id="rId12"/>
    <p:sldId id="262" r:id="rId13"/>
    <p:sldId id="266" r:id="rId14"/>
    <p:sldId id="267" r:id="rId15"/>
    <p:sldId id="277" r:id="rId16"/>
    <p:sldId id="275" r:id="rId17"/>
    <p:sldId id="268" r:id="rId18"/>
    <p:sldId id="269" r:id="rId19"/>
    <p:sldId id="270" r:id="rId20"/>
    <p:sldId id="271" r:id="rId21"/>
    <p:sldId id="279" r:id="rId22"/>
    <p:sldId id="276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-5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7A50F-ECFB-4F87-950B-786B9D67756B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1289A-590D-4996-A518-5794F51C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1289A-590D-4996-A518-5794F51C5D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7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879-78D3-447E-B5AF-DA4DF22C0FCF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ED49-E93A-437B-B8CD-2FE6BB04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7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879-78D3-447E-B5AF-DA4DF22C0FCF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ED49-E93A-437B-B8CD-2FE6BB04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879-78D3-447E-B5AF-DA4DF22C0FCF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ED49-E93A-437B-B8CD-2FE6BB04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879-78D3-447E-B5AF-DA4DF22C0FCF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ED49-E93A-437B-B8CD-2FE6BB04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879-78D3-447E-B5AF-DA4DF22C0FCF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ED49-E93A-437B-B8CD-2FE6BB04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879-78D3-447E-B5AF-DA4DF22C0FCF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ED49-E93A-437B-B8CD-2FE6BB04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879-78D3-447E-B5AF-DA4DF22C0FCF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ED49-E93A-437B-B8CD-2FE6BB04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4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879-78D3-447E-B5AF-DA4DF22C0FCF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ED49-E93A-437B-B8CD-2FE6BB04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5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879-78D3-447E-B5AF-DA4DF22C0FCF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ED49-E93A-437B-B8CD-2FE6BB04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7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879-78D3-447E-B5AF-DA4DF22C0FCF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ED49-E93A-437B-B8CD-2FE6BB04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0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879-78D3-447E-B5AF-DA4DF22C0FCF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ED49-E93A-437B-B8CD-2FE6BB04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1879-78D3-447E-B5AF-DA4DF22C0FCF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EED49-E93A-437B-B8CD-2FE6BB04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1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80" y="1"/>
            <a:ext cx="7792871" cy="6234295"/>
          </a:xfrm>
        </p:spPr>
      </p:pic>
      <p:sp>
        <p:nvSpPr>
          <p:cNvPr id="6" name="TextBox 5"/>
          <p:cNvSpPr txBox="1"/>
          <p:nvPr/>
        </p:nvSpPr>
        <p:spPr>
          <a:xfrm>
            <a:off x="1" y="5288340"/>
            <a:ext cx="12192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স্বাগত</a:t>
            </a:r>
            <a:r>
              <a:rPr lang="en-US" sz="9600" dirty="0" err="1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ম</a:t>
            </a:r>
            <a:endParaRPr lang="en-US" sz="9600" dirty="0">
              <a:solidFill>
                <a:schemeClr val="accent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6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45" y="0"/>
            <a:ext cx="10515600" cy="1325563"/>
          </a:xfrm>
          <a:solidFill>
            <a:srgbClr val="00B0F0"/>
          </a:solidFill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বৃষ্টির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প্রাকৃতিক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কারন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32" y="4394579"/>
            <a:ext cx="6269568" cy="20419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664"/>
            <a:ext cx="4848226" cy="250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" y="4398521"/>
            <a:ext cx="4926233" cy="2038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53" y="1416664"/>
            <a:ext cx="5633847" cy="25086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5036" y="3925337"/>
            <a:ext cx="4271749" cy="473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আগ্নেগিরির</a:t>
            </a:r>
            <a:r>
              <a:rPr lang="en-US" dirty="0" smtClean="0"/>
              <a:t> </a:t>
            </a:r>
            <a:r>
              <a:rPr lang="en-US" dirty="0" err="1" smtClean="0"/>
              <a:t>অগ্ন্যুৎপাত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99111" y="3937014"/>
            <a:ext cx="4271749" cy="473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দাবানল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8238" y="6384816"/>
            <a:ext cx="4271749" cy="473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বজ্রপাত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99110" y="6436564"/>
            <a:ext cx="4271749" cy="473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গাছপালার</a:t>
            </a:r>
            <a:r>
              <a:rPr lang="en-US" dirty="0" smtClean="0"/>
              <a:t> </a:t>
            </a:r>
            <a:r>
              <a:rPr lang="en-US" dirty="0" err="1" smtClean="0"/>
              <a:t>পচন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053"/>
            <a:ext cx="10515600" cy="1325563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বৃষ্টির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মানুষ্য-সৃষ্ট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কারণ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34" y="4299910"/>
            <a:ext cx="5390866" cy="1847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57745"/>
            <a:ext cx="5390867" cy="1751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34" y="1657747"/>
            <a:ext cx="5390866" cy="1751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9910"/>
            <a:ext cx="5390866" cy="1847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409564"/>
            <a:ext cx="5390866" cy="890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শিল্পকারখানার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ধোয়া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1134" y="3409564"/>
            <a:ext cx="5390866" cy="890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ইটের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ভাটার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ধোয়া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65060"/>
            <a:ext cx="5390866" cy="890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যানবাহনের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ধোয়া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1134" y="5967655"/>
            <a:ext cx="5390866" cy="890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গৃহস্থালির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চুলার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ধোয়া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92" y="52325"/>
            <a:ext cx="9837195" cy="83742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বৃষ্টির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রাসায়নিক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ব্যাখ্যা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4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" y="832514"/>
                <a:ext cx="12064620" cy="606643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                        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4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dirty="0" smtClean="0"/>
              </a:p>
              <a:p>
                <a:pPr marL="0" indent="0">
                  <a:buNone/>
                </a:pPr>
                <a:endParaRPr lang="en-US" sz="4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5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  <a:p>
                <a:pPr marL="0" indent="0">
                  <a:buNone/>
                </a:pPr>
                <a:endParaRPr lang="en-US" sz="4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832514"/>
                <a:ext cx="12064620" cy="606643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945943" y="1570440"/>
            <a:ext cx="2123364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কার্বন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ডাই-অক্সাইড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9210" y="1570440"/>
            <a:ext cx="2123364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পানি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4087" y="1562927"/>
            <a:ext cx="2123364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কার্বনিক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এসিড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0753" y="3276461"/>
            <a:ext cx="2513458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সালফার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ডাই-অক্সাইড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0629" y="3256163"/>
            <a:ext cx="2123364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অক্সিজেন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6829" y="3256163"/>
            <a:ext cx="2513458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সালফার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ট্রাই-অক্সাইড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61048" y="4727559"/>
            <a:ext cx="2513458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সালফার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ট্রাই-অক্সাইড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9210" y="4718790"/>
            <a:ext cx="2123364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পানি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3993" y="4718789"/>
            <a:ext cx="2513458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সালফিউরিক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এসিড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9143" y="6172163"/>
            <a:ext cx="2513458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নাইট্রোজেন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অক্সাইড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3107" y="6169888"/>
            <a:ext cx="2123364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পানি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04784" y="6169887"/>
            <a:ext cx="2123364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অক্সিজেন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83558" y="6181415"/>
            <a:ext cx="2513458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নাইট্রিক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এসিড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4181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আমাদের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করনীয়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যেহেতু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বিদ্যু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ৎ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উৎপাদন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কেন্দ্রে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ব্যবহৃত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কয়লা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নাইট্রোজেন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অক্সইড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সালাফার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ডাই-অক্সইড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গ্যাস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তৈরি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সেহেতু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ব্যবহারের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আগে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কয়লা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পরিশোধন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সালফার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নাইট্রোজেন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মুক্ত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নিতে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পরিশোধন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ব্যবস্থা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না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থাকলে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কয়লার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পরিবর্তে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বিকল্প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জ্বালানি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যেতে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মাটির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কমে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সেক্ষেত্রে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চুনাপাথর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এসিডিটি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কমানো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84" y="2506662"/>
            <a:ext cx="12091916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শিল্প-কারখানা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যানবাহন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নির্গত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ধোয়া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নিয়ন্ত্রনের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যথাযথ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আইনগত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ব্যবস্থা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নিতে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শিল্প-কারখানায়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দূষনরোধক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পদ্ধতি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অবশ্যই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বাধ্যতামূলক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দিতে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আমাদের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করনীয়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জোড়ায়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109"/>
            <a:ext cx="12192000" cy="2620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দশ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জন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একেকটি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দল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গঠন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আমাদের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চারপাশের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কলকারখানা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যানবাহন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কিভাবে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পরিবেশকে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দূষনমুক্ত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পারি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তার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কয়েকটি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কারন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তোমাদের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খাতায়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লিপিবদ্ধ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1597"/>
            <a:ext cx="121920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আমাদের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প্রকৃতির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ক্ষতি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সাধিত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বৃষ্টির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প্রভাব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30" y="1882715"/>
            <a:ext cx="4944542" cy="3290368"/>
          </a:xfrm>
        </p:spPr>
      </p:pic>
      <p:sp>
        <p:nvSpPr>
          <p:cNvPr id="5" name="Rectangle 4"/>
          <p:cNvSpPr/>
          <p:nvPr/>
        </p:nvSpPr>
        <p:spPr>
          <a:xfrm>
            <a:off x="0" y="5173083"/>
            <a:ext cx="12192000" cy="1684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মাছের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ডিম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নষ্ট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হয়ে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যায়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বৃষ্টির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প্রভাব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-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7" y="1786223"/>
            <a:ext cx="4250692" cy="28337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17" y="1813519"/>
            <a:ext cx="3967313" cy="28337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5254388"/>
            <a:ext cx="12192000" cy="1603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মানবদেহের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হৃৎপিন্ড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ফুসফুসের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সমস্যা,অ্যাজমা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ব্রঙ্কাইটিসের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মতো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মারাত্মক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রোগের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সৃষ্টি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হতে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0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বৃষ্টির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প্রভাব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-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1936350"/>
            <a:ext cx="6291618" cy="3318040"/>
          </a:xfrm>
        </p:spPr>
      </p:pic>
      <p:sp>
        <p:nvSpPr>
          <p:cNvPr id="7" name="Rectangle 6"/>
          <p:cNvSpPr/>
          <p:nvPr/>
        </p:nvSpPr>
        <p:spPr>
          <a:xfrm>
            <a:off x="0" y="5595582"/>
            <a:ext cx="12192000" cy="1262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বনজঙ্গল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ধ্বংস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হয়ে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যেতে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51515" y="681508"/>
            <a:ext cx="11479026" cy="6176492"/>
            <a:chOff x="321732" y="954881"/>
            <a:chExt cx="8441267" cy="5369719"/>
          </a:xfrm>
        </p:grpSpPr>
        <p:sp>
          <p:nvSpPr>
            <p:cNvPr id="16" name="Rounded Rectangle 15"/>
            <p:cNvSpPr/>
            <p:nvPr/>
          </p:nvSpPr>
          <p:spPr>
            <a:xfrm>
              <a:off x="321732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বিশ্বজিত</a:t>
              </a:r>
              <a:r>
                <a:rPr lang="en-US" sz="24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চন্দ</a:t>
              </a:r>
              <a:endParaRPr lang="en-US" sz="24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সহকারী</a:t>
              </a:r>
              <a:r>
                <a:rPr lang="en-US" sz="24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শিক্ষক</a:t>
              </a:r>
              <a:endParaRPr lang="en-US" sz="24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পুরান</a:t>
              </a:r>
              <a:r>
                <a:rPr lang="en-US" sz="24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বাজার</a:t>
              </a:r>
              <a:r>
                <a:rPr lang="en-US" sz="2400" dirty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এম,এইচ,উচ্চ</a:t>
              </a:r>
              <a:r>
                <a:rPr lang="en-US" sz="24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পুরান</a:t>
              </a:r>
              <a:r>
                <a:rPr lang="en-US" sz="24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বাজার,চাঁদপুর</a:t>
              </a:r>
              <a:r>
                <a:rPr lang="en-US" sz="24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Email-www.biswajitchanda1980@gmail.com</a:t>
              </a:r>
            </a:p>
            <a:p>
              <a:pPr algn="ctr"/>
              <a:endParaRPr lang="bn-BD" sz="24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শ্রেণী-দশম</a:t>
              </a:r>
              <a:endPara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বিষয়</a:t>
              </a:r>
              <a:r>
                <a:rPr lang="en-US" sz="2400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- </a:t>
              </a:r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সাধারন</a:t>
              </a:r>
              <a:r>
                <a:rPr lang="en-US" sz="2400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বিজ্ঞান</a:t>
              </a:r>
              <a:endPara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দুর্যোগের</a:t>
              </a:r>
              <a:r>
                <a:rPr lang="en-US" sz="2400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সাথে</a:t>
              </a:r>
              <a:r>
                <a:rPr lang="en-US" sz="2400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বসবাস</a:t>
              </a:r>
              <a:endPara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অধ্যায়-নবম</a:t>
              </a:r>
              <a:endParaRPr lang="bn-BD" sz="24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992" y="-295463"/>
            <a:ext cx="2966040" cy="34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67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বৃষ্টির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প্রভাব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-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3" y="1827168"/>
            <a:ext cx="5718412" cy="3271909"/>
          </a:xfrm>
        </p:spPr>
      </p:pic>
      <p:sp>
        <p:nvSpPr>
          <p:cNvPr id="5" name="Rectangle 4"/>
          <p:cNvSpPr/>
          <p:nvPr/>
        </p:nvSpPr>
        <p:spPr>
          <a:xfrm>
            <a:off x="1" y="5186149"/>
            <a:ext cx="12192000" cy="167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হাতের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তৈরি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কাঠামো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ধ্বংস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হয়ে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যেতে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45"/>
            <a:ext cx="105156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একক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665028"/>
            <a:ext cx="11900848" cy="51929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বৃষ্টির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ফলে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মানব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দেহের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অংশের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ক্ষতি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সাধিত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(ক)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ফুসফুস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(খ)</a:t>
            </a:r>
            <a:r>
              <a:rPr lang="en-US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মাথা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(গ)</a:t>
            </a:r>
            <a:r>
              <a:rPr lang="en-US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চোখ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(ঘ)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ধমনি</a:t>
            </a:r>
            <a:endParaRPr lang="en-US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২.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এসিডের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কারনে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হয়ে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(ক)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হাইড্রোক্লোরিক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(খ) 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সালফিউরিক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(গ)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এসিটিক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(ঘ)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ভিনেগার</a:t>
            </a:r>
            <a:endParaRPr lang="en-US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৩. </a:t>
            </a:r>
            <a:r>
              <a:rPr lang="en-US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প্রাকৃতিক</a:t>
            </a:r>
            <a:r>
              <a:rPr lang="en-US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কারনে</a:t>
            </a:r>
            <a:r>
              <a:rPr lang="en-US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হয়ে</a:t>
            </a:r>
            <a:r>
              <a:rPr lang="en-US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ক)</a:t>
            </a:r>
            <a:r>
              <a:rPr lang="en-US" dirty="0"/>
              <a:t> </a:t>
            </a:r>
            <a:r>
              <a:rPr lang="en-US" dirty="0" err="1"/>
              <a:t>আগ্নেগিরির</a:t>
            </a:r>
            <a:r>
              <a:rPr lang="en-US" dirty="0"/>
              <a:t> </a:t>
            </a:r>
            <a:r>
              <a:rPr lang="en-US" dirty="0" err="1" smtClean="0"/>
              <a:t>অগ্ন্যুৎপাত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(খ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শিল্পকারখানার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ধোয়া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(গ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dirty="0" err="1" smtClean="0"/>
              <a:t>বন্যা</a:t>
            </a:r>
            <a:r>
              <a:rPr lang="en-US" dirty="0" smtClean="0"/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(ঘ)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ভূমিকম্প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৪.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মানুষের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তৈরি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কারনে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হয়ে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(ক) </a:t>
            </a:r>
            <a:r>
              <a:rPr lang="en-US" dirty="0" err="1">
                <a:solidFill>
                  <a:srgbClr val="FF0000"/>
                </a:solidFill>
              </a:rPr>
              <a:t>আগ্নেগিরির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অগ্ন্যুৎপাত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(খ)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গাছপালার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পচন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(গ)  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যানবাহনের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ধোয়া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(ঘ)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বন্যা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347" y="2088107"/>
            <a:ext cx="586853" cy="518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56715" y="3394880"/>
            <a:ext cx="586853" cy="518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6755" y="4713026"/>
            <a:ext cx="586853" cy="518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01218" y="6066431"/>
            <a:ext cx="586853" cy="518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প্রকৃতির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মানুষের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ক্ষতি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সাধিত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তা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নিজের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ভাষায়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বর্ননা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493"/>
            <a:ext cx="12192001" cy="7055493"/>
          </a:xfrm>
        </p:spPr>
      </p:pic>
      <p:sp>
        <p:nvSpPr>
          <p:cNvPr id="5" name="TextBox 4"/>
          <p:cNvSpPr txBox="1"/>
          <p:nvPr/>
        </p:nvSpPr>
        <p:spPr>
          <a:xfrm>
            <a:off x="4198513" y="3193960"/>
            <a:ext cx="665837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9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9900" dirty="0">
              <a:solidFill>
                <a:schemeClr val="accent6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ভিডিওটি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ভালোভাবে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pic>
        <p:nvPicPr>
          <p:cNvPr id="4" name="videoplaybac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37240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শেষে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শিক্ষার্থীরা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ধারনা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লাভ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ধারনা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লাভ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প্রকৃতির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ক্ষতি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হতে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সে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ধারনা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লাভ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করবে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600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825625"/>
            <a:ext cx="11887200" cy="488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হচ্ছে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দ্রবীভূত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হাইড্রোজেন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আয়নের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সক্রিয়তার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পরিমাপ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as-IN" dirty="0"/>
              <a:t>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বিশুদ্ধ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পানির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মান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২৫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ডিগ্রি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সেলসিয়াস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তাপমাত্রায়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বিশুদ্ধ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পানির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৭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যাকে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স্কেলের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নিরপেক্ষ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হিসেবে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ধরা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3531289"/>
            <a:ext cx="9321421" cy="168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বাস্তব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জীবনে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এর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পদার্থের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এর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241"/>
            <a:ext cx="12192000" cy="5066431"/>
          </a:xfrm>
        </p:spPr>
      </p:pic>
    </p:spTree>
    <p:extLst>
      <p:ext uri="{BB962C8B-B14F-4D97-AF65-F5344CB8AC3E}">
        <p14:creationId xmlns:p14="http://schemas.microsoft.com/office/powerpoint/2010/main" val="6134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বৃষ্টির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পানিতে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pHএর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মান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কত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825625"/>
            <a:ext cx="1109449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সাধারনত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বৃষ্টির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পানিতে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৭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কম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বৃষ্টির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পানিতে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মান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যদি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৩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৪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মধ্যে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তাহলে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endParaRPr lang="en-US" sz="36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98875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যখন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বৃষ্টিতে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অনেক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বেশি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পরিমাণ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এসিড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বিদ্যমান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থাকে,তখন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তাকে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এসিড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বৃষ্টি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বলে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।</a:t>
                </a:r>
              </a:p>
              <a:p>
                <a:pPr marL="0" indent="0">
                  <a:buNone/>
                </a:pPr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সালফার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ডাই-অক্সইড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)   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ও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নাইট্রোজেন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অক্সইড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প্রধানত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এসিড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বৃষ্টির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জন্য</a:t>
                </a:r>
                <a:r>
                  <a:rPr lang="en-US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দায়ী</a:t>
                </a:r>
                <a:endParaRPr lang="en-US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98875" cy="4351338"/>
              </a:xfrm>
              <a:blipFill rotWithShape="0">
                <a:blip r:embed="rId2"/>
                <a:stretch>
                  <a:fillRect l="-1119" t="-2661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4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কেন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বৃষ্টির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প্রধানত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দুটি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কারন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জড়িত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প্রাকৃতিক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কারণ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মানুষ্য-সৃষ্ট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কারণ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542</Words>
  <Application>Microsoft Office PowerPoint</Application>
  <PresentationFormat>Widescreen</PresentationFormat>
  <Paragraphs>117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ভিডিওটি ভালোভাবে লক্ষ্য কর-</vt:lpstr>
      <vt:lpstr>এ পাঠ শেষে শিক্ষার্থীরা-</vt:lpstr>
      <vt:lpstr>pH কি?</vt:lpstr>
      <vt:lpstr>বাস্তব জীবনে pH এর কোন কোন পদার্থের pH এর মান কত-</vt:lpstr>
      <vt:lpstr>বৃষ্টির পানিতে pHএর মান কত?</vt:lpstr>
      <vt:lpstr>এসিড বৃষ্টি কাকে বলে?</vt:lpstr>
      <vt:lpstr>এসিড বৃষ্টি কেন হয়?</vt:lpstr>
      <vt:lpstr>এসিড  বৃষ্টির জন্য প্রাকৃতিক কারন</vt:lpstr>
      <vt:lpstr>এসিড বৃষ্টির জন্য মানুষ্য-সৃষ্ট  কারণ</vt:lpstr>
      <vt:lpstr>এসিড বৃষ্টির রাসায়নিক ব্যাখ্যা-</vt:lpstr>
      <vt:lpstr>এসিড বৃষ্টি হলে আমাদের করনীয়-</vt:lpstr>
      <vt:lpstr>এসিড বৃষ্টি হলে আমাদের করনীয়-</vt:lpstr>
      <vt:lpstr>জোড়ায় কাজ</vt:lpstr>
      <vt:lpstr>এসিড বৃষ্টি হলে আমাদের এবং প্রকৃতির কি কি ক্ষতি সাধিত হয়-</vt:lpstr>
      <vt:lpstr> এসিড বৃষ্টির প্রভাব-</vt:lpstr>
      <vt:lpstr>এসিড বৃষ্টির প্রভাব-</vt:lpstr>
      <vt:lpstr>এসিড বৃষ্টির প্রভাব-</vt:lpstr>
      <vt:lpstr>এসিড বৃষ্টির প্রভাব-</vt:lpstr>
      <vt:lpstr>একক কাজ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48</cp:revision>
  <dcterms:created xsi:type="dcterms:W3CDTF">2020-08-21T15:06:47Z</dcterms:created>
  <dcterms:modified xsi:type="dcterms:W3CDTF">2020-08-24T15:04:00Z</dcterms:modified>
</cp:coreProperties>
</file>