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2" r:id="rId6"/>
    <p:sldId id="266" r:id="rId7"/>
    <p:sldId id="263" r:id="rId8"/>
    <p:sldId id="264" r:id="rId9"/>
    <p:sldId id="260" r:id="rId10"/>
    <p:sldId id="265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CC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FF66-2F0D-48C6-97FC-FD1CF31B896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E3A-F4A1-4568-B82D-41F198FE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FF66-2F0D-48C6-97FC-FD1CF31B896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E3A-F4A1-4568-B82D-41F198FE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FF66-2F0D-48C6-97FC-FD1CF31B896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E3A-F4A1-4568-B82D-41F198FE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7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FF66-2F0D-48C6-97FC-FD1CF31B896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E3A-F4A1-4568-B82D-41F198FE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FF66-2F0D-48C6-97FC-FD1CF31B896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E3A-F4A1-4568-B82D-41F198FE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5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FF66-2F0D-48C6-97FC-FD1CF31B896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E3A-F4A1-4568-B82D-41F198FE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9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FF66-2F0D-48C6-97FC-FD1CF31B896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E3A-F4A1-4568-B82D-41F198FE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FF66-2F0D-48C6-97FC-FD1CF31B896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E3A-F4A1-4568-B82D-41F198FE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4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FF66-2F0D-48C6-97FC-FD1CF31B896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E3A-F4A1-4568-B82D-41F198FE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3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FF66-2F0D-48C6-97FC-FD1CF31B896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E3A-F4A1-4568-B82D-41F198FE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FF66-2F0D-48C6-97FC-FD1CF31B896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E3A-F4A1-4568-B82D-41F198FE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FF66-2F0D-48C6-97FC-FD1CF31B896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63E3A-F4A1-4568-B82D-41F198FE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1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dalamin355535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2) of fmbwlflcwn.rw_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53" y="558964"/>
            <a:ext cx="4068418" cy="4717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596194">
            <a:off x="1331448" y="1019538"/>
            <a:ext cx="2238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পাঠদান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28" y="0"/>
            <a:ext cx="7519915" cy="73337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8352" y="227483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আমাদের মেসে ইমদাদ হক ফুটবল খেলোয়াড়,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হাতে পায়ে মুখে শত </a:t>
            </a:r>
            <a:r>
              <a:rPr lang="bn-BD" sz="2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আঘাতের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লেখা তার।</a:t>
            </a:r>
          </a:p>
          <a:p>
            <a:pPr algn="ctr"/>
            <a:r>
              <a:rPr lang="bn-BD" sz="2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সন্ধ্যাবেলায়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দেখিবে তাহারে পটি বাঁধি পায়ে হাতে,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মালিশ মাখিছে প্রতি গিঁটে গিঁটে কাত হয়ে বিছানাতে।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মেসের চাকর হয় লবেজান সেঁক দিতে </a:t>
            </a:r>
            <a:r>
              <a:rPr lang="bn-BD" sz="2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হাড়ে,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সারা রাত শুধু ছটফট করে কেঁদে কেঁদে ডাক ছাড়ে।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আমরা তো ভাবি ছ মাসের তরে </a:t>
            </a:r>
            <a:r>
              <a:rPr lang="bn-BD" sz="2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পঙ্গু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সে হলো হায়,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ফুটবল-টিমে বল লয়ে কভু দেখিতে পাব না তায়।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2436" y="1296537"/>
            <a:ext cx="3739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খেলোয়াড়</a:t>
            </a:r>
          </a:p>
          <a:p>
            <a:r>
              <a:rPr lang="bn-IN" sz="2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জসীম উদ্দিন </a:t>
            </a:r>
            <a:endParaRPr lang="en-US" sz="2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5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10018" y="2090171"/>
            <a:ext cx="975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মেসে ইমদাদ হক ফুটবল খেলোয়াড়,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হাতে পায়ে মুখে শত </a:t>
            </a:r>
            <a:r>
              <a:rPr lang="bn-BD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আঘাতের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লেখা তার।</a:t>
            </a:r>
          </a:p>
          <a:p>
            <a:pPr algn="ctr"/>
            <a:r>
              <a:rPr lang="bn-BD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সন্ধ্যাবেলায়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দেখিবে তাহারে পটি বাঁধি পায়ে হাতে,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মালিশ মাখিছে প্রতি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গিঁটে গিঁটে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কাত হয়ে বিছানাতে।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মেসের চাকর হয় লবেজান সেঁক দিতে </a:t>
            </a:r>
            <a:r>
              <a:rPr lang="bn-BD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হাড়ে,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সারা রাত শুধু ছটফট করে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কেঁদে কেঁদে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ডাক ছাড়ে।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তো ভাবি ছ মাসের তরে </a:t>
            </a:r>
            <a:r>
              <a:rPr lang="bn-BD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পঙ্গু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সে হলো হায়,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ফুটবল-টিমে বল লয়ে কভু দেখিতে পাব না তায়।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0946" y="128095"/>
            <a:ext cx="711124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এসো কিছু শব্দের দিকে খেয়াল করি।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3244231" y="1182130"/>
            <a:ext cx="4884671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আমার সাথে উচ্চারণ কর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268036" y="4217158"/>
            <a:ext cx="1364776" cy="136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264322" y="5308979"/>
            <a:ext cx="1487606" cy="1364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3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13946" y="1473958"/>
            <a:ext cx="4080681" cy="1501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3946" y="1473958"/>
            <a:ext cx="3821373" cy="1501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13946" y="1473958"/>
            <a:ext cx="4080681" cy="1501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63822" y="1050878"/>
            <a:ext cx="4230806" cy="19243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813946" y="859809"/>
            <a:ext cx="4080681" cy="211540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95" y="661916"/>
            <a:ext cx="7970293" cy="6196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3206" y="0"/>
            <a:ext cx="5240739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বাংলা বইয়ের ২২ পৃষ্ঠা দেখ এবং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নির্দেশিত অংশটুকু পড়।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L-Shape 8"/>
          <p:cNvSpPr/>
          <p:nvPr/>
        </p:nvSpPr>
        <p:spPr>
          <a:xfrm>
            <a:off x="5813945" y="1473958"/>
            <a:ext cx="150127" cy="150125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6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ra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65" y="1651380"/>
            <a:ext cx="9689910" cy="4885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84394" y="327546"/>
            <a:ext cx="784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 জোড়ায় পড়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611c135cee5ab9e2a8c6a0ddde4e9c2_school-clipart-number-one-student-classroom-clipart_292-5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427" y="588369"/>
            <a:ext cx="6564573" cy="5771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287" y="955343"/>
            <a:ext cx="36848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 সামনে এসে আবৃতি করে শোনাও 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2497540" y="218196"/>
            <a:ext cx="6387152" cy="2238233"/>
          </a:xfrm>
          <a:prstGeom prst="downArrow">
            <a:avLst>
              <a:gd name="adj1" fmla="val 89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5337" y="218196"/>
            <a:ext cx="5759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60" y="2456429"/>
            <a:ext cx="9653517" cy="36848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0" y="6280636"/>
            <a:ext cx="4230806" cy="36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কবিতাংশের মূলভাব আলোচনা কর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repeatCount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59 0.0206 L -1.35 0.00301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>
            <a:lum contrast="30000"/>
          </a:blip>
          <a:srcRect l="9838" t="9417" r="4818" b="70946"/>
          <a:stretch>
            <a:fillRect/>
          </a:stretch>
        </p:blipFill>
        <p:spPr>
          <a:xfrm>
            <a:off x="876300" y="1714500"/>
            <a:ext cx="104394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05970" y="395786"/>
            <a:ext cx="769733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কবিতাংশের মূলভাব জেনে নেই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9069" y="446543"/>
            <a:ext cx="478368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এসো শব্দগুলোর অর্থ জেনে নিই।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698527" y="4242811"/>
            <a:ext cx="5905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শরীরের আঘাত পাওয়া স্থান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014" y="3012870"/>
            <a:ext cx="44791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কাপড়ের লম্বা টুকরা 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8311" y="112194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 ওষুধ বা মলম চেপে চেপে </a:t>
            </a:r>
          </a:p>
          <a:p>
            <a:pPr lvl="0"/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শরীরে লাগাতে হয়। 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7982" y="1241947"/>
            <a:ext cx="1760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মালিশ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7982" y="3012870"/>
            <a:ext cx="1651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পট্টি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7982" y="4408227"/>
            <a:ext cx="1651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698543" y="1473958"/>
            <a:ext cx="499076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480179" y="3302758"/>
            <a:ext cx="499076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384645" y="4476465"/>
            <a:ext cx="499076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37982" y="5472752"/>
            <a:ext cx="114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কভু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219211" y="5537173"/>
            <a:ext cx="664510" cy="358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81433" y="5472752"/>
            <a:ext cx="2251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1123" y="859809"/>
            <a:ext cx="322087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2006" y="2920621"/>
            <a:ext cx="7506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কবিতাংশএর মূলভাব প্রত্যকের খাতায় লিখ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খুঁজে বের করে খাতায় লিখ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69994" y="3179928"/>
            <a:ext cx="232012" cy="232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42699" y="3835021"/>
            <a:ext cx="232012" cy="232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8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8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6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6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16" y="0"/>
            <a:ext cx="8707272" cy="3329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4" y="668740"/>
            <a:ext cx="3794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2824" y="3780430"/>
            <a:ext cx="8447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 বাড়ি থেকে পড়ে আসবে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বালিশ, চাকর, খেলোয়ার,ছটফট দিয়ে বাক্য তৈরি করে আনবে।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15403" y="3903260"/>
            <a:ext cx="177421" cy="13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15403" y="4367284"/>
            <a:ext cx="177421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9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9108" y="1184030"/>
            <a:ext cx="7526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8338" y="2848708"/>
            <a:ext cx="595532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0"/>
            <a:ext cx="11928143" cy="6619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0740" y="2755584"/>
            <a:ext cx="4708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31" y="901766"/>
            <a:ext cx="4537799" cy="4173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5" y="357809"/>
            <a:ext cx="6622909" cy="55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55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765" y="543339"/>
            <a:ext cx="2531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6" y="1128114"/>
            <a:ext cx="2531165" cy="26495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97565" y="3777709"/>
            <a:ext cx="57514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মোঃ আল- আমিন মন্ডল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তামাই বাজার সরকারি প্রাথমিক বিদ্যালয়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বেলকুচি,সিরাজগঞ্জ।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mdalamin355535@gmail.com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01620-355535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endCxn id="4" idx="3"/>
          </p:cNvCxnSpPr>
          <p:nvPr/>
        </p:nvCxnSpPr>
        <p:spPr>
          <a:xfrm flipH="1">
            <a:off x="6149009" y="1128114"/>
            <a:ext cx="39756" cy="4049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427304" y="728870"/>
            <a:ext cx="2" cy="5141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65845" y="1128114"/>
            <a:ext cx="1" cy="4049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89844" y="543339"/>
            <a:ext cx="258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0645" y="3777709"/>
            <a:ext cx="50225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অধ্যায়-৫, ফুটবল খেলোয়াড়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মেসে ....না তায়।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28" y="1105883"/>
            <a:ext cx="4810125" cy="26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1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4157" y="598398"/>
            <a:ext cx="10031896" cy="5447645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                                              </a:t>
            </a:r>
            <a:r>
              <a:rPr lang="bn-IN" sz="3600" dirty="0" smtClean="0"/>
              <a:t>শিক্ষনফল</a:t>
            </a:r>
          </a:p>
          <a:p>
            <a:r>
              <a:rPr lang="bn-IN" sz="2400" dirty="0" smtClean="0">
                <a:solidFill>
                  <a:srgbClr val="FF0000"/>
                </a:solidFill>
              </a:rPr>
              <a:t>শোনাঃ</a:t>
            </a:r>
          </a:p>
          <a:p>
            <a:r>
              <a:rPr lang="bn-IN" dirty="0" smtClean="0"/>
              <a:t>        </a:t>
            </a:r>
          </a:p>
          <a:p>
            <a:r>
              <a:rPr lang="bn-IN" dirty="0" smtClean="0"/>
              <a:t>         ২.১.১  কবিতাংশ শুনে মূলভাব বুঝতে পারবে।</a:t>
            </a:r>
          </a:p>
          <a:p>
            <a:endParaRPr lang="bn-IN" dirty="0" smtClean="0"/>
          </a:p>
          <a:p>
            <a:r>
              <a:rPr lang="bn-IN" sz="2400" dirty="0" smtClean="0">
                <a:solidFill>
                  <a:srgbClr val="00B0F0"/>
                </a:solidFill>
              </a:rPr>
              <a:t>বলাঃ </a:t>
            </a:r>
          </a:p>
          <a:p>
            <a:r>
              <a:rPr lang="bn-IN" dirty="0"/>
              <a:t> </a:t>
            </a:r>
            <a:r>
              <a:rPr lang="bn-IN" dirty="0" smtClean="0"/>
              <a:t>        ২.১.১প্রমিত উচ্চারণে ,ছন্দ বজায় রেখে কবিতাংশ পড়তে পাড়বে।</a:t>
            </a:r>
          </a:p>
          <a:p>
            <a:r>
              <a:rPr lang="bn-IN" dirty="0" smtClean="0"/>
              <a:t>         ২.২.১কবিতা সম্পর্কিত প্রশ্নের উত্তর দিতে পারবে। </a:t>
            </a:r>
          </a:p>
          <a:p>
            <a:r>
              <a:rPr lang="bn-IN" dirty="0" smtClean="0"/>
              <a:t>         ২.২.২কবিতাংশের মূলভাব বলতে পারবে। </a:t>
            </a:r>
          </a:p>
          <a:p>
            <a:r>
              <a:rPr lang="bn-IN" sz="2400" dirty="0" smtClean="0">
                <a:solidFill>
                  <a:srgbClr val="FF0000"/>
                </a:solidFill>
              </a:rPr>
              <a:t>পড়াঃ</a:t>
            </a:r>
          </a:p>
          <a:p>
            <a:r>
              <a:rPr lang="bn-IN" dirty="0" smtClean="0"/>
              <a:t>         ২.১.২ কবিতাংশ পড়ে মূলভাব বুঝতে পাড়বে। </a:t>
            </a:r>
          </a:p>
          <a:p>
            <a:r>
              <a:rPr lang="bn-IN" sz="2400" dirty="0" smtClean="0">
                <a:solidFill>
                  <a:srgbClr val="FFC000"/>
                </a:solidFill>
              </a:rPr>
              <a:t>লেখাঃ </a:t>
            </a:r>
          </a:p>
          <a:p>
            <a:r>
              <a:rPr lang="bn-IN" dirty="0" smtClean="0"/>
              <a:t>         ২.১.২ কবিতাংশ লিখতে পাড়বে।</a:t>
            </a:r>
          </a:p>
          <a:p>
            <a:r>
              <a:rPr lang="bn-IN" dirty="0" smtClean="0"/>
              <a:t>         ২.১.১২ পাঠ সংশ্লিষ্ট প্রশ্নের উত্তর লিখতে পারবে। </a:t>
            </a:r>
          </a:p>
          <a:p>
            <a:r>
              <a:rPr lang="bn-IN" dirty="0" smtClean="0"/>
              <a:t> </a:t>
            </a:r>
          </a:p>
          <a:p>
            <a:endParaRPr lang="bn-IN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8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914" y="-513471"/>
            <a:ext cx="13360948" cy="73714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90087" y="1386193"/>
            <a:ext cx="378043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649" y="3172264"/>
            <a:ext cx="10235821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সবাই একসাথে করতালি দিয়ে একটি দেশের গান গাই </a:t>
            </a:r>
            <a:endParaRPr lang="en-US" sz="4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4" y="1284058"/>
            <a:ext cx="3565802" cy="2651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19" y="863118"/>
            <a:ext cx="4269234" cy="3063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56" y="863118"/>
            <a:ext cx="3236789" cy="3072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7956" y="-25716"/>
            <a:ext cx="326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3948" y="216787"/>
            <a:ext cx="455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খেলোয়াড়ের ছবি 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36" y="4024376"/>
            <a:ext cx="5234610" cy="2731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8" y="4047712"/>
            <a:ext cx="5065330" cy="2708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03415" y="549247"/>
            <a:ext cx="342991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-993913"/>
            <a:ext cx="12072730" cy="82958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1616" y="212035"/>
            <a:ext cx="630803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শিরোনামঃ  </a:t>
            </a:r>
          </a:p>
          <a:p>
            <a:r>
              <a:rPr lang="bn-IN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খেলোয়াড়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-জসীম উদ্দীন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37" y="3043298"/>
            <a:ext cx="5035827" cy="23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912" y="-1818380"/>
            <a:ext cx="13212417" cy="8547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2572" y="-130489"/>
            <a:ext cx="5462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পল্লীকবি জসীম উদ্দিন সম্পর্কে জেনে নেই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50" y="367200"/>
            <a:ext cx="3445565" cy="2915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068">
            <a:off x="3145857" y="671636"/>
            <a:ext cx="1492121" cy="163433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075367" y="2748503"/>
            <a:ext cx="2510204" cy="1548619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জন্ম-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১লা জানুয়ারি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১৯৩০খ্রীঃ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94589" y="3133017"/>
            <a:ext cx="2057400" cy="1335045"/>
            <a:chOff x="2714613" y="530697"/>
            <a:chExt cx="1144259" cy="1144259"/>
          </a:xfrm>
          <a:scene3d>
            <a:camera prst="orthographicFront"/>
            <a:lightRig rig="flat" dir="t"/>
          </a:scene3d>
        </p:grpSpPr>
        <p:sp>
          <p:nvSpPr>
            <p:cNvPr id="9" name="Oval 8"/>
            <p:cNvSpPr/>
            <p:nvPr/>
          </p:nvSpPr>
          <p:spPr>
            <a:xfrm>
              <a:off x="2714613" y="530697"/>
              <a:ext cx="1144259" cy="114425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4"/>
            <p:cNvSpPr/>
            <p:nvPr/>
          </p:nvSpPr>
          <p:spPr>
            <a:xfrm>
              <a:off x="2882186" y="698270"/>
              <a:ext cx="809113" cy="8091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latin typeface="NikoshBAN" pitchFamily="2" charset="0"/>
                  <a:cs typeface="NikoshBAN" pitchFamily="2" charset="0"/>
                </a:rPr>
                <a:t>মৃত্যুঃ ১৩ মার্চ, ১৯৭৬, ঢাকায়। 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42302" y="1321806"/>
            <a:ext cx="2021990" cy="476057"/>
            <a:chOff x="5713634" y="2120048"/>
            <a:chExt cx="899610" cy="899610"/>
          </a:xfrm>
        </p:grpSpPr>
        <p:sp>
          <p:nvSpPr>
            <p:cNvPr id="23" name="Oval 22"/>
            <p:cNvSpPr/>
            <p:nvPr/>
          </p:nvSpPr>
          <p:spPr>
            <a:xfrm>
              <a:off x="5713634" y="2120048"/>
              <a:ext cx="899610" cy="899610"/>
            </a:xfrm>
            <a:prstGeom prst="ellipse">
              <a:avLst/>
            </a:prstGeom>
            <a:solidFill>
              <a:srgbClr val="005BD3">
                <a:hueOff val="183903"/>
                <a:satOff val="0"/>
                <a:lumOff val="-5196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" name="Oval 4"/>
            <p:cNvSpPr/>
            <p:nvPr/>
          </p:nvSpPr>
          <p:spPr>
            <a:xfrm>
              <a:off x="5845379" y="2251793"/>
              <a:ext cx="636120" cy="636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335" tIns="13335" rIns="13335" bIns="1333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খ্যাত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42302" y="1782315"/>
            <a:ext cx="1542974" cy="788623"/>
            <a:chOff x="5713634" y="3352806"/>
            <a:chExt cx="899610" cy="899610"/>
          </a:xfrm>
        </p:grpSpPr>
        <p:sp>
          <p:nvSpPr>
            <p:cNvPr id="21" name="Oval 20"/>
            <p:cNvSpPr/>
            <p:nvPr/>
          </p:nvSpPr>
          <p:spPr>
            <a:xfrm>
              <a:off x="5713634" y="3352806"/>
              <a:ext cx="899610" cy="899610"/>
            </a:xfrm>
            <a:prstGeom prst="ellipse">
              <a:avLst/>
            </a:prstGeom>
            <a:solidFill>
              <a:srgbClr val="005BD3">
                <a:hueOff val="245204"/>
                <a:satOff val="0"/>
                <a:lumOff val="-6929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Oval 4"/>
            <p:cNvSpPr/>
            <p:nvPr/>
          </p:nvSpPr>
          <p:spPr>
            <a:xfrm>
              <a:off x="5845379" y="3484551"/>
              <a:ext cx="636120" cy="636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335" tIns="13335" rIns="13335" bIns="1333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বিখ্যাত কবিতা </a:t>
              </a:r>
              <a:r>
                <a:rPr kumimoji="0" lang="bn-BD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45464" y="2246805"/>
            <a:ext cx="1320893" cy="767431"/>
            <a:chOff x="5318747" y="4525227"/>
            <a:chExt cx="921920" cy="899610"/>
          </a:xfrm>
        </p:grpSpPr>
        <p:sp>
          <p:nvSpPr>
            <p:cNvPr id="19" name="Oval 18"/>
            <p:cNvSpPr/>
            <p:nvPr/>
          </p:nvSpPr>
          <p:spPr>
            <a:xfrm>
              <a:off x="5318747" y="4525227"/>
              <a:ext cx="921920" cy="899610"/>
            </a:xfrm>
            <a:prstGeom prst="ellipse">
              <a:avLst/>
            </a:prstGeom>
            <a:solidFill>
              <a:srgbClr val="005BD3">
                <a:hueOff val="306506"/>
                <a:satOff val="0"/>
                <a:lumOff val="-8661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Oval 4"/>
            <p:cNvSpPr/>
            <p:nvPr/>
          </p:nvSpPr>
          <p:spPr>
            <a:xfrm>
              <a:off x="5453759" y="4656972"/>
              <a:ext cx="651896" cy="636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335" tIns="13335" rIns="13335" bIns="1333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কাব্য গ্রন্থ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813659" y="854366"/>
            <a:ext cx="466666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bn-BD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NikoshBAN" pitchFamily="2" charset="0"/>
                <a:cs typeface="NikoshBAN" pitchFamily="2" charset="0"/>
              </a:rPr>
              <a:t>ফরিদপুর জেলার তাম্বুলখানা গ্রামে </a:t>
            </a:r>
            <a:endParaRPr lang="en-U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45680" y="313730"/>
            <a:ext cx="1414760" cy="55302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390" y="1105105"/>
            <a:ext cx="3371380" cy="106689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239449" y="2906648"/>
            <a:ext cx="4208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নকশী কাথার মাঠ ও সোজন বাদিয়ার ঘাট।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89629" y="1882464"/>
            <a:ext cx="199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91826" y="3167967"/>
            <a:ext cx="2503447" cy="65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ছোটদের জন্য লেখা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307" y="3561691"/>
            <a:ext cx="3310415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6" grpId="0" animBg="1"/>
      <p:bldP spid="28" grpId="0"/>
      <p:bldP spid="29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435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AL-AMIN</dc:creator>
  <cp:lastModifiedBy>AL-AMIN</cp:lastModifiedBy>
  <cp:revision>57</cp:revision>
  <dcterms:created xsi:type="dcterms:W3CDTF">2020-08-24T00:32:09Z</dcterms:created>
  <dcterms:modified xsi:type="dcterms:W3CDTF">2020-08-24T17:19:42Z</dcterms:modified>
</cp:coreProperties>
</file>