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4" r:id="rId4"/>
    <p:sldId id="275" r:id="rId5"/>
    <p:sldId id="276" r:id="rId6"/>
    <p:sldId id="258" r:id="rId7"/>
    <p:sldId id="256" r:id="rId8"/>
    <p:sldId id="259" r:id="rId9"/>
    <p:sldId id="260" r:id="rId10"/>
    <p:sldId id="262" r:id="rId11"/>
    <p:sldId id="261" r:id="rId12"/>
    <p:sldId id="264" r:id="rId13"/>
    <p:sldId id="263" r:id="rId14"/>
    <p:sldId id="269" r:id="rId15"/>
    <p:sldId id="265" r:id="rId16"/>
    <p:sldId id="279" r:id="rId17"/>
    <p:sldId id="267" r:id="rId18"/>
    <p:sldId id="268" r:id="rId19"/>
    <p:sldId id="271" r:id="rId20"/>
    <p:sldId id="272" r:id="rId21"/>
    <p:sldId id="273" r:id="rId22"/>
    <p:sldId id="270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2140"/>
            <a:ext cx="7391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698538"/>
            <a:ext cx="5971156" cy="354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2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52600"/>
            <a:ext cx="6248400" cy="3200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8200" y="942142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লক্ষবস্তু অসীমে অবস্তিতঃ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2578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অবস্তানঃ ফোকাস তলে 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প্রকৃতিঃ বাস্তব ও উল্টো </a:t>
            </a:r>
          </a:p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আকৃতিঃ অত্যন্ত খর্বিত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অবতল দর্পনে লক্ষবস্তুর বিভিন্ন অবস্থানে বিম্ব গঠন 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3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77380"/>
            <a:ext cx="6934200" cy="403357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" y="5181600"/>
            <a:ext cx="533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অবস্তানঃ ফোকাস 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বক্রতার কেন্দ্রের মধ্যে </a:t>
            </a:r>
            <a:endParaRPr lang="bn-BD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প্রকৃতিঃ বাস্তব ও উল্টো </a:t>
            </a:r>
          </a:p>
          <a:p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আকৃতিঃ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খর্বিত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লক্ষবস্তু অসীম বক্রতার কেন্দ্রের মধ্যেঃ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7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215" y="990600"/>
            <a:ext cx="5472040" cy="32276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লক্ষবস্তু বক্রতার কেন্দ্রে অবস্তিতঃ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79924" y="44428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অবস্তানঃ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বক্রতার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কেন্দ্রে </a:t>
            </a:r>
            <a:endParaRPr lang="bn-BD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প্রকৃতিঃ বাস্তব ও উল্টো </a:t>
            </a:r>
          </a:p>
          <a:p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আকৃতিঃ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লক্ষবস্তুর সমান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3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46" y="1030431"/>
            <a:ext cx="6934200" cy="38738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3048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৪। লক্ষবস্তু বক্রতার কেন্দ্র ও ফোকাসের মধ্যেঃ 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5181600"/>
            <a:ext cx="632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অবস্তানঃ  বক্রতার </a:t>
            </a:r>
            <a:r>
              <a:rPr lang="bn-BD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কেন্দ্র ও অসীমের মধ্যে  </a:t>
            </a:r>
            <a:endParaRPr lang="bn-BD" sz="3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প্রকৃতিঃ বাস্তব ও উল্টো </a:t>
            </a:r>
          </a:p>
          <a:p>
            <a:r>
              <a:rPr lang="bn-BD" sz="32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আকৃতিঃ লক্ষবস্তুর  </a:t>
            </a:r>
            <a:r>
              <a:rPr lang="bn-BD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চেয়ে বড় </a:t>
            </a:r>
            <a:endParaRPr lang="en-US" sz="3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92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4572000" y="987136"/>
            <a:ext cx="2133600" cy="3276600"/>
          </a:xfrm>
          <a:prstGeom prst="arc">
            <a:avLst>
              <a:gd name="adj1" fmla="val 16200000"/>
              <a:gd name="adj2" fmla="val 5550680"/>
            </a:avLst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2625436"/>
            <a:ext cx="5257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648200" y="26254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26254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7"/>
          </p:cNvCxnSpPr>
          <p:nvPr/>
        </p:nvCxnSpPr>
        <p:spPr>
          <a:xfrm flipH="1" flipV="1">
            <a:off x="4671059" y="1828800"/>
            <a:ext cx="16165" cy="80333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71059" y="1828800"/>
            <a:ext cx="1882141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967345" y="1828800"/>
            <a:ext cx="4572000" cy="19812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648200" y="1219200"/>
            <a:ext cx="16002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42950" y="1828800"/>
            <a:ext cx="32004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2000" y="3810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৫। লক্ষবস্তু প্রধান ফোকাসেঃ 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47800" y="47244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অবস্তানঃ 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অসীমে </a:t>
            </a:r>
            <a:endParaRPr lang="bn-BD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প্রকৃতিঃ বাস্তব ও উল্টো </a:t>
            </a:r>
          </a:p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আকৃতিঃ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অত্যন্ত বিবর্ধিত 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36519" y="2663304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636423" y="2493818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8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38200"/>
            <a:ext cx="6449496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3810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৬। লক্ষবস্তু ফোকাস ও মেরুর মধ্যেঃ </a:t>
            </a:r>
            <a:endParaRPr lang="en-US" sz="32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0873" y="48006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অবস্তানঃ 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দর্পণের পিছনে  </a:t>
            </a:r>
            <a:endParaRPr lang="bn-BD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প্রকৃতিঃ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অবাস্তব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সোজা  </a:t>
            </a:r>
            <a:endParaRPr lang="bn-BD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আকৃতিঃ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বিবর্ধিত 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3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0668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অবতল দর্পনে গঠিত বিম্বগুলি বিশ্লেষণ করলে দেখা যায় অবতল দর্পন বাস্তব ও অবাস্তব উভয় ধরনের বিম্ব গঠন করে। 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5547475" cy="30279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3810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উত্তল দর্পণে সৃষ্ট প্রতিবিম্বঃ 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2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c 4"/>
          <p:cNvSpPr/>
          <p:nvPr/>
        </p:nvSpPr>
        <p:spPr>
          <a:xfrm>
            <a:off x="3276600" y="1842655"/>
            <a:ext cx="1524000" cy="3200400"/>
          </a:xfrm>
          <a:prstGeom prst="arc">
            <a:avLst>
              <a:gd name="adj1" fmla="val 16200000"/>
              <a:gd name="adj2" fmla="val 543544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34290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305800" y="2209800"/>
            <a:ext cx="0" cy="1219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95800" y="2209800"/>
            <a:ext cx="38100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514600" y="914400"/>
            <a:ext cx="4114800" cy="252845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28600" y="2209800"/>
            <a:ext cx="8077200" cy="1219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477000" y="2209800"/>
            <a:ext cx="0" cy="12330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28600" y="2209800"/>
            <a:ext cx="6248400" cy="12192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029200" y="2209800"/>
            <a:ext cx="0" cy="12192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28600" y="2209800"/>
            <a:ext cx="4800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76600" y="2971800"/>
            <a:ext cx="0" cy="457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657600" y="2743200"/>
            <a:ext cx="0" cy="6996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184073" y="2438400"/>
            <a:ext cx="0" cy="990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052955" y="348897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10300" y="348897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0600" y="35050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00500" y="35050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05200" y="347931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2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86100" y="3445042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7700" y="5236834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উত্তল দর্পণ সর্বদা অবাস্তব সোজা ও লক্ষবস্তুর চেয়ে ছোট বিম্ব গঠন করে।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/>
      <p:bldP spid="40" grpId="0"/>
      <p:bldP spid="41" grpId="0"/>
      <p:bldP spid="42" grpId="0"/>
      <p:bldP spid="43" grpId="0"/>
      <p:bldP spid="44" grpId="0"/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</a:p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কঃ </a:t>
            </a:r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অবতল দর্পণ বাস্তব এবং অবাস্তব উভয় ধরনের বিম্ব গঠন করে চিত্রের মাধ্যমে দেখাও। 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খঃ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উত্তল দর্পণ সর্বদা অবাস্তব , সোজা  ও লক্ষবস্তুর চেয়ে ছোট বিম্ব গঠন করে চিত্র এঁকে  দেখাও। 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3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bn-BD" sz="5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pPr marL="0" indent="0">
              <a:buNone/>
            </a:pPr>
            <a:r>
              <a:rPr lang="bn-BD" sz="4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শ্রেণীঃ নবম- দশম </a:t>
            </a:r>
          </a:p>
          <a:p>
            <a:pPr marL="0" indent="0">
              <a:buNone/>
            </a:pP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পদার্থ </a:t>
            </a:r>
          </a:p>
          <a:p>
            <a:pPr marL="0" indent="0">
              <a:buNone/>
            </a:pP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অধ্যায়ঃ অষ্টম </a:t>
            </a:r>
            <a:endParaRPr lang="en-US" sz="4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091" y="1600200"/>
            <a:ext cx="4572001" cy="47397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বেলাল উদ্দীন </a:t>
            </a:r>
            <a:endParaRPr lang="bn-BD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সিনিয়র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শিক্ষক(গণিত) </a:t>
            </a:r>
            <a:endParaRPr lang="bn-BD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চরখাগরিয়া খাদিম আলী চৌধুরী উচ্চ বিদ্যালয়</a:t>
            </a:r>
          </a:p>
          <a:p>
            <a:pPr algn="ctr"/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সাতকানিয়া , চট্টগ্রাম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 ০১৮১৬১২৯৬৫০ </a:t>
            </a:r>
          </a:p>
          <a:p>
            <a:pPr algn="ctr"/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Email :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bucox1980@gmail.com</a:t>
            </a:r>
            <a:endParaRPr lang="bn-BD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-73202"/>
            <a:ext cx="1960683" cy="183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6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534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প্রতিবিম্ব কাকে বলে ? </a:t>
            </a:r>
          </a:p>
          <a:p>
            <a:r>
              <a:rPr lang="bn-BD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২। বাস্তব প্রতিবিম্ব কাকে বলে ? </a:t>
            </a:r>
          </a:p>
          <a:p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কোন দর্পণে বাস্তব ও অবাস্তব প্রতিবিম্ব গঠিত হয়?  </a:t>
            </a:r>
            <a:endParaRPr lang="bn-BD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৪। কোন দর্পণকে অপসারী দর্পণ বলে? </a:t>
            </a:r>
            <a:endParaRPr lang="bn-BD" sz="4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৫। সমতল দর্পণ বাস্তব না অবাস্তব প্রতিবিম্ব গঠন করে? 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9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c 4"/>
          <p:cNvSpPr/>
          <p:nvPr/>
        </p:nvSpPr>
        <p:spPr>
          <a:xfrm>
            <a:off x="6096000" y="378228"/>
            <a:ext cx="1219200" cy="3352800"/>
          </a:xfrm>
          <a:prstGeom prst="arc">
            <a:avLst>
              <a:gd name="adj1" fmla="val 16212972"/>
              <a:gd name="adj2" fmla="val 545926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47800" y="2054628"/>
            <a:ext cx="586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352800" y="2054628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2054628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00400" y="221672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213717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77545" y="195250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838200" y="914400"/>
            <a:ext cx="0" cy="1185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14400" y="1295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2149854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লক্ষবস্তু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07873" y="116337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PC= 20cm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0273" y="3952115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ক। অবতল দর্পন কাকে বলে?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খ। বাস্তব প্রতিবিম্বের ব্যাখ্যা দাও।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গ। লক্ষবস্তুটি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বিন্দুতে স্থাপন করে প্রতিবিম্ব অংকন করে বিবর্ধন নির্ণয় কর।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ঘ। লক্ষবস্তুটি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এর মধ্যে এবং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বিন্দুতে রাখলে গঠিত প্রতিবিম্বের অবস্থান, প্রকৃতি ও আকৃতি রশ্মি চিত্রের সাহায্যে ব্যাখ্যা কর।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2286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0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  <p:bldP spid="12" grpId="0"/>
      <p:bldP spid="13" grpId="0"/>
      <p:bldP spid="16" grpId="0"/>
      <p:bldP spid="17" grpId="0"/>
      <p:bldP spid="18" grpId="0"/>
      <p:bldP spid="19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>
            <a:off x="6096000" y="378228"/>
            <a:ext cx="1219200" cy="3352800"/>
          </a:xfrm>
          <a:prstGeom prst="arc">
            <a:avLst>
              <a:gd name="adj1" fmla="val 16212972"/>
              <a:gd name="adj2" fmla="val 545926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048104"/>
            <a:ext cx="59436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 flipH="1">
            <a:off x="2919387" y="197190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09306" y="200238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27959" y="213123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31276" y="207748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54191" y="178723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40386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ক। দর্পণ কাকে বলে? 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খ। অবতল দর্পণকে অভিসারী দর্পণ বলা হয় কেন? 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গ।  চিত্রের আলোকে 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PF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PC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 মধ্যে সম্পর্ক স্থাপন কর। </a:t>
            </a:r>
          </a:p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ঘ। উপরোক্ত দর্পণটি বাস্তব ও অবাস্তব উভয় ধরণের বিম্ব গঠন করে- উপযুক্ত চিত্র এঁকে যুক্তি দাও। 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13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/>
      <p:bldP spid="8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1" y="1567036"/>
            <a:ext cx="3505200" cy="475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2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1972"/>
            <a:ext cx="2438400" cy="2390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65760"/>
            <a:ext cx="3048000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733800"/>
            <a:ext cx="281353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620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</a:p>
          <a:p>
            <a:pPr algn="ctr"/>
            <a:r>
              <a:rPr lang="bn-BD" sz="8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প্রতিবিম্ব ওদর্পনে বস্তুর প্রতিবিম্ব </a:t>
            </a:r>
            <a:endParaRPr lang="en-US" sz="8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5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1।দর্পণ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২।সমতল,অবতল ও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উত্তল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দর্পণে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সৃ্ষ্ট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প্রতিবিম্ব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৩।বিবর্ধন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39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76400"/>
            <a:ext cx="6400800" cy="3733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00200" y="5711279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অবাস্তব প্রতিবিম্ব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3810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8" y="609600"/>
            <a:ext cx="6423269" cy="42458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2578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বাস্তব প্রতিবিম্ব 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91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408220"/>
              </p:ext>
            </p:extLst>
          </p:nvPr>
        </p:nvGraphicFramePr>
        <p:xfrm>
          <a:off x="228600" y="914400"/>
          <a:ext cx="86868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বাস্তব বিম্ব </a:t>
                      </a:r>
                      <a:endParaRPr lang="en-US" sz="24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অবাস্তব</a:t>
                      </a:r>
                      <a:r>
                        <a:rPr lang="bn-BD" sz="2400" baseline="0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বিম্ব </a:t>
                      </a:r>
                      <a:endParaRPr lang="en-US" sz="24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bn-BD" sz="2400" dirty="0" smtClean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১। কোন বিন্দু থেকে</a:t>
                      </a:r>
                      <a:r>
                        <a:rPr lang="bn-BD" sz="2400" baseline="0" dirty="0" smtClean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নিঃসৃত আলোক রশ্মিগুচ্ছ প্রতিফলন বা প্রতিসরণের পর দ্বিতীয় কোন  বিন্দুতে প্রকৃতপক্ষে মিলিত হয় তাহলে ঐ দ্বিতীয় বিন্দুটিকে প্রথম বিন্দুর বাস্তব প্রতিবিম্ব বলে।  </a:t>
                      </a:r>
                      <a:endParaRPr lang="en-US" sz="2400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১। কোন বিন্দু থেকে</a:t>
                      </a:r>
                      <a:r>
                        <a:rPr lang="bn-BD" sz="2400" baseline="0" dirty="0" smtClean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নিঃসৃত আলোক রশ্মিগুচ্ছ প্রতিফলন বা প্রতিসরণের পর দ্বিতীয় কোন  বিন্দু থেকে অপসারিত হচ্ছে বলে মনে  হয় তাহলে ঐ দ্বিতীয় বিন্দুটিকে প্রথম বিন্দুর অবাস্তব প্রতিবিম্ব বলে।  </a:t>
                      </a:r>
                      <a:endParaRPr lang="en-US" sz="2400" dirty="0" smtClean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endParaRPr lang="en-US" sz="2400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২। প্রতিফলিত বা প্রতিসরিত রশ্মিগুলোর</a:t>
                      </a:r>
                      <a:r>
                        <a:rPr lang="bn-BD" sz="240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প্রকৃত মিলনের ফলে বাস্তব বিম্ব গঠিত হয়।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২।  অবাস্তব বিম্বের ক্ষেত্রে</a:t>
                      </a:r>
                      <a:r>
                        <a:rPr lang="bn-BD" sz="240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প্রতিফলিত বা প্রতিসরিত রশ্মিগুলোর</a:t>
                      </a:r>
                      <a:r>
                        <a:rPr lang="bn-BD" sz="240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প্রকৃত মিলন হয় না  </a:t>
                      </a:r>
                      <a:endParaRPr lang="en-US" sz="2400" dirty="0" smtClean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bn-BD" sz="24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৩। চোখে</a:t>
                      </a:r>
                      <a:r>
                        <a:rPr lang="bn-BD" sz="2400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দেখা যায় এবং পর্দায়ও ফেলা যায়। </a:t>
                      </a:r>
                      <a:endParaRPr lang="en-US" sz="2400" dirty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৩। চোখে</a:t>
                      </a:r>
                      <a:r>
                        <a:rPr lang="bn-BD" sz="2400" baseline="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দেখা যায় কিন্তু  পর্দায় ফেলা যায় না।  </a:t>
                      </a:r>
                      <a:endParaRPr lang="en-US" sz="2400" dirty="0" smtClean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endParaRPr lang="en-US" sz="2400" dirty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bn-BD" sz="24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৪। অবতল দর্পণ</a:t>
                      </a:r>
                      <a:r>
                        <a:rPr lang="bn-BD" sz="24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উত্তল লেন্সে গঠিত হয়। </a:t>
                      </a:r>
                      <a:endParaRPr lang="en-US" sz="24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4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৪। সব রকম দর্পণ</a:t>
                      </a:r>
                      <a:r>
                        <a:rPr lang="bn-BD" sz="24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লেন্সে গঠিত হয়। </a:t>
                      </a:r>
                      <a:endParaRPr lang="en-US" sz="24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152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বাস্তব ও অবাস্তব প্রতিবিম্বের মধ্যে পার্থক্যঃ 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8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800600" y="1371600"/>
            <a:ext cx="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2667000" y="1828800"/>
            <a:ext cx="441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67000" y="1828800"/>
            <a:ext cx="41910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00600" y="1828800"/>
            <a:ext cx="22860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0600" y="29337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88382" y="2739736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76800" y="1219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16383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326082" y="2919845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88032" y="4038600"/>
            <a:ext cx="56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596496" y="4038600"/>
            <a:ext cx="56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78652" y="1655618"/>
            <a:ext cx="56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62500" y="1828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762500" y="1371600"/>
            <a:ext cx="0" cy="26670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5295900" y="2705100"/>
            <a:ext cx="114300" cy="39941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>
            <a:off x="5295900" y="2933700"/>
            <a:ext cx="114300" cy="5715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53050" y="299248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08914" y="253547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228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সমতল দর্পণে সৃষ্ট বিন্দু লক্ষবস্তুর প্রতিবিম্বঃ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48768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সমতল দর্পনে দর্পন থেকে বস্তু যত দূরে থাকে বিম্বও তত দূরে গঠিত হয়।  </a:t>
            </a:r>
            <a:endParaRPr lang="en-US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1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588</Words>
  <Application>Microsoft Office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Windows User</cp:lastModifiedBy>
  <cp:revision>124</cp:revision>
  <dcterms:created xsi:type="dcterms:W3CDTF">2006-08-16T00:00:00Z</dcterms:created>
  <dcterms:modified xsi:type="dcterms:W3CDTF">2020-08-24T13:25:36Z</dcterms:modified>
</cp:coreProperties>
</file>