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708" r:id="rId2"/>
    <p:sldMasterId id="2147483720" r:id="rId3"/>
  </p:sldMasterIdLst>
  <p:sldIdLst>
    <p:sldId id="258" r:id="rId4"/>
    <p:sldId id="257" r:id="rId5"/>
    <p:sldId id="271" r:id="rId6"/>
    <p:sldId id="259" r:id="rId7"/>
    <p:sldId id="262" r:id="rId8"/>
    <p:sldId id="261" r:id="rId9"/>
    <p:sldId id="260" r:id="rId10"/>
    <p:sldId id="265" r:id="rId11"/>
    <p:sldId id="263" r:id="rId12"/>
    <p:sldId id="264" r:id="rId13"/>
    <p:sldId id="272" r:id="rId14"/>
    <p:sldId id="273" r:id="rId15"/>
    <p:sldId id="266" r:id="rId16"/>
    <p:sldId id="274" r:id="rId17"/>
    <p:sldId id="267" r:id="rId18"/>
    <p:sldId id="268" r:id="rId19"/>
    <p:sldId id="269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72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208A-B337-4F7B-82BE-154E7CEF42C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FB22F1A-0425-4C48-A321-ECF383D7118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316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208A-B337-4F7B-82BE-154E7CEF42C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2F1A-0425-4C48-A321-ECF383D71187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351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208A-B337-4F7B-82BE-154E7CEF42C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2F1A-0425-4C48-A321-ECF383D7118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34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AE997-F204-4EBF-9EE8-ACFD12EC0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A8BF6F-AA72-45BF-BD39-FA7D31C20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12937-99B9-4842-8CCC-33EBED8EE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208A-B337-4F7B-82BE-154E7CEF42C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307B7-DDE4-430F-8CE8-75DFABB8C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B0665-0D07-4434-845A-88CF674D2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2F1A-0425-4C48-A321-ECF383D71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78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9C6AA-4E0A-4351-A678-3FCB3F73E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09DEF-DC6F-4049-8FF9-40D99A4CC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893DE-887C-4774-A34B-D239B733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208A-B337-4F7B-82BE-154E7CEF42C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DA4B6-851A-435B-8CFA-132215C6C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D4047-5D6A-4E17-9E32-7E2BCE210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2F1A-0425-4C48-A321-ECF383D71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64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05AAF-BC7A-47AF-B5B2-9B57FDA95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A9BAE7-3A66-4DF7-A275-6B6503326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1237E-8F4D-48C6-89C2-E52C8EE5E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208A-B337-4F7B-82BE-154E7CEF42C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2375B-151F-4214-A409-16141F404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5E1CD-8990-417A-84E6-A493FAA89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2F1A-0425-4C48-A321-ECF383D71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99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605D3-7C09-4D23-AB71-C5C237E0D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6852B-29AC-443C-91EC-BB0F718A6F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3528D-FF00-4033-AF03-9AD0C5D58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8F51A8-7BD5-4036-983E-73DC41B29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208A-B337-4F7B-82BE-154E7CEF42C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9D6C6C-74F6-44B1-BA24-5E7C0E630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2421A-7550-4269-BE72-BBD9E17DF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2F1A-0425-4C48-A321-ECF383D71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92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F3A34-852E-4424-BD24-A4D1EA8C7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953958-5F92-414B-986D-E00017CCC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D8C48-7E8E-480C-8751-05C5906C3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6A05EB-0C71-49F1-A744-92CE83164A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DBA5DD-D815-4396-9F93-A4D9772C99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C9A5BF-74B0-40A1-9DD6-6666E4D21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208A-B337-4F7B-82BE-154E7CEF42C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230C6-C67A-4727-8B41-3EF6EC167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7395DE-7495-4AA2-B137-51C3B310E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2F1A-0425-4C48-A321-ECF383D71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33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4B973-36AB-4C33-8B70-919421DAE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746ACD-490E-45C2-9B74-217C35951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208A-B337-4F7B-82BE-154E7CEF42C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603CF-7B4F-4099-A4AA-B2FC91079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7FF767-FEAF-4158-A746-C927067F4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2F1A-0425-4C48-A321-ECF383D71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82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EED039-B864-4C36-B2E1-3B918FBEC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208A-B337-4F7B-82BE-154E7CEF42C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5B3A18-1CCE-4B62-94EB-35804ADC7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5FFB43-A039-42A9-96EE-1CCF09220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2F1A-0425-4C48-A321-ECF383D71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85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ED3F1-EA2D-4798-909A-817E42E96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5845E-6CDD-4E1E-AC78-9D7211892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E77464-E722-4B8C-A4EB-F707C5B2F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E3866-A1BB-4BB0-AA9D-3D95E92A9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208A-B337-4F7B-82BE-154E7CEF42C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6567C7-A11A-4689-8AC8-3606FBAD7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3AD255-7ACB-4D96-A76D-740EBF42C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2F1A-0425-4C48-A321-ECF383D71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3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208A-B337-4F7B-82BE-154E7CEF42C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2F1A-0425-4C48-A321-ECF383D71187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465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A154C-942C-4590-8830-115D64C27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8C5FC0-20DB-40FE-9EB3-6E4032E32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4E939-6DF6-4480-91E8-223193CB8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1A94E-AA4B-4E92-9D95-1D0ACBCE4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208A-B337-4F7B-82BE-154E7CEF42C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DE8D83-6054-41C9-A162-8A03A294C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67725-4FD2-48AD-8404-8A5EA9307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2F1A-0425-4C48-A321-ECF383D71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12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DE305-8C16-47D8-9FE4-7EDD96F80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64CC49-6A13-4E7A-880D-44231FB1B8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63D05-1661-42BF-AA3A-CBD72FE15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208A-B337-4F7B-82BE-154E7CEF42C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08DC5-830C-4E76-A011-5C126B04D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6A0F2-B567-42E2-978D-8C7B22AE5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2F1A-0425-4C48-A321-ECF383D71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04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B818EA-B05A-4EB2-9475-9457EA3BE7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CDB348-EC7E-4379-A846-7EF239AA2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B6C73-3B63-42B6-B975-B0A443129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208A-B337-4F7B-82BE-154E7CEF42C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DD7E4-F67D-47EF-BE3C-6AB16FE88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2D7F7-4107-4597-AA37-D3122F995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2F1A-0425-4C48-A321-ECF383D71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56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208A-B337-4F7B-82BE-154E7CEF42C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2F1A-0425-4C48-A321-ECF383D71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61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208A-B337-4F7B-82BE-154E7CEF42C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2F1A-0425-4C48-A321-ECF383D71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874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208A-B337-4F7B-82BE-154E7CEF42C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2F1A-0425-4C48-A321-ECF383D71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34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208A-B337-4F7B-82BE-154E7CEF42C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2F1A-0425-4C48-A321-ECF383D71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472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208A-B337-4F7B-82BE-154E7CEF42C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2F1A-0425-4C48-A321-ECF383D71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4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208A-B337-4F7B-82BE-154E7CEF42C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2F1A-0425-4C48-A321-ECF383D71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878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208A-B337-4F7B-82BE-154E7CEF42C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2F1A-0425-4C48-A321-ECF383D71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51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208A-B337-4F7B-82BE-154E7CEF42C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2F1A-0425-4C48-A321-ECF383D7118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4195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208A-B337-4F7B-82BE-154E7CEF42C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2F1A-0425-4C48-A321-ECF383D71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410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208A-B337-4F7B-82BE-154E7CEF42C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2F1A-0425-4C48-A321-ECF383D71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065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208A-B337-4F7B-82BE-154E7CEF42C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2F1A-0425-4C48-A321-ECF383D71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96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208A-B337-4F7B-82BE-154E7CEF42C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2F1A-0425-4C48-A321-ECF383D71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501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208A-B337-4F7B-82BE-154E7CEF42C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2F1A-0425-4C48-A321-ECF383D7118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30331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208A-B337-4F7B-82BE-154E7CEF42C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2F1A-0425-4C48-A321-ECF383D71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463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208A-B337-4F7B-82BE-154E7CEF42C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2F1A-0425-4C48-A321-ECF383D71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181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208A-B337-4F7B-82BE-154E7CEF42C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2F1A-0425-4C48-A321-ECF383D71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55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208A-B337-4F7B-82BE-154E7CEF42C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2F1A-0425-4C48-A321-ECF383D71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488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208A-B337-4F7B-82BE-154E7CEF42C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2F1A-0425-4C48-A321-ECF383D71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47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208A-B337-4F7B-82BE-154E7CEF42C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2F1A-0425-4C48-A321-ECF383D71187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476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208A-B337-4F7B-82BE-154E7CEF42C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2F1A-0425-4C48-A321-ECF383D71187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235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208A-B337-4F7B-82BE-154E7CEF42C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2F1A-0425-4C48-A321-ECF383D71187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286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208A-B337-4F7B-82BE-154E7CEF42C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2F1A-0425-4C48-A321-ECF383D71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78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208A-B337-4F7B-82BE-154E7CEF42C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2F1A-0425-4C48-A321-ECF383D71187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475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61C208A-B337-4F7B-82BE-154E7CEF42C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2F1A-0425-4C48-A321-ECF383D71187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895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C208A-B337-4F7B-82BE-154E7CEF42C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FB22F1A-0425-4C48-A321-ECF383D7118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30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BD37AE-45DF-431C-A316-41A489F7C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54E486-BC87-44B4-9FED-15E062CB4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96522-BF22-41A5-B967-3E761BD807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C208A-B337-4F7B-82BE-154E7CEF42C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F0A08-5DF3-4159-A78E-8EC3AEAA4B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B2F0D-4695-4B69-B0FE-8BE938EB4F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22F1A-0425-4C48-A321-ECF383D71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7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61C208A-B337-4F7B-82BE-154E7CEF42C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22F1A-0425-4C48-A321-ECF383D71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1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7AD956-55FE-4320-B31A-8EC7AE957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25" y="238539"/>
            <a:ext cx="11194473" cy="61791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C5C1AF-C19E-4DFA-9B85-2851DFA9CEDA}"/>
              </a:ext>
            </a:extLst>
          </p:cNvPr>
          <p:cNvSpPr txBox="1"/>
          <p:nvPr/>
        </p:nvSpPr>
        <p:spPr>
          <a:xfrm>
            <a:off x="370246" y="420196"/>
            <a:ext cx="1158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অনলাইন পাঠে সবাইকে ফুলের শুভেচ্ছা</a:t>
            </a:r>
            <a:endParaRPr lang="en-US" sz="60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8A8818-299D-45B3-ADBE-E8A3F138F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33" y="135483"/>
            <a:ext cx="2349249" cy="57126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102A6E-BC43-4CB9-BCB5-AAA2A9E88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313" y="984929"/>
            <a:ext cx="2078182" cy="5712663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C5E24A31-F249-4826-8CB9-3C833E2A90B6}"/>
              </a:ext>
            </a:extLst>
          </p:cNvPr>
          <p:cNvSpPr/>
          <p:nvPr/>
        </p:nvSpPr>
        <p:spPr>
          <a:xfrm>
            <a:off x="0" y="0"/>
            <a:ext cx="12298017" cy="6858000"/>
          </a:xfrm>
          <a:prstGeom prst="frame">
            <a:avLst>
              <a:gd name="adj1" fmla="val 3804"/>
            </a:avLst>
          </a:prstGeom>
          <a:ln w="571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796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মাওলানা ভাসানী থেকে বঙ্গবন্ধু শেখ ...">
            <a:extLst>
              <a:ext uri="{FF2B5EF4-FFF2-40B4-BE49-F238E27FC236}">
                <a16:creationId xmlns:a16="http://schemas.microsoft.com/office/drawing/2014/main" id="{9A1CCAB1-EBF0-48B8-A528-7709A1C3A3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908" t="6954" b="18338"/>
          <a:stretch/>
        </p:blipFill>
        <p:spPr bwMode="auto">
          <a:xfrm>
            <a:off x="4318123" y="749543"/>
            <a:ext cx="4725865" cy="282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846B3F-1D17-4E7F-9B38-D1267775F235}"/>
              </a:ext>
            </a:extLst>
          </p:cNvPr>
          <p:cNvSpPr txBox="1"/>
          <p:nvPr/>
        </p:nvSpPr>
        <p:spPr>
          <a:xfrm>
            <a:off x="1171577" y="4129088"/>
            <a:ext cx="102298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 সময় তিনি ইরাক থেকে আগত এক পীর সাহেবের স্নেহদৃষ্টি লাভ করেন। তিনি তাকে ভারতের দেওবন্দ মাদরাসায় পাঠিয়ে দেন।    এ সময় দেশাত্ববোধে উদ্বুদ্ধ হন।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27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AB73A8-33F9-4156-B3CB-733BBBA6C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38" y="385763"/>
            <a:ext cx="7472362" cy="5986463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6CF41786-1301-4EE9-9FED-C13E06E728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08"/>
            </a:avLst>
          </a:prstGeom>
          <a:ln w="762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741D40-E6DE-4EDF-BE8C-D59EB5079822}"/>
              </a:ext>
            </a:extLst>
          </p:cNvPr>
          <p:cNvSpPr/>
          <p:nvPr/>
        </p:nvSpPr>
        <p:spPr>
          <a:xfrm>
            <a:off x="339513" y="2010073"/>
            <a:ext cx="3703850" cy="255454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আর্দশ পাঠ 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11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AB73A8-33F9-4156-B3CB-733BBBA6C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388" y="271463"/>
            <a:ext cx="6456086" cy="63291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27B337A1-9C99-4047-A92C-C807E65924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50"/>
            </a:avLst>
          </a:prstGeom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F474C2-7AA5-427C-A9CE-50C594A50DE5}"/>
              </a:ext>
            </a:extLst>
          </p:cNvPr>
          <p:cNvSpPr/>
          <p:nvPr/>
        </p:nvSpPr>
        <p:spPr>
          <a:xfrm>
            <a:off x="300038" y="1910061"/>
            <a:ext cx="479304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800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স্বরব পাঠ</a:t>
            </a:r>
            <a:endParaRPr lang="en-US" sz="8800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31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E2DDD6-D566-4E95-8778-A4595C862EEB}"/>
              </a:ext>
            </a:extLst>
          </p:cNvPr>
          <p:cNvSpPr/>
          <p:nvPr/>
        </p:nvSpPr>
        <p:spPr>
          <a:xfrm>
            <a:off x="1330628" y="2220568"/>
            <a:ext cx="2273964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নিপীড়িত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821B0E-5B22-4295-B2D0-DB525B97AE5B}"/>
              </a:ext>
            </a:extLst>
          </p:cNvPr>
          <p:cNvSpPr/>
          <p:nvPr/>
        </p:nvSpPr>
        <p:spPr>
          <a:xfrm>
            <a:off x="1127399" y="3805003"/>
            <a:ext cx="2357923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মজলুম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D2A953-804E-43F1-8F48-E5EBBE8786C6}"/>
              </a:ext>
            </a:extLst>
          </p:cNvPr>
          <p:cNvSpPr/>
          <p:nvPr/>
        </p:nvSpPr>
        <p:spPr>
          <a:xfrm>
            <a:off x="1145246" y="5309349"/>
            <a:ext cx="2154545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বিষ-নজর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C6D707-1115-4BB6-96EE-5F4DC76A222E}"/>
              </a:ext>
            </a:extLst>
          </p:cNvPr>
          <p:cNvSpPr/>
          <p:nvPr/>
        </p:nvSpPr>
        <p:spPr>
          <a:xfrm>
            <a:off x="7902778" y="2313333"/>
            <a:ext cx="2367658" cy="732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নির্যাতিত।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BEFCA4-87F1-4C82-9F8B-BEC44A9722A0}"/>
              </a:ext>
            </a:extLst>
          </p:cNvPr>
          <p:cNvSpPr/>
          <p:nvPr/>
        </p:nvSpPr>
        <p:spPr>
          <a:xfrm>
            <a:off x="7466435" y="3968049"/>
            <a:ext cx="3744905" cy="732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অত্যাচারিত/নির্যাতিত।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C5EE07-5967-49B3-A0DF-44EF21EA435C}"/>
              </a:ext>
            </a:extLst>
          </p:cNvPr>
          <p:cNvSpPr/>
          <p:nvPr/>
        </p:nvSpPr>
        <p:spPr>
          <a:xfrm>
            <a:off x="7447722" y="5461590"/>
            <a:ext cx="3326296" cy="732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হিংসাপুর্ণ দৃষ্টি।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8C068F-88C1-4AAD-A0BE-EDA6B51F24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18"/>
          <a:stretch/>
        </p:blipFill>
        <p:spPr>
          <a:xfrm>
            <a:off x="4561133" y="5102087"/>
            <a:ext cx="1961575" cy="1404729"/>
          </a:xfrm>
          <a:prstGeom prst="rect">
            <a:avLst/>
          </a:prstGeom>
        </p:spPr>
      </p:pic>
      <p:pic>
        <p:nvPicPr>
          <p:cNvPr id="11" name="Picture 12" descr="নির্যাতিত মুসলিম - Posts | Facebook">
            <a:extLst>
              <a:ext uri="{FF2B5EF4-FFF2-40B4-BE49-F238E27FC236}">
                <a16:creationId xmlns:a16="http://schemas.microsoft.com/office/drawing/2014/main" id="{8C49D55D-8CC9-428E-B8B8-264228FAA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631" y="3474761"/>
            <a:ext cx="1739069" cy="136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ঠাকুরগাঁওয়ে দুই শিশুকে মধ্যযুগীয় ...">
            <a:extLst>
              <a:ext uri="{FF2B5EF4-FFF2-40B4-BE49-F238E27FC236}">
                <a16:creationId xmlns:a16="http://schemas.microsoft.com/office/drawing/2014/main" id="{54FACA83-074D-406D-A765-C0E395F11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687" y="1955358"/>
            <a:ext cx="1736035" cy="132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B473F4-1357-45DC-BC37-AE7CEDDEAE3E}"/>
              </a:ext>
            </a:extLst>
          </p:cNvPr>
          <p:cNvSpPr txBox="1"/>
          <p:nvPr/>
        </p:nvSpPr>
        <p:spPr>
          <a:xfrm>
            <a:off x="1443037" y="418892"/>
            <a:ext cx="9847607" cy="1323439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এ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খুজে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194E8DF1-95BE-43BF-BA92-EC11FC2F4D5A}"/>
              </a:ext>
            </a:extLst>
          </p:cNvPr>
          <p:cNvSpPr/>
          <p:nvPr/>
        </p:nvSpPr>
        <p:spPr>
          <a:xfrm>
            <a:off x="0" y="0"/>
            <a:ext cx="12044363" cy="6858000"/>
          </a:xfrm>
          <a:prstGeom prst="frame">
            <a:avLst>
              <a:gd name="adj1" fmla="val 2917"/>
            </a:avLst>
          </a:prstGeom>
          <a:ln w="5715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40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CAC69E-F41D-4B1E-AEE7-4F171E476038}"/>
              </a:ext>
            </a:extLst>
          </p:cNvPr>
          <p:cNvSpPr/>
          <p:nvPr/>
        </p:nvSpPr>
        <p:spPr>
          <a:xfrm>
            <a:off x="8924510" y="2698332"/>
            <a:ext cx="2325511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সিরাজগঞ্জ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EDBEA6-A34C-4DDD-9FF0-EBFE211483BA}"/>
              </a:ext>
            </a:extLst>
          </p:cNvPr>
          <p:cNvSpPr/>
          <p:nvPr/>
        </p:nvSpPr>
        <p:spPr>
          <a:xfrm>
            <a:off x="8879068" y="3490943"/>
            <a:ext cx="2607734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পিতৃমাতৃহীন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61E8D2-110B-4C2E-B329-C97EF413D75D}"/>
              </a:ext>
            </a:extLst>
          </p:cNvPr>
          <p:cNvSpPr/>
          <p:nvPr/>
        </p:nvSpPr>
        <p:spPr>
          <a:xfrm>
            <a:off x="8968755" y="4204135"/>
            <a:ext cx="2453995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স্নেহদৃষ্টি 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7FC6C1-7D80-4B07-AABD-8BFFF22D5B59}"/>
              </a:ext>
            </a:extLst>
          </p:cNvPr>
          <p:cNvSpPr/>
          <p:nvPr/>
        </p:nvSpPr>
        <p:spPr>
          <a:xfrm>
            <a:off x="9210448" y="5061738"/>
            <a:ext cx="2507778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দেশাত্মবোধ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6376EC-B34C-4FC2-9E89-13109000A9A6}"/>
              </a:ext>
            </a:extLst>
          </p:cNvPr>
          <p:cNvSpPr/>
          <p:nvPr/>
        </p:nvSpPr>
        <p:spPr>
          <a:xfrm>
            <a:off x="9612273" y="5774850"/>
            <a:ext cx="1984021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উদ্বুদ্ধ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3908BA-86AF-4ACC-BB07-9A682C330111}"/>
              </a:ext>
            </a:extLst>
          </p:cNvPr>
          <p:cNvSpPr/>
          <p:nvPr/>
        </p:nvSpPr>
        <p:spPr>
          <a:xfrm>
            <a:off x="2833513" y="370891"/>
            <a:ext cx="5588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4CEC95-6495-4C2A-9944-F4459FF54019}"/>
              </a:ext>
            </a:extLst>
          </p:cNvPr>
          <p:cNvSpPr txBox="1"/>
          <p:nvPr/>
        </p:nvSpPr>
        <p:spPr>
          <a:xfrm>
            <a:off x="361245" y="1670756"/>
            <a:ext cx="4312356" cy="4801314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 ১ শাপলা</a:t>
            </a:r>
          </a:p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শব্দ দিয়ে বাক্য তৈরি কর</a:t>
            </a:r>
          </a:p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দেশাত্মবোধ, পিতৃ্মাতৃহীন ,নিপীড়িত ,মজলুম। 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87D9C5-6BF7-4400-9484-BB87A291D077}"/>
              </a:ext>
            </a:extLst>
          </p:cNvPr>
          <p:cNvSpPr txBox="1"/>
          <p:nvPr/>
        </p:nvSpPr>
        <p:spPr>
          <a:xfrm>
            <a:off x="4729759" y="3405243"/>
            <a:ext cx="3793067" cy="258532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>
                <a:ln>
                  <a:solidFill>
                    <a:srgbClr val="00B05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 ২ গোলাপ</a:t>
            </a:r>
          </a:p>
          <a:p>
            <a:r>
              <a:rPr lang="bn-IN" sz="54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পাঠ্যাংশ সরবে পড়। </a:t>
            </a:r>
            <a:endParaRPr lang="en-US" sz="5400" b="1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780213-9779-46B1-A3F0-8F0F642A11A3}"/>
              </a:ext>
            </a:extLst>
          </p:cNvPr>
          <p:cNvSpPr txBox="1"/>
          <p:nvPr/>
        </p:nvSpPr>
        <p:spPr>
          <a:xfrm>
            <a:off x="6883222" y="927976"/>
            <a:ext cx="5034844" cy="175432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 ৩ জবা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শব্দ থেকে যুক্তবর্ণগুলো আলাদা করে নতুন শব্দ গঠন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0CA51F59-6EAF-4A49-95BC-6DF0C91305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11"/>
            </a:avLst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33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EBFA1C-DE95-4481-A4FA-C652C3978B1F}"/>
              </a:ext>
            </a:extLst>
          </p:cNvPr>
          <p:cNvSpPr/>
          <p:nvPr/>
        </p:nvSpPr>
        <p:spPr>
          <a:xfrm>
            <a:off x="1288566" y="3361496"/>
            <a:ext cx="10212872" cy="2324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চিরকাল..................... পাশে দাড়াবো।</a:t>
            </a:r>
          </a:p>
          <a:p>
            <a:endParaRPr lang="bn-BD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মাওলা ভাসানি  ছোট বেলাতেই ........................হন।</a:t>
            </a:r>
          </a:p>
          <a:p>
            <a:endParaRPr lang="bn-BD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..................লাভ করতে হলে ভালো কাজ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D85CD9-9336-45F4-A517-5F0DA1A7F45E}"/>
              </a:ext>
            </a:extLst>
          </p:cNvPr>
          <p:cNvSpPr/>
          <p:nvPr/>
        </p:nvSpPr>
        <p:spPr>
          <a:xfrm>
            <a:off x="3288004" y="5168143"/>
            <a:ext cx="2093620" cy="43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স্নেহদৃষ্টি 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5CA175-74F3-4ABE-BCDC-2283621C8CB8}"/>
              </a:ext>
            </a:extLst>
          </p:cNvPr>
          <p:cNvSpPr/>
          <p:nvPr/>
        </p:nvSpPr>
        <p:spPr>
          <a:xfrm>
            <a:off x="3814601" y="2883178"/>
            <a:ext cx="1978926" cy="43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নির্যাতিতের</a:t>
            </a:r>
            <a:endParaRPr lang="en-US" sz="4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B5EBD9-7646-419E-A658-EB1C61973F2A}"/>
              </a:ext>
            </a:extLst>
          </p:cNvPr>
          <p:cNvSpPr/>
          <p:nvPr/>
        </p:nvSpPr>
        <p:spPr>
          <a:xfrm>
            <a:off x="6963908" y="3999673"/>
            <a:ext cx="2207535" cy="43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পিতৃমাতৃহীন  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9248FD-260D-4BC4-A0A2-5C59EF78EBD8}"/>
              </a:ext>
            </a:extLst>
          </p:cNvPr>
          <p:cNvSpPr txBox="1"/>
          <p:nvPr/>
        </p:nvSpPr>
        <p:spPr>
          <a:xfrm>
            <a:off x="2107095" y="564445"/>
            <a:ext cx="10084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নিচের শব্দগুলো খলিঘরে বসিয়ে বাক্য তৈরি কর।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A69A5D48-EE7C-417F-9F29-9D6DE172A9D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333"/>
            </a:avLst>
          </a:prstGeom>
          <a:ln w="762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76A385-BD7D-4BD0-833E-F84FAC8BE846}"/>
              </a:ext>
            </a:extLst>
          </p:cNvPr>
          <p:cNvSpPr txBox="1"/>
          <p:nvPr/>
        </p:nvSpPr>
        <p:spPr>
          <a:xfrm>
            <a:off x="2238728" y="1751542"/>
            <a:ext cx="8815389" cy="830997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পিতৃমাতৃহীন,  নির্যাতিতের  ,স্নেহদৃষ্টি 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91F9E3-0E68-4304-883D-DD6499ABF68E}"/>
              </a:ext>
            </a:extLst>
          </p:cNvPr>
          <p:cNvSpPr txBox="1"/>
          <p:nvPr/>
        </p:nvSpPr>
        <p:spPr>
          <a:xfrm>
            <a:off x="587023" y="485422"/>
            <a:ext cx="1309511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50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A77F7A-0946-4D37-AE1F-8BDC331D1FE4}"/>
              </a:ext>
            </a:extLst>
          </p:cNvPr>
          <p:cNvSpPr/>
          <p:nvPr/>
        </p:nvSpPr>
        <p:spPr>
          <a:xfrm>
            <a:off x="1142860" y="3574222"/>
            <a:ext cx="7264097" cy="10952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 মওলানা আবদুল হামিদ খান ভাসানী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D767A5-4C0B-4791-A246-BA34E145CA63}"/>
              </a:ext>
            </a:extLst>
          </p:cNvPr>
          <p:cNvSpPr/>
          <p:nvPr/>
        </p:nvSpPr>
        <p:spPr>
          <a:xfrm>
            <a:off x="1100340" y="5218013"/>
            <a:ext cx="7738282" cy="1414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 মজলুম মানুষের সুখে-দুঃখে কাঁধে কাঁধ মিলিয়ে তাদের কথা বলতেন বলে। 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D3303D-A95F-415D-8CB0-96F2BF37DDBF}"/>
              </a:ext>
            </a:extLst>
          </p:cNvPr>
          <p:cNvSpPr txBox="1"/>
          <p:nvPr/>
        </p:nvSpPr>
        <p:spPr>
          <a:xfrm>
            <a:off x="1347284" y="1058172"/>
            <a:ext cx="74437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১।মাওলানা ভাসানি কোথায় পড়াশুনা করেন?</a:t>
            </a:r>
          </a:p>
          <a:p>
            <a:endParaRPr lang="bn-IN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২।মজলুম জননেতা কে ছিলেন?</a:t>
            </a:r>
          </a:p>
          <a:p>
            <a:endParaRPr lang="bn-IN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৩।কেনো তাকে মজলুম জননেতা বলা হয়?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59C729-9609-40A5-BF6F-472B499E5B1A}"/>
              </a:ext>
            </a:extLst>
          </p:cNvPr>
          <p:cNvSpPr txBox="1"/>
          <p:nvPr/>
        </p:nvSpPr>
        <p:spPr>
          <a:xfrm>
            <a:off x="1316721" y="1925952"/>
            <a:ext cx="7074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ভারতের দেওবন্দ মাদরাসায়। 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1FB3D5-62A8-4894-9DED-9E776589AD7A}"/>
              </a:ext>
            </a:extLst>
          </p:cNvPr>
          <p:cNvSpPr txBox="1"/>
          <p:nvPr/>
        </p:nvSpPr>
        <p:spPr>
          <a:xfrm>
            <a:off x="3781777" y="101600"/>
            <a:ext cx="3138311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7496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F5F991-F23F-4162-861C-05D88C257588}"/>
              </a:ext>
            </a:extLst>
          </p:cNvPr>
          <p:cNvSpPr txBox="1"/>
          <p:nvPr/>
        </p:nvSpPr>
        <p:spPr>
          <a:xfrm>
            <a:off x="874646" y="5579165"/>
            <a:ext cx="10310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প্রিয় ব্যাক্তি সম্পর্কে ৫টি বাক্য লিখি আওনবে ।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B6042B-6EA1-4EF5-9C41-266BE3DA233A}"/>
              </a:ext>
            </a:extLst>
          </p:cNvPr>
          <p:cNvSpPr txBox="1"/>
          <p:nvPr/>
        </p:nvSpPr>
        <p:spPr>
          <a:xfrm>
            <a:off x="1179443" y="450573"/>
            <a:ext cx="3392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 বাড়ির কাজ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FC035D-7EDC-4786-8E8D-83E71438E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65" y="1285461"/>
            <a:ext cx="9236765" cy="4174434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59AD5B21-6589-4B5B-80B1-C1A7C8EF44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375"/>
            </a:avLst>
          </a:prstGeom>
          <a:ln w="762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83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13C34F-07E7-474C-A094-EFEE5358F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914" y="689114"/>
            <a:ext cx="6158948" cy="48105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65BC22-6261-4C02-A33A-51BBF8FF74A8}"/>
              </a:ext>
            </a:extLst>
          </p:cNvPr>
          <p:cNvSpPr txBox="1"/>
          <p:nvPr/>
        </p:nvSpPr>
        <p:spPr>
          <a:xfrm>
            <a:off x="834887" y="728869"/>
            <a:ext cx="23986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ধন্যবাদ।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9D77CE-6213-47D5-BF62-AAD4182962A2}"/>
              </a:ext>
            </a:extLst>
          </p:cNvPr>
          <p:cNvSpPr txBox="1"/>
          <p:nvPr/>
        </p:nvSpPr>
        <p:spPr>
          <a:xfrm>
            <a:off x="7566991" y="5406887"/>
            <a:ext cx="35780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ভালো থেকো।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32DCC207-9F96-465E-8BE3-B212C8DC85F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50"/>
            </a:avLst>
          </a:prstGeom>
          <a:ln w="76200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80347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5092D-3EF0-4C03-8C2C-521E604A5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</a:t>
            </a:r>
            <a:r>
              <a:rPr lang="en-US" sz="6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E0692-DF46-4A1F-8ACB-AA5A2A69C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147" y="1454564"/>
            <a:ext cx="5801140" cy="4992617"/>
          </a:xfr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নামঃরমজান আলী</a:t>
            </a:r>
          </a:p>
          <a:p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পদবীঃ সহকারী সিক্ষক</a:t>
            </a:r>
          </a:p>
          <a:p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মাঝের গাঁও সরকারি প্রাথমিক বিদ্যালয়</a:t>
            </a:r>
          </a:p>
          <a:p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কোম্পানিগঞ্জ, সিলেট।</a:t>
            </a:r>
          </a:p>
          <a:p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০১৭২৪৩৫৪৩৯৯ 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15B2C3-26F2-4C5C-8676-F156F60DFFEF}"/>
              </a:ext>
            </a:extLst>
          </p:cNvPr>
          <p:cNvSpPr txBox="1"/>
          <p:nvPr/>
        </p:nvSpPr>
        <p:spPr>
          <a:xfrm>
            <a:off x="6877881" y="1404729"/>
            <a:ext cx="4797285" cy="5078313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</a:p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শ্রেণিঃপঞ্চম</a:t>
            </a:r>
          </a:p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</a:p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পাঠঃমাওলানা আবদুল হামিদ খান ভাসানী</a:t>
            </a:r>
          </a:p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পাঠঃবাংলার কৃষক--------------দেশাত্ববোধে উদ্বুদ্ধ হন।</a:t>
            </a:r>
          </a:p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</a:p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708781D7-6D9C-4599-8320-F794CBC60C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543"/>
            </a:avLst>
          </a:prstGeom>
          <a:ln w="762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1980AE-4489-4485-B470-1CCDB38AA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685" y="759846"/>
            <a:ext cx="1378633" cy="57126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82CE83-5B81-4E2E-8A5A-563BE6223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538" y="514351"/>
            <a:ext cx="2643188" cy="25431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F4D30B-B9DB-4023-A1D7-9EE754C83C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88" y="514351"/>
            <a:ext cx="2309813" cy="16287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79912310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7F8C75-2748-4367-B5E8-61588138FE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9"/>
          <a:stretch/>
        </p:blipFill>
        <p:spPr>
          <a:xfrm>
            <a:off x="400051" y="414338"/>
            <a:ext cx="11444288" cy="60355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3B79DF47-2C7E-4D94-BFAC-7F996C44A1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333"/>
            </a:avLst>
          </a:prstGeom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53895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মুক্তিযুদ্ধে মাওলানা ভাসানীর ...">
            <a:extLst>
              <a:ext uri="{FF2B5EF4-FFF2-40B4-BE49-F238E27FC236}">
                <a16:creationId xmlns:a16="http://schemas.microsoft.com/office/drawing/2014/main" id="{045E3F8A-38A5-4423-97FD-357FC24A4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544" y="1406769"/>
            <a:ext cx="4881490" cy="465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মাওলানা ভাসানী থেকে বঙ্গবন্ধু শেখ ...">
            <a:extLst>
              <a:ext uri="{FF2B5EF4-FFF2-40B4-BE49-F238E27FC236}">
                <a16:creationId xmlns:a16="http://schemas.microsoft.com/office/drawing/2014/main" id="{F1E11A9C-CB8C-43E4-9DEB-D42CE36C87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908" t="6954" b="18338"/>
          <a:stretch/>
        </p:blipFill>
        <p:spPr bwMode="auto">
          <a:xfrm>
            <a:off x="703385" y="1406768"/>
            <a:ext cx="5725550" cy="465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E2AF84-0FED-4036-B2C5-BC0A89B585E5}"/>
              </a:ext>
            </a:extLst>
          </p:cNvPr>
          <p:cNvSpPr txBox="1"/>
          <p:nvPr/>
        </p:nvSpPr>
        <p:spPr>
          <a:xfrm>
            <a:off x="322537" y="323557"/>
            <a:ext cx="5205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বন্ধুরা আমরা কিছু ছবি দেখি।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416109-ADFA-47B2-BBA1-65956EF5F063}"/>
              </a:ext>
            </a:extLst>
          </p:cNvPr>
          <p:cNvSpPr txBox="1"/>
          <p:nvPr/>
        </p:nvSpPr>
        <p:spPr>
          <a:xfrm>
            <a:off x="5065593" y="450166"/>
            <a:ext cx="6530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পারবে এ মহান ব্যক্তির নাম কি?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6F2B7F-60DF-4CDE-A0B6-7A2C783BD2E3}"/>
              </a:ext>
            </a:extLst>
          </p:cNvPr>
          <p:cNvSpPr txBox="1"/>
          <p:nvPr/>
        </p:nvSpPr>
        <p:spPr>
          <a:xfrm>
            <a:off x="2194560" y="5908430"/>
            <a:ext cx="9997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মাওলানা আবদুল হামিদ খান ভাসানি। 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07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E3E835-1156-4585-9F77-7F8B27D68819}"/>
              </a:ext>
            </a:extLst>
          </p:cNvPr>
          <p:cNvSpPr txBox="1"/>
          <p:nvPr/>
        </p:nvSpPr>
        <p:spPr>
          <a:xfrm>
            <a:off x="1744393" y="520504"/>
            <a:ext cx="962230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পাঠঃ </a:t>
            </a:r>
          </a:p>
          <a:p>
            <a:endParaRPr lang="bn-IN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মাওলানা আবদুল হামিদ খান ভাসানি</a:t>
            </a:r>
          </a:p>
          <a:p>
            <a:endParaRPr lang="bn-IN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পাঠ্যাংশঃবাংলার কৃষক মজুর-------দেশাত্ববোধে উদ্বুদ্ধ হন। 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549911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FB5977-60E0-4A62-B448-5597A9D6DDB3}"/>
              </a:ext>
            </a:extLst>
          </p:cNvPr>
          <p:cNvSpPr txBox="1"/>
          <p:nvPr/>
        </p:nvSpPr>
        <p:spPr>
          <a:xfrm>
            <a:off x="583095" y="821634"/>
            <a:ext cx="11383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বন্ধুরা আমরা প্রতিদিনের মতো একটি নতুন শব্দের অর্থ ও বাক্য তৈরি শিখি। 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B212D8-04D9-4912-AEA6-0CFF7A2A095F}"/>
              </a:ext>
            </a:extLst>
          </p:cNvPr>
          <p:cNvSpPr txBox="1"/>
          <p:nvPr/>
        </p:nvSpPr>
        <p:spPr>
          <a:xfrm>
            <a:off x="702365" y="2027583"/>
            <a:ext cx="47575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নতুন শব্দ হচ্ছে</a:t>
            </a: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নির্যাতিত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0A6FA0-A053-4B8B-94D7-2F25F1985EDA}"/>
              </a:ext>
            </a:extLst>
          </p:cNvPr>
          <p:cNvSpPr txBox="1"/>
          <p:nvPr/>
        </p:nvSpPr>
        <p:spPr>
          <a:xfrm>
            <a:off x="6732104" y="3313044"/>
            <a:ext cx="4969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অন্যায়ের শিকার/ নিপীড়িত। 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10" descr="ঠাকুরগাঁওয়ে দুই শিশুকে মধ্যযুগীয় ...">
            <a:extLst>
              <a:ext uri="{FF2B5EF4-FFF2-40B4-BE49-F238E27FC236}">
                <a16:creationId xmlns:a16="http://schemas.microsoft.com/office/drawing/2014/main" id="{8680F42E-DF85-4B1C-AE98-4FB2DAB55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557" y="2809462"/>
            <a:ext cx="2994991" cy="219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AF0C27-AA49-4A19-9CED-827B6CA5B43B}"/>
              </a:ext>
            </a:extLst>
          </p:cNvPr>
          <p:cNvSpPr txBox="1"/>
          <p:nvPr/>
        </p:nvSpPr>
        <p:spPr>
          <a:xfrm>
            <a:off x="1166192" y="5049078"/>
            <a:ext cx="9064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মাওলানা আবদুল হামিদ খান ভাসানি চিরকাল নির্যাতিত মানুষের পাশে দাড়িয়েছেন। 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71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আগামীকাল মজলুম জননেতা মাওলানা আবদুল ...">
            <a:extLst>
              <a:ext uri="{FF2B5EF4-FFF2-40B4-BE49-F238E27FC236}">
                <a16:creationId xmlns:a16="http://schemas.microsoft.com/office/drawing/2014/main" id="{AC1DC106-4631-473E-B8A1-8C3997614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66" y="1298714"/>
            <a:ext cx="4121425" cy="298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নারী শ্রম দিচ্ছে কিন্তু শ্রমিক হবার ...">
            <a:extLst>
              <a:ext uri="{FF2B5EF4-FFF2-40B4-BE49-F238E27FC236}">
                <a16:creationId xmlns:a16="http://schemas.microsoft.com/office/drawing/2014/main" id="{CDEF0C7D-2483-468A-8F1D-759308DF4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501" y="1252330"/>
            <a:ext cx="3314908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ঘিওরে ধান কাটার শ্রমিক সংকট চিন্তিত ...">
            <a:extLst>
              <a:ext uri="{FF2B5EF4-FFF2-40B4-BE49-F238E27FC236}">
                <a16:creationId xmlns:a16="http://schemas.microsoft.com/office/drawing/2014/main" id="{D5775BEA-F258-4BD6-8CD6-99A6DD851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18" y="1373671"/>
            <a:ext cx="3852864" cy="284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EBF600-2113-47B7-A0A7-9D56561DC053}"/>
              </a:ext>
            </a:extLst>
          </p:cNvPr>
          <p:cNvSpPr txBox="1"/>
          <p:nvPr/>
        </p:nvSpPr>
        <p:spPr>
          <a:xfrm>
            <a:off x="928688" y="4530018"/>
            <a:ext cx="10601325" cy="132343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বংলার কৃষক-মজুর- শ্রমিকের অতি আপনজন মাওলানা আবদুল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হামিদ খান ভাসানি।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2C10D8A4-4D13-4FFB-83C6-6B51BC845D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50"/>
            </a:avLst>
          </a:prstGeom>
          <a:ln w="7620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87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ভাসানী কেন আওয়ামী লীগ থেকে বের হয়ে ...">
            <a:extLst>
              <a:ext uri="{FF2B5EF4-FFF2-40B4-BE49-F238E27FC236}">
                <a16:creationId xmlns:a16="http://schemas.microsoft.com/office/drawing/2014/main" id="{1503C6DD-6361-4783-948A-1C3DAC73B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28" y="408485"/>
            <a:ext cx="1814935" cy="353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নির্যাতিত মুসলিম - Posts | Facebook">
            <a:extLst>
              <a:ext uri="{FF2B5EF4-FFF2-40B4-BE49-F238E27FC236}">
                <a16:creationId xmlns:a16="http://schemas.microsoft.com/office/drawing/2014/main" id="{DD37C581-240F-4DD1-8649-5642470DF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206" y="371925"/>
            <a:ext cx="3028950" cy="351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8DDC7E-E8B7-4106-A7D8-30A8E6A012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18"/>
          <a:stretch/>
        </p:blipFill>
        <p:spPr>
          <a:xfrm>
            <a:off x="2293035" y="357188"/>
            <a:ext cx="3789790" cy="3591543"/>
          </a:xfrm>
          <a:prstGeom prst="rect">
            <a:avLst/>
          </a:prstGeom>
        </p:spPr>
      </p:pic>
      <p:pic>
        <p:nvPicPr>
          <p:cNvPr id="6" name="Picture 10" descr="ঠাকুরগাঁওয়ে দুই শিশুকে মধ্যযুগীয় ...">
            <a:extLst>
              <a:ext uri="{FF2B5EF4-FFF2-40B4-BE49-F238E27FC236}">
                <a16:creationId xmlns:a16="http://schemas.microsoft.com/office/drawing/2014/main" id="{7DA7C367-7011-4411-80C5-4C76E27CB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040" y="386280"/>
            <a:ext cx="2515874" cy="344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C802C5-EA4C-4D0D-B166-7E0B0ED8E5F2}"/>
              </a:ext>
            </a:extLst>
          </p:cNvPr>
          <p:cNvSpPr txBox="1"/>
          <p:nvPr/>
        </p:nvSpPr>
        <p:spPr>
          <a:xfrm>
            <a:off x="728662" y="4290426"/>
            <a:ext cx="110163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চিরকাল নির্যাতিত, নিপিড়িত মানুষের কাছাকাছি এসে দাড়িয়েছেন তিনি।মজলুম মানুষের সুখে দুঃখে কাঁধে কাঁধ মিলিয়ে তাদের কতা বলেছেন ।সংগ্রাম করেছেন।এজন্য তিনি মজলুম জননেতা।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E9C8DBD0-86CD-4B92-B619-4EDC95C56A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333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7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আগামীকাল মজলুম জননেতা মাওলানা আবদুল ...">
            <a:extLst>
              <a:ext uri="{FF2B5EF4-FFF2-40B4-BE49-F238E27FC236}">
                <a16:creationId xmlns:a16="http://schemas.microsoft.com/office/drawing/2014/main" id="{717EB334-D510-4DBA-BDA6-1CC7DEB37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741" y="1012965"/>
            <a:ext cx="4121425" cy="290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CC0F40-604D-4FD8-B481-9BC606A3F1BE}"/>
              </a:ext>
            </a:extLst>
          </p:cNvPr>
          <p:cNvSpPr txBox="1"/>
          <p:nvPr/>
        </p:nvSpPr>
        <p:spPr>
          <a:xfrm>
            <a:off x="357187" y="957263"/>
            <a:ext cx="38004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সিরাজগঞ্জের ধানগড়া গ্রামের এক দরিদ্র কৃষক পরিবার।এ পরিবারে আবদুল হামিদ খানের জন্ম হয় ১৯৮০ সালে।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F3BA0D-FD23-4EAE-9D53-D6080CA5540F}"/>
              </a:ext>
            </a:extLst>
          </p:cNvPr>
          <p:cNvSpPr txBox="1"/>
          <p:nvPr/>
        </p:nvSpPr>
        <p:spPr>
          <a:xfrm>
            <a:off x="7172326" y="1314450"/>
            <a:ext cx="47863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তাঁর বাবার নাম হাজী শরাফত আলী খান। মায়ের নাম মোসাম্মৎ মজিরন বিবি।অল্প বয়সেই পিতৃমাতৃহীন হন।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67BE80-52BF-4C97-8F07-2696CE395865}"/>
              </a:ext>
            </a:extLst>
          </p:cNvPr>
          <p:cNvSpPr txBox="1"/>
          <p:nvPr/>
        </p:nvSpPr>
        <p:spPr>
          <a:xfrm>
            <a:off x="657225" y="4700588"/>
            <a:ext cx="109299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 এক চাচা ইব্রাহীম খান তাঁকে শৈশবে আশ্রয় দেন ।এই চাচার কাছ থেকেই তিনি মাদরাসায় পড়াশোনা করেন।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304452A5-FCDC-490D-85C1-7BF46F15B1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50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13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444</Words>
  <Application>Microsoft Office PowerPoint</Application>
  <PresentationFormat>Widescreen</PresentationFormat>
  <Paragraphs>84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Gill Sans MT</vt:lpstr>
      <vt:lpstr>NikoshBAN</vt:lpstr>
      <vt:lpstr>Wingdings 3</vt:lpstr>
      <vt:lpstr>Gallery</vt:lpstr>
      <vt:lpstr>Office Theme</vt:lpstr>
      <vt:lpstr>Ion</vt:lpstr>
      <vt:lpstr>PowerPoint Presentation</vt:lpstr>
      <vt:lpstr>                               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52</cp:revision>
  <dcterms:created xsi:type="dcterms:W3CDTF">2020-08-22T02:36:58Z</dcterms:created>
  <dcterms:modified xsi:type="dcterms:W3CDTF">2020-08-24T15:17:44Z</dcterms:modified>
</cp:coreProperties>
</file>