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4"/>
  </p:notesMasterIdLst>
  <p:sldIdLst>
    <p:sldId id="367" r:id="rId2"/>
    <p:sldId id="397" r:id="rId3"/>
    <p:sldId id="407" r:id="rId4"/>
    <p:sldId id="319" r:id="rId5"/>
    <p:sldId id="398" r:id="rId6"/>
    <p:sldId id="293" r:id="rId7"/>
    <p:sldId id="275" r:id="rId8"/>
    <p:sldId id="299" r:id="rId9"/>
    <p:sldId id="402" r:id="rId10"/>
    <p:sldId id="308" r:id="rId11"/>
    <p:sldId id="309" r:id="rId12"/>
    <p:sldId id="312" r:id="rId13"/>
    <p:sldId id="311" r:id="rId14"/>
    <p:sldId id="404" r:id="rId15"/>
    <p:sldId id="399" r:id="rId16"/>
    <p:sldId id="313" r:id="rId17"/>
    <p:sldId id="403" r:id="rId18"/>
    <p:sldId id="401" r:id="rId19"/>
    <p:sldId id="406" r:id="rId20"/>
    <p:sldId id="409" r:id="rId21"/>
    <p:sldId id="405" r:id="rId22"/>
    <p:sldId id="408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yWT/mKuttfeYyqPPglIq8w==" hashData="MuJtECD481Wwx4tFOFpesqITGWonuh3+1uBUhswkdzz0cD9Y4RM6CenERhmG6iXYYG1Ln44fB8oHpK/5UavZiA=="/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44" y="462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9E20E-A59C-42AC-A10B-ECC26B3BB7E6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12F407-9904-43B4-BEDE-7593045511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157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/>
              <a:t>শতকরার</a:t>
            </a:r>
            <a:r>
              <a:rPr lang="bn-IN" baseline="0" dirty="0"/>
              <a:t> ধারনাটী এই স্লাইডের মাধ্যমে দেয়া এক্সেতে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DB2B0-9DE2-4442-B2A3-913E3AE192A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2302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01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553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9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6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488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098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976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48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C358AB-7393-4A7D-901E-23906E429B02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01DB3-25B0-41D9-82EE-D5190F4BBD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93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id="{4E3A6E14-A774-4B27-8298-44D7F0554B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3166"/>
            </a:avLst>
          </a:prstGeom>
          <a:gradFill>
            <a:gsLst>
              <a:gs pos="0">
                <a:srgbClr val="00B05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rgbClr val="00B0F0"/>
              </a:gs>
            </a:gsLst>
            <a:lin ang="5400000" scaled="1"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F4344-2C8F-450C-B565-AEDB824DF36A}"/>
              </a:ext>
            </a:extLst>
          </p:cNvPr>
          <p:cNvSpPr/>
          <p:nvPr userDrawn="1"/>
        </p:nvSpPr>
        <p:spPr>
          <a:xfrm>
            <a:off x="1036180" y="6354804"/>
            <a:ext cx="974715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1600" b="1" i="1" cap="none" spc="0" dirty="0" err="1">
                <a:ln/>
                <a:solidFill>
                  <a:srgbClr val="002060"/>
                </a:solidFill>
                <a:effectLst/>
              </a:rPr>
              <a:t>Mostafijur</a:t>
            </a:r>
            <a:r>
              <a:rPr lang="en-US" sz="1600" b="1" i="1" cap="none" spc="0" dirty="0">
                <a:ln/>
                <a:solidFill>
                  <a:srgbClr val="002060"/>
                </a:solidFill>
                <a:effectLst/>
              </a:rPr>
              <a:t> Rahman (</a:t>
            </a:r>
            <a:r>
              <a:rPr lang="en-US" sz="1600" b="1" i="1" cap="none" spc="0" dirty="0" err="1">
                <a:ln/>
                <a:solidFill>
                  <a:srgbClr val="002060"/>
                </a:solidFill>
                <a:effectLst/>
              </a:rPr>
              <a:t>Sumon</a:t>
            </a:r>
            <a:r>
              <a:rPr lang="en-US" sz="1600" b="1" i="1" cap="none" spc="0" dirty="0">
                <a:ln/>
                <a:solidFill>
                  <a:srgbClr val="002060"/>
                </a:solidFill>
                <a:effectLst/>
              </a:rPr>
              <a:t>), </a:t>
            </a:r>
            <a:r>
              <a:rPr lang="en-US" sz="1300" b="1" i="1" cap="none" spc="0" dirty="0">
                <a:ln/>
                <a:solidFill>
                  <a:srgbClr val="002060"/>
                </a:solidFill>
                <a:effectLst/>
              </a:rPr>
              <a:t>Senior Teacher(Mathematics) , Ahmed </a:t>
            </a:r>
            <a:r>
              <a:rPr lang="en-US" sz="1300" b="1" i="1" cap="none" spc="0" dirty="0" err="1">
                <a:ln/>
                <a:solidFill>
                  <a:srgbClr val="002060"/>
                </a:solidFill>
                <a:effectLst/>
              </a:rPr>
              <a:t>Bawany</a:t>
            </a:r>
            <a:r>
              <a:rPr lang="en-US" sz="1300" b="1" i="1" cap="none" spc="0" dirty="0">
                <a:ln/>
                <a:solidFill>
                  <a:srgbClr val="002060"/>
                </a:solidFill>
                <a:effectLst/>
              </a:rPr>
              <a:t> Academy School &amp; College, Dhaka. </a:t>
            </a:r>
            <a:r>
              <a:rPr lang="en-US" sz="1400" b="1" i="1" cap="none" spc="0" dirty="0">
                <a:ln/>
                <a:solidFill>
                  <a:srgbClr val="0000FF"/>
                </a:solidFill>
                <a:effectLst/>
              </a:rPr>
              <a:t>Cell:01916159922 </a:t>
            </a:r>
            <a:endParaRPr lang="en-US" sz="1800" b="1" i="1" cap="none" spc="0" dirty="0">
              <a:ln/>
              <a:solidFill>
                <a:srgbClr val="0000F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60177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18" Type="http://schemas.openxmlformats.org/officeDocument/2006/relationships/image" Target="../media/image57.png"/><Relationship Id="rId3" Type="http://schemas.openxmlformats.org/officeDocument/2006/relationships/image" Target="../media/image43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17" Type="http://schemas.openxmlformats.org/officeDocument/2006/relationships/image" Target="../media/image56.png"/><Relationship Id="rId2" Type="http://schemas.openxmlformats.org/officeDocument/2006/relationships/image" Target="../media/image22.jpg"/><Relationship Id="rId16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11" Type="http://schemas.openxmlformats.org/officeDocument/2006/relationships/image" Target="../media/image50.png"/><Relationship Id="rId5" Type="http://schemas.openxmlformats.org/officeDocument/2006/relationships/image" Target="../media/image45.png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19" Type="http://schemas.openxmlformats.org/officeDocument/2006/relationships/image" Target="../media/image58.png"/><Relationship Id="rId4" Type="http://schemas.openxmlformats.org/officeDocument/2006/relationships/image" Target="../media/image44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681.png"/><Relationship Id="rId7" Type="http://schemas.openxmlformats.org/officeDocument/2006/relationships/image" Target="../media/image7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8.png"/><Relationship Id="rId5" Type="http://schemas.openxmlformats.org/officeDocument/2006/relationships/image" Target="../media/image701.png"/><Relationship Id="rId4" Type="http://schemas.openxmlformats.org/officeDocument/2006/relationships/image" Target="../media/image6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0.png"/><Relationship Id="rId7" Type="http://schemas.openxmlformats.org/officeDocument/2006/relationships/image" Target="../media/image59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3" Type="http://schemas.openxmlformats.org/officeDocument/2006/relationships/image" Target="../media/image98.png"/><Relationship Id="rId7" Type="http://schemas.openxmlformats.org/officeDocument/2006/relationships/image" Target="../media/image102.png"/><Relationship Id="rId12" Type="http://schemas.openxmlformats.org/officeDocument/2006/relationships/image" Target="../media/image76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77.png"/><Relationship Id="rId5" Type="http://schemas.openxmlformats.org/officeDocument/2006/relationships/image" Target="../media/image100.png"/><Relationship Id="rId10" Type="http://schemas.openxmlformats.org/officeDocument/2006/relationships/image" Target="../media/image105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0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17.jp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0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62002" y="429602"/>
            <a:ext cx="709681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000" dirty="0"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বিসমিল্লাহির রাহমানির রাহিম</a:t>
            </a:r>
            <a:endParaRPr lang="en-US" sz="6000" b="1" dirty="0">
              <a:ln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79811" y="5410200"/>
            <a:ext cx="83663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bn-BD" sz="6000" dirty="0">
                <a:solidFill>
                  <a:srgbClr val="3E22A6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 প্রশংসা মহান আল্লাহতায়ালার</a:t>
            </a:r>
            <a:endParaRPr lang="en-US" sz="6000" b="1" dirty="0">
              <a:ln/>
              <a:solidFill>
                <a:srgbClr val="3E22A6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BAFA81-4BE8-408F-95FB-79877574D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9723" y="1333818"/>
            <a:ext cx="5860129" cy="389964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4971" y="4891314"/>
            <a:ext cx="240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Flowchart: Sequential Access Storage 2"/>
          <p:cNvSpPr/>
          <p:nvPr/>
        </p:nvSpPr>
        <p:spPr>
          <a:xfrm>
            <a:off x="1096301" y="1091467"/>
            <a:ext cx="2968512" cy="1981200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৪৫00 টাকা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Oval Callout 3"/>
          <p:cNvSpPr/>
          <p:nvPr/>
        </p:nvSpPr>
        <p:spPr>
          <a:xfrm rot="1989573">
            <a:off x="7602210" y="1066141"/>
            <a:ext cx="3082686" cy="1801089"/>
          </a:xfrm>
          <a:prstGeom prst="wedgeEllipseCallout">
            <a:avLst/>
          </a:prstGeom>
          <a:solidFill>
            <a:srgbClr val="00FFFF"/>
          </a:solidFill>
          <a:ln>
            <a:solidFill>
              <a:srgbClr val="00B05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৪০৫0 টাকা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loud 4"/>
          <p:cNvSpPr/>
          <p:nvPr/>
        </p:nvSpPr>
        <p:spPr>
          <a:xfrm>
            <a:off x="1686758" y="4624614"/>
            <a:ext cx="1721642" cy="1403324"/>
          </a:xfrm>
          <a:prstGeom prst="cloud">
            <a:avLst/>
          </a:prstGeom>
          <a:solidFill>
            <a:srgbClr val="CC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ক্ষতি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312330" y="4765346"/>
            <a:ext cx="1524000" cy="990600"/>
          </a:xfrm>
          <a:prstGeom prst="rightArrow">
            <a:avLst/>
          </a:prstGeom>
          <a:solidFill>
            <a:srgbClr val="00B0F0"/>
          </a:solidFill>
          <a:ln w="38100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৪৫0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6512765" y="4891314"/>
            <a:ext cx="4593200" cy="914400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 ক্ষতি কত?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E1933D7-ECAA-459C-93BE-6F7D87E61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5376" y="581817"/>
            <a:ext cx="2679746" cy="354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05095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6405" y="803994"/>
            <a:ext cx="32079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BD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৪৫00 টাকা ,</a:t>
            </a:r>
            <a:endParaRPr lang="en-US" sz="3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99827" y="791592"/>
            <a:ext cx="33137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৪০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0 টাকা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52498" y="1752600"/>
                <a:ext cx="134844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bn-IN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r>
                      <a:rPr lang="bn-BD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ক্ষতি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2498" y="1752600"/>
                <a:ext cx="1348446" cy="707886"/>
              </a:xfrm>
              <a:prstGeom prst="rect">
                <a:avLst/>
              </a:prstGeom>
              <a:blipFill>
                <a:blip r:embed="rId3"/>
                <a:stretch>
                  <a:fillRect t="-15517" r="-18552" b="-4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76097" y="1752600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097" y="1752600"/>
                <a:ext cx="63350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932622" y="1721936"/>
                <a:ext cx="36616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bn-BD" sz="3600" b="0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৪৫০০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−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৪০</m:t>
                          </m:r>
                          <m:r>
                            <a:rPr lang="bn-IN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৫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০</m:t>
                          </m:r>
                        </m:e>
                      </m:d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2622" y="1721936"/>
                <a:ext cx="366164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7481940" y="1737268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940" y="1737268"/>
                <a:ext cx="63350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8056376" y="1721935"/>
                <a:ext cx="174438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৪৫০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6376" y="1721935"/>
                <a:ext cx="1744388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497179" y="2368266"/>
            <a:ext cx="970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,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48075" y="2539566"/>
            <a:ext cx="37369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৪৫00 টাকায় ক্ষতি হয় =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255629" y="2511777"/>
                <a:ext cx="174438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৪৫০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5629" y="2511777"/>
                <a:ext cx="174438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2798786" y="3347386"/>
                <a:ext cx="345799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 টাকায় ক্ষতি হয় =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8786" y="3347386"/>
                <a:ext cx="3457998" cy="646331"/>
              </a:xfrm>
              <a:prstGeom prst="rect">
                <a:avLst/>
              </a:prstGeom>
              <a:blipFill>
                <a:blip r:embed="rId9"/>
                <a:stretch>
                  <a:fillRect t="-13208" r="-5996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Connector 12"/>
          <p:cNvCxnSpPr>
            <a:cxnSpLocks/>
          </p:cNvCxnSpPr>
          <p:nvPr/>
        </p:nvCxnSpPr>
        <p:spPr>
          <a:xfrm flipH="1" flipV="1">
            <a:off x="6310087" y="3697984"/>
            <a:ext cx="1014333" cy="179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422245" y="3132579"/>
                <a:ext cx="9076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৪৫০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2245" y="3132579"/>
                <a:ext cx="90762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316448" y="3581400"/>
                <a:ext cx="111921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৪৫০০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6448" y="3581400"/>
                <a:ext cx="1119217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465797" y="4224010"/>
                <a:ext cx="388119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১০০ টাকায় ক্ষতি হয় =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5797" y="4224010"/>
                <a:ext cx="3881191" cy="646331"/>
              </a:xfrm>
              <a:prstGeom prst="rect">
                <a:avLst/>
              </a:prstGeom>
              <a:blipFill>
                <a:blip r:embed="rId12"/>
                <a:stretch>
                  <a:fillRect t="-14151" r="-518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Connector 16"/>
          <p:cNvCxnSpPr/>
          <p:nvPr/>
        </p:nvCxnSpPr>
        <p:spPr>
          <a:xfrm flipH="1">
            <a:off x="6307634" y="4577547"/>
            <a:ext cx="1339473" cy="60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6310318" y="4036605"/>
                <a:ext cx="90762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৪৫০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0318" y="4036605"/>
                <a:ext cx="907621" cy="64633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6428695" y="4440956"/>
                <a:ext cx="111921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৪৫০০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8695" y="4440956"/>
                <a:ext cx="1119216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024423" y="4107492"/>
                <a:ext cx="3863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4423" y="4107492"/>
                <a:ext cx="386323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1E5D2693-79DE-4C48-A968-89638EDF1F40}"/>
              </a:ext>
            </a:extLst>
          </p:cNvPr>
          <p:cNvSpPr txBox="1"/>
          <p:nvPr/>
        </p:nvSpPr>
        <p:spPr>
          <a:xfrm>
            <a:off x="7324024" y="4044875"/>
            <a:ext cx="970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7802632" y="3325651"/>
                <a:ext cx="6472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2632" y="3325651"/>
                <a:ext cx="647243" cy="646331"/>
              </a:xfrm>
              <a:prstGeom prst="rect">
                <a:avLst/>
              </a:prstGeom>
              <a:blipFill>
                <a:blip r:embed="rId16"/>
                <a:stretch>
                  <a:fillRect l="-12264"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8324542" y="4161809"/>
                <a:ext cx="64724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4542" y="4161809"/>
                <a:ext cx="647243" cy="584775"/>
              </a:xfrm>
              <a:prstGeom prst="rect">
                <a:avLst/>
              </a:prstGeom>
              <a:blipFill>
                <a:blip r:embed="rId17"/>
                <a:stretch>
                  <a:fillRect l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001552" y="5108380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552" y="5108380"/>
                <a:ext cx="633507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1E5D2693-79DE-4C48-A968-89638EDF1F40}"/>
              </a:ext>
            </a:extLst>
          </p:cNvPr>
          <p:cNvSpPr txBox="1"/>
          <p:nvPr/>
        </p:nvSpPr>
        <p:spPr>
          <a:xfrm>
            <a:off x="6519982" y="5131773"/>
            <a:ext cx="671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endParaRPr lang="en-US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7151450" y="5150244"/>
                <a:ext cx="64724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450" y="5150244"/>
                <a:ext cx="647243" cy="584775"/>
              </a:xfrm>
              <a:prstGeom prst="rect">
                <a:avLst/>
              </a:prstGeom>
              <a:blipFill>
                <a:blip r:embed="rId19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4433592" y="5795625"/>
            <a:ext cx="30380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সুতারাং, ক্ষতি ১০%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593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4" grpId="0"/>
      <p:bldP spid="15" grpId="0"/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7262" y="1365917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17262" y="2356517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17262" y="3192636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লাভ/ক্ষতি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59822" y="3132524"/>
            <a:ext cx="1981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(শতকরা)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4951CE-B2F0-49CD-B089-86CD80334CF7}"/>
              </a:ext>
            </a:extLst>
          </p:cNvPr>
          <p:cNvSpPr txBox="1"/>
          <p:nvPr/>
        </p:nvSpPr>
        <p:spPr>
          <a:xfrm>
            <a:off x="2607764" y="436873"/>
            <a:ext cx="61059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 কি কি বিষয় পেলাম 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20CED8-7C41-4FBD-ABDF-DA8C2BC62ACF}"/>
              </a:ext>
            </a:extLst>
          </p:cNvPr>
          <p:cNvSpPr/>
          <p:nvPr/>
        </p:nvSpPr>
        <p:spPr>
          <a:xfrm>
            <a:off x="2094112" y="4245588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 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9CD6906-8DF5-4EF2-80BD-D4DC1CBD3DFF}"/>
              </a:ext>
            </a:extLst>
          </p:cNvPr>
          <p:cNvSpPr/>
          <p:nvPr/>
        </p:nvSpPr>
        <p:spPr>
          <a:xfrm>
            <a:off x="4146333" y="4252573"/>
            <a:ext cx="532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D7C645-8765-42D2-ABBD-7B050AFE01A6}"/>
                  </a:ext>
                </a:extLst>
              </p:cNvPr>
              <p:cNvSpPr/>
              <p:nvPr/>
            </p:nvSpPr>
            <p:spPr>
              <a:xfrm>
                <a:off x="4146333" y="4287119"/>
                <a:ext cx="4436894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</a:t>
                </a:r>
                <a:r>
                  <a:rPr lang="bn-IN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ক্রয়মূল্য</a:t>
                </a:r>
                <a14:m>
                  <m:oMath xmlns:m="http://schemas.openxmlformats.org/officeDocument/2006/math">
                    <m:r>
                      <a:rPr lang="bn-BD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bn-IN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ক্রয়মূল্য</a:t>
                </a:r>
                <a:r>
                  <a:rPr lang="bn-BD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6D7C645-8765-42D2-ABBD-7B050AFE01A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6333" y="4287119"/>
                <a:ext cx="4436894" cy="769441"/>
              </a:xfrm>
              <a:prstGeom prst="rect">
                <a:avLst/>
              </a:prstGeom>
              <a:blipFill>
                <a:blip r:embed="rId3"/>
                <a:stretch>
                  <a:fillRect l="-5769" t="-15079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CAF7B64E-46BA-4D3D-B0F3-A3E50631FA92}"/>
              </a:ext>
            </a:extLst>
          </p:cNvPr>
          <p:cNvSpPr/>
          <p:nvPr/>
        </p:nvSpPr>
        <p:spPr>
          <a:xfrm>
            <a:off x="2094112" y="5084120"/>
            <a:ext cx="304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 =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C51B90-7FE8-4292-A2E6-3636A14446DF}"/>
              </a:ext>
            </a:extLst>
          </p:cNvPr>
          <p:cNvSpPr/>
          <p:nvPr/>
        </p:nvSpPr>
        <p:spPr>
          <a:xfrm>
            <a:off x="4146333" y="5091105"/>
            <a:ext cx="5321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A5C125-64B6-43E1-8C74-ADADA2C98F81}"/>
                  </a:ext>
                </a:extLst>
              </p:cNvPr>
              <p:cNvSpPr/>
              <p:nvPr/>
            </p:nvSpPr>
            <p:spPr>
              <a:xfrm>
                <a:off x="4276800" y="5107362"/>
                <a:ext cx="3988311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IN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ক্রয়মূল্য</a:t>
                </a:r>
                <a14:m>
                  <m:oMath xmlns:m="http://schemas.openxmlformats.org/officeDocument/2006/math">
                    <m:r>
                      <a:rPr lang="bn-BD" sz="4400" b="0" i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44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bn-IN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</a:t>
                </a:r>
                <a:r>
                  <a:rPr lang="bn-IN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ক্রয়মূল্য</a:t>
                </a:r>
                <a:r>
                  <a:rPr lang="bn-BD" sz="4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4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BDA5C125-64B6-43E1-8C74-ADADA2C98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6800" y="5107362"/>
                <a:ext cx="3988311" cy="769441"/>
              </a:xfrm>
              <a:prstGeom prst="rect">
                <a:avLst/>
              </a:prstGeom>
              <a:blipFill>
                <a:blip r:embed="rId4"/>
                <a:stretch>
                  <a:fillRect l="-6422" t="-15873" r="-7645" b="-44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309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6" grpId="1"/>
      <p:bldP spid="7" grpId="0"/>
      <p:bldP spid="8" grpId="0"/>
      <p:bldP spid="8" grpId="1"/>
      <p:bldP spid="9" grpId="0"/>
      <p:bldP spid="10" grpId="0"/>
      <p:bldP spid="11" grpId="0"/>
      <p:bldP spid="11" grpId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295" y="761137"/>
            <a:ext cx="4665616" cy="310583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61110" y="3768430"/>
            <a:ext cx="34779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বিক্রয়মূল্য =৭৬ টাকা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lowchart: Sequential Access Storage 5"/>
          <p:cNvSpPr/>
          <p:nvPr/>
        </p:nvSpPr>
        <p:spPr>
          <a:xfrm>
            <a:off x="462996" y="750245"/>
            <a:ext cx="4055481" cy="1816293"/>
          </a:xfrm>
          <a:prstGeom prst="flowChartMagnetic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কলাগুলি ৭৬ টাকায় বিক্রি করায় ৫%ক্ষতি হয়।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60689" y="437971"/>
            <a:ext cx="24270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  ৫%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3156" y="3870982"/>
            <a:ext cx="2971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  ৫% অর্থাৎ,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216264" y="4517313"/>
                <a:ext cx="52242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ক্রয়মূল্য </a:t>
                </a:r>
                <a14:m>
                  <m:oMath xmlns:m="http://schemas.openxmlformats.org/officeDocument/2006/math">
                    <m:r>
                      <a:rPr lang="bn-BD" sz="3600" i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১০০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টাকা হলে বিক্রয়মূল্য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6264" y="4517313"/>
                <a:ext cx="5224234" cy="646331"/>
              </a:xfrm>
              <a:prstGeom prst="rect">
                <a:avLst/>
              </a:prstGeom>
              <a:blipFill>
                <a:blip r:embed="rId3"/>
                <a:stretch>
                  <a:fillRect l="-933" t="-14151" r="-1284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321008" y="4494061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008" y="4494061"/>
                <a:ext cx="63350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784348" y="4505687"/>
                <a:ext cx="282327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bn-BD" sz="3600" b="0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১০০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−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৫</m:t>
                          </m:r>
                        </m:e>
                      </m:d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4348" y="4505687"/>
                <a:ext cx="282327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6349862" y="5095641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9862" y="5095641"/>
                <a:ext cx="63350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932692" y="5107267"/>
                <a:ext cx="149752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৯৫</m:t>
                      </m:r>
                      <m:r>
                        <a:rPr lang="bn-BD" sz="36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2692" y="5107267"/>
                <a:ext cx="1497526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Callout 13"/>
          <p:cNvSpPr/>
          <p:nvPr/>
        </p:nvSpPr>
        <p:spPr>
          <a:xfrm>
            <a:off x="8829932" y="750245"/>
            <a:ext cx="2570981" cy="1278903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 কত ?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6B0F914-D0C5-49E9-B044-4432EF6DAEBE}"/>
              </a:ext>
            </a:extLst>
          </p:cNvPr>
          <p:cNvSpPr/>
          <p:nvPr/>
        </p:nvSpPr>
        <p:spPr>
          <a:xfrm>
            <a:off x="1640160" y="5655253"/>
            <a:ext cx="1066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,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E32D7F4-BAD7-4599-A934-12137E484212}"/>
                  </a:ext>
                </a:extLst>
              </p:cNvPr>
              <p:cNvSpPr/>
              <p:nvPr/>
            </p:nvSpPr>
            <p:spPr>
              <a:xfrm>
                <a:off x="2824772" y="5673969"/>
                <a:ext cx="69924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বিক্রয়মূল্য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৯৫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টাকা হলে ক্রয়মূল্য = ১০০ টাকা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1E32D7F4-BAD7-4599-A934-12137E48421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4772" y="5673969"/>
                <a:ext cx="6992471" cy="646331"/>
              </a:xfrm>
              <a:prstGeom prst="rect">
                <a:avLst/>
              </a:prstGeom>
              <a:blipFill>
                <a:blip r:embed="rId8"/>
                <a:stretch>
                  <a:fillRect l="-262" t="-14151" r="-697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6125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22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B56517-5AEB-4439-8B23-2326670D5CF9}"/>
              </a:ext>
            </a:extLst>
          </p:cNvPr>
          <p:cNvSpPr/>
          <p:nvPr/>
        </p:nvSpPr>
        <p:spPr>
          <a:xfrm>
            <a:off x="1696899" y="2185612"/>
            <a:ext cx="1066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,</a:t>
            </a:r>
            <a:endParaRPr lang="en-US" sz="3600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6F6EAF-ADD8-48D2-BFF2-C851E1EAD031}"/>
                  </a:ext>
                </a:extLst>
              </p:cNvPr>
              <p:cNvSpPr/>
              <p:nvPr/>
            </p:nvSpPr>
            <p:spPr>
              <a:xfrm>
                <a:off x="2881511" y="2204328"/>
                <a:ext cx="6992471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বিক্রয়মূল্য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৯৫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টাকা হলে ক্রয়মূল্য = ১০০ টাকা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76F6EAF-ADD8-48D2-BFF2-C851E1EAD0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1511" y="2204328"/>
                <a:ext cx="6992471" cy="646331"/>
              </a:xfrm>
              <a:prstGeom prst="rect">
                <a:avLst/>
              </a:prstGeom>
              <a:blipFill>
                <a:blip r:embed="rId2"/>
                <a:stretch>
                  <a:fillRect l="-349" t="-14151" r="-697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ED17A3-6AF4-49EA-BAB5-54ECFA989586}"/>
                  </a:ext>
                </a:extLst>
              </p:cNvPr>
              <p:cNvSpPr/>
              <p:nvPr/>
            </p:nvSpPr>
            <p:spPr>
              <a:xfrm>
                <a:off x="2763218" y="2922159"/>
                <a:ext cx="6954148" cy="921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বিক্রয়মূল্য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১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টাকা হলে ক্রয়মূল্য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</m:num>
                      <m:den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৯৫</m:t>
                        </m:r>
                      </m:den>
                    </m:f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টাকা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50ED17A3-6AF4-49EA-BAB5-54ECFA9895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3218" y="2922159"/>
                <a:ext cx="6954148" cy="921471"/>
              </a:xfrm>
              <a:prstGeom prst="rect">
                <a:avLst/>
              </a:prstGeom>
              <a:blipFill>
                <a:blip r:embed="rId3"/>
                <a:stretch>
                  <a:fillRect r="-2892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DFBE52-27CC-4261-8817-4E876C54731C}"/>
                  </a:ext>
                </a:extLst>
              </p:cNvPr>
              <p:cNvSpPr/>
              <p:nvPr/>
            </p:nvSpPr>
            <p:spPr>
              <a:xfrm>
                <a:off x="2646547" y="4110004"/>
                <a:ext cx="7774885" cy="9232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বিক্রয়মূল্য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৭৬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টাকা হলে ক্রয়মূল্য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×</m:t>
                        </m:r>
                        <m:r>
                          <a:rPr lang="bn-BD" sz="3600" b="0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৭৬</m:t>
                        </m:r>
                      </m:num>
                      <m:den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৯৫</m:t>
                        </m:r>
                      </m:den>
                    </m:f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টাকা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1DFBE52-27CC-4261-8817-4E876C5473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6547" y="4110004"/>
                <a:ext cx="7774885" cy="923266"/>
              </a:xfrm>
              <a:prstGeom prst="rect">
                <a:avLst/>
              </a:prstGeom>
              <a:blipFill>
                <a:blip r:embed="rId4"/>
                <a:stretch>
                  <a:fillRect r="-2508" b="-19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3A642A8-C157-4044-9F61-16C9AB73FDA2}"/>
                  </a:ext>
                </a:extLst>
              </p:cNvPr>
              <p:cNvSpPr/>
              <p:nvPr/>
            </p:nvSpPr>
            <p:spPr>
              <a:xfrm>
                <a:off x="7824324" y="5215270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C3A642A8-C157-4044-9F61-16C9AB73FD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324" y="5215270"/>
                <a:ext cx="63350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A02F92-E000-4D7F-8120-46DF7F345A91}"/>
                  </a:ext>
                </a:extLst>
              </p:cNvPr>
              <p:cNvSpPr/>
              <p:nvPr/>
            </p:nvSpPr>
            <p:spPr>
              <a:xfrm>
                <a:off x="8382279" y="5184492"/>
                <a:ext cx="165942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৮</m:t>
                      </m:r>
                      <m:r>
                        <a:rPr lang="bn-BD" sz="40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০</m:t>
                      </m:r>
                      <m:r>
                        <a:rPr lang="bn-BD" sz="40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40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40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0A02F92-E000-4D7F-8120-46DF7F345A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279" y="5184492"/>
                <a:ext cx="1659429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EDC6FD-7667-4A95-9BEB-3246008F95A7}"/>
                  </a:ext>
                </a:extLst>
              </p:cNvPr>
              <p:cNvSpPr txBox="1"/>
              <p:nvPr/>
            </p:nvSpPr>
            <p:spPr>
              <a:xfrm>
                <a:off x="3050372" y="5582273"/>
                <a:ext cx="51054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solidFill>
                          <a:srgbClr val="000099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 </m:t>
                    </m:r>
                  </m:oMath>
                </a14:m>
                <a:r>
                  <a:rPr lang="bn-BD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কলাগুলোর ক্রয়মূল্য ৮০ টাকা</a:t>
                </a:r>
                <a:endPara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3EDC6FD-7667-4A95-9BEB-3246008F9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372" y="5582273"/>
                <a:ext cx="5105400" cy="646331"/>
              </a:xfrm>
              <a:prstGeom prst="rect">
                <a:avLst/>
              </a:prstGeom>
              <a:blipFill>
                <a:blip r:embed="rId7"/>
                <a:stretch>
                  <a:fillRect t="-1415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6D6EAC5E-85C5-48DF-9288-931079965B0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5316" y="554583"/>
            <a:ext cx="2777284" cy="184548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AEF1D0E-77E6-4DC8-A5DC-3330251561BA}"/>
              </a:ext>
            </a:extLst>
          </p:cNvPr>
          <p:cNvSpPr/>
          <p:nvPr/>
        </p:nvSpPr>
        <p:spPr>
          <a:xfrm>
            <a:off x="4935316" y="471478"/>
            <a:ext cx="24270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ক্ষতি  ৫%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EFA4CB-7BB2-401D-9F8A-9D1ACB8CF194}"/>
              </a:ext>
            </a:extLst>
          </p:cNvPr>
          <p:cNvSpPr/>
          <p:nvPr/>
        </p:nvSpPr>
        <p:spPr>
          <a:xfrm>
            <a:off x="1732484" y="1150241"/>
            <a:ext cx="3477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বিক্রয়মূল্য =৭৬ টাকা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Oval Callout 13">
            <a:extLst>
              <a:ext uri="{FF2B5EF4-FFF2-40B4-BE49-F238E27FC236}">
                <a16:creationId xmlns:a16="http://schemas.microsoft.com/office/drawing/2014/main" id="{2AC11F73-C090-4122-A7EF-FBE85FFEDB14}"/>
              </a:ext>
            </a:extLst>
          </p:cNvPr>
          <p:cNvSpPr/>
          <p:nvPr/>
        </p:nvSpPr>
        <p:spPr>
          <a:xfrm>
            <a:off x="7886470" y="840770"/>
            <a:ext cx="2926639" cy="733885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 কত ?</a:t>
            </a:r>
            <a:endParaRPr lang="en-US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8772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9" grpId="0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Wave 17">
            <a:extLst>
              <a:ext uri="{FF2B5EF4-FFF2-40B4-BE49-F238E27FC236}">
                <a16:creationId xmlns:a16="http://schemas.microsoft.com/office/drawing/2014/main" id="{C4C13C83-7299-453D-B22D-2B840B1477BE}"/>
              </a:ext>
            </a:extLst>
          </p:cNvPr>
          <p:cNvSpPr/>
          <p:nvPr/>
        </p:nvSpPr>
        <p:spPr>
          <a:xfrm>
            <a:off x="645109" y="319488"/>
            <a:ext cx="3469891" cy="87165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566185-DC38-4608-B75B-1E71411F62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48"/>
          <a:stretch/>
        </p:blipFill>
        <p:spPr>
          <a:xfrm>
            <a:off x="328884" y="260697"/>
            <a:ext cx="1104961" cy="182403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2717EA9-E954-4939-97E7-70712C46A0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5"/>
          <a:stretch/>
        </p:blipFill>
        <p:spPr>
          <a:xfrm>
            <a:off x="10744200" y="277024"/>
            <a:ext cx="1083472" cy="182403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D3EC5F2-4A3D-4C74-810D-A2E030F6D41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072" r="14915"/>
          <a:stretch/>
        </p:blipFill>
        <p:spPr>
          <a:xfrm>
            <a:off x="4927032" y="1875854"/>
            <a:ext cx="3365607" cy="2743200"/>
          </a:xfrm>
          <a:prstGeom prst="rect">
            <a:avLst/>
          </a:prstGeom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id="{41C55D37-7C31-4B69-8E5C-9E7587AB9E4F}"/>
              </a:ext>
            </a:extLst>
          </p:cNvPr>
          <p:cNvSpPr/>
          <p:nvPr/>
        </p:nvSpPr>
        <p:spPr>
          <a:xfrm>
            <a:off x="1349406" y="2627791"/>
            <a:ext cx="3577626" cy="1251752"/>
          </a:xfrm>
          <a:prstGeom prst="rightArrow">
            <a:avLst>
              <a:gd name="adj1" fmla="val 42908"/>
              <a:gd name="adj2" fmla="val 110284"/>
            </a:avLst>
          </a:prstGeom>
          <a:solidFill>
            <a:srgbClr val="7030A0"/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 =৭৬ টাকা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loud 4">
            <a:extLst>
              <a:ext uri="{FF2B5EF4-FFF2-40B4-BE49-F238E27FC236}">
                <a16:creationId xmlns:a16="http://schemas.microsoft.com/office/drawing/2014/main" id="{9CD3E8F9-4180-495E-9699-6307A9A97E41}"/>
              </a:ext>
            </a:extLst>
          </p:cNvPr>
          <p:cNvSpPr/>
          <p:nvPr/>
        </p:nvSpPr>
        <p:spPr>
          <a:xfrm>
            <a:off x="8568508" y="2343705"/>
            <a:ext cx="1899822" cy="1935332"/>
          </a:xfrm>
          <a:prstGeom prst="cloud">
            <a:avLst/>
          </a:prstGeom>
          <a:solidFill>
            <a:srgbClr val="000099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  ৫%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Callout 7">
            <a:extLst>
              <a:ext uri="{FF2B5EF4-FFF2-40B4-BE49-F238E27FC236}">
                <a16:creationId xmlns:a16="http://schemas.microsoft.com/office/drawing/2014/main" id="{B0AE547B-FA63-441B-8BA7-4DBBDA65FF1D}"/>
              </a:ext>
            </a:extLst>
          </p:cNvPr>
          <p:cNvSpPr/>
          <p:nvPr/>
        </p:nvSpPr>
        <p:spPr>
          <a:xfrm>
            <a:off x="5290068" y="4955543"/>
            <a:ext cx="4217916" cy="868209"/>
          </a:xfrm>
          <a:prstGeom prst="wedgeEllipseCallout">
            <a:avLst>
              <a:gd name="adj1" fmla="val -2165"/>
              <a:gd name="adj2" fmla="val -127013"/>
            </a:avLst>
          </a:prstGeom>
          <a:solidFill>
            <a:srgbClr val="FFC00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বিক্রয়মূল্য কত ?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4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1 -3.33333E-6 L 0.3782 -0.0057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44" y="-30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0.01111 L -0.38802 -0.00857 " pathEditMode="relative" rAng="0" ptsTypes="AA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1" y="116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324" y="354802"/>
            <a:ext cx="4868934" cy="2738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lowchart: Sequential Access Storage 3"/>
          <p:cNvSpPr/>
          <p:nvPr/>
        </p:nvSpPr>
        <p:spPr>
          <a:xfrm>
            <a:off x="328715" y="252258"/>
            <a:ext cx="4081000" cy="3024468"/>
          </a:xfrm>
          <a:prstGeom prst="flowChartMagneticTape">
            <a:avLst/>
          </a:prstGeom>
          <a:solidFill>
            <a:srgbClr val="92D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ইলিশ মাছ গুলো ৪২০০ টাকায় ক্রয় করা হল। ৫%লাভ করতে হবে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38559" y="4008198"/>
            <a:ext cx="4226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 = ৪২০০ টাকা 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1719" y="4034418"/>
            <a:ext cx="1992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  ৫%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Oval Callout 7"/>
          <p:cNvSpPr/>
          <p:nvPr/>
        </p:nvSpPr>
        <p:spPr>
          <a:xfrm>
            <a:off x="9353971" y="1013857"/>
            <a:ext cx="2515246" cy="1420663"/>
          </a:xfrm>
          <a:prstGeom prst="wedgeEllipseCallout">
            <a:avLst/>
          </a:prstGeom>
          <a:solidFill>
            <a:srgbClr val="00B05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বিক্রয়মূল্য কত ?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3707" y="4773940"/>
            <a:ext cx="29717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  ৫% অর্থাৎ,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169571" y="4764214"/>
                <a:ext cx="52242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ক্রয়মূল্য </a:t>
                </a:r>
                <a14:m>
                  <m:oMath xmlns:m="http://schemas.openxmlformats.org/officeDocument/2006/math">
                    <m:r>
                      <a:rPr lang="bn-BD" sz="3600" i="1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১০০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টাকা হলে বিক্রয়মূল্য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9571" y="4764214"/>
                <a:ext cx="5224234" cy="646331"/>
              </a:xfrm>
              <a:prstGeom prst="rect">
                <a:avLst/>
              </a:prstGeom>
              <a:blipFill>
                <a:blip r:embed="rId3"/>
                <a:stretch>
                  <a:fillRect l="-933" t="-14151" r="-1400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202302" y="4794991"/>
                <a:ext cx="58381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302" y="4794991"/>
                <a:ext cx="583814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686139" y="4773940"/>
                <a:ext cx="272228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bn-BD" sz="3600" b="0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১০০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+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৫</m:t>
                          </m:r>
                        </m:e>
                      </m:d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86139" y="4773940"/>
                <a:ext cx="272228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202302" y="5323196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302" y="5323196"/>
                <a:ext cx="63350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8835809" y="5296129"/>
                <a:ext cx="1678665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১০৫</m:t>
                      </m:r>
                      <m:r>
                        <a:rPr lang="bn-BD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5809" y="5296129"/>
                <a:ext cx="167866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AFF53276-7482-449F-8591-E1294960318A}"/>
              </a:ext>
            </a:extLst>
          </p:cNvPr>
          <p:cNvSpPr/>
          <p:nvPr/>
        </p:nvSpPr>
        <p:spPr>
          <a:xfrm>
            <a:off x="2556769" y="3343978"/>
            <a:ext cx="81364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মাছ গুলো কত টাকায় বিক্রয় করলে ৫% লাভ হবে?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568CD5E-5381-46B1-945D-0F1CCF947AD4}"/>
              </a:ext>
            </a:extLst>
          </p:cNvPr>
          <p:cNvSpPr/>
          <p:nvPr/>
        </p:nvSpPr>
        <p:spPr>
          <a:xfrm>
            <a:off x="1825868" y="5803822"/>
            <a:ext cx="1066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,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ECAB996-1E09-43A7-9FB8-7084C55130F2}"/>
                  </a:ext>
                </a:extLst>
              </p:cNvPr>
              <p:cNvSpPr/>
              <p:nvPr/>
            </p:nvSpPr>
            <p:spPr>
              <a:xfrm>
                <a:off x="2638559" y="5818591"/>
                <a:ext cx="772757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ক্রয়মূল্য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১০০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টাকা হলে বিক্রয়মূল্য =১০৫ টাকা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AECAB996-1E09-43A7-9FB8-7084C55130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8559" y="5818591"/>
                <a:ext cx="7727573" cy="646331"/>
              </a:xfrm>
              <a:prstGeom prst="rect">
                <a:avLst/>
              </a:prstGeom>
              <a:blipFill>
                <a:blip r:embed="rId8"/>
                <a:stretch>
                  <a:fillRect t="-13084" b="-42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15319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22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934C426-4C41-434D-8A03-C6A3E144B7CD}"/>
              </a:ext>
            </a:extLst>
          </p:cNvPr>
          <p:cNvSpPr/>
          <p:nvPr/>
        </p:nvSpPr>
        <p:spPr>
          <a:xfrm>
            <a:off x="1275562" y="1934165"/>
            <a:ext cx="106631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788759D-17A8-4F46-90E4-CC7EAB94DDAE}"/>
                  </a:ext>
                </a:extLst>
              </p:cNvPr>
              <p:cNvSpPr/>
              <p:nvPr/>
            </p:nvSpPr>
            <p:spPr>
              <a:xfrm>
                <a:off x="2268683" y="1934166"/>
                <a:ext cx="772757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ক্রয়মূল্য </a:t>
                </a:r>
                <a14:m>
                  <m:oMath xmlns:m="http://schemas.openxmlformats.org/officeDocument/2006/math">
                    <m:r>
                      <a:rPr lang="bn-BD" sz="3600" b="0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১০০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টাকা হলে বিক্রয়মূল্য =১০৫ টাকা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788759D-17A8-4F46-90E4-CC7EAB94DD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683" y="1934166"/>
                <a:ext cx="7727573" cy="646331"/>
              </a:xfrm>
              <a:prstGeom prst="rect">
                <a:avLst/>
              </a:prstGeom>
              <a:blipFill>
                <a:blip r:embed="rId2"/>
                <a:stretch>
                  <a:fillRect t="-13208" b="-433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B553A3E-04C9-44A6-85F9-8584DB4961B5}"/>
                  </a:ext>
                </a:extLst>
              </p:cNvPr>
              <p:cNvSpPr/>
              <p:nvPr/>
            </p:nvSpPr>
            <p:spPr>
              <a:xfrm>
                <a:off x="2812323" y="2677397"/>
                <a:ext cx="6846747" cy="921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ক্রয়মূল্য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১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টাকা হলে বিক্রয়মূল্য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১০৫</m:t>
                        </m:r>
                      </m:num>
                      <m:den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টাকা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B553A3E-04C9-44A6-85F9-8584DB496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323" y="2677397"/>
                <a:ext cx="6846747" cy="921471"/>
              </a:xfrm>
              <a:prstGeom prst="rect">
                <a:avLst/>
              </a:prstGeom>
              <a:blipFill>
                <a:blip r:embed="rId3"/>
                <a:stretch>
                  <a:fillRect r="-2939" b="-20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22E0C7-89C7-4D82-978B-C87246066D23}"/>
                  </a:ext>
                </a:extLst>
              </p:cNvPr>
              <p:cNvSpPr/>
              <p:nvPr/>
            </p:nvSpPr>
            <p:spPr>
              <a:xfrm>
                <a:off x="2690780" y="3881761"/>
                <a:ext cx="8545929" cy="92147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r>
                      <m:rPr>
                        <m:nor/>
                      </m:rPr>
                      <a:rPr lang="bn-BD" sz="3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NikoshBAN" pitchFamily="2" charset="0"/>
                        <a:cs typeface="NikoshBAN" pitchFamily="2" charset="0"/>
                      </a:rPr>
                      <m:t>ক্রয়মূল্য</m:t>
                    </m:r>
                    <m:r>
                      <a:rPr lang="bn-BD" sz="3600" b="0" i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b="0" i="1" smtClean="0">
                        <a:solidFill>
                          <a:srgbClr val="0000CC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৪২০০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টাকা হলে বিক্রয়মূল্য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60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১০৫</m:t>
                        </m:r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×</m:t>
                        </m:r>
                        <m:r>
                          <a:rPr lang="bn-BD" sz="3600" b="0" i="1" smtClean="0">
                            <a:solidFill>
                              <a:srgbClr val="000099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৪২০০</m:t>
                        </m:r>
                      </m:num>
                      <m:den>
                        <m:r>
                          <a:rPr lang="bn-BD" sz="3600" b="0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itchFamily="2" charset="0"/>
                          </a:rPr>
                          <m:t>১০০</m:t>
                        </m:r>
                      </m:den>
                    </m:f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টাকা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B122E0C7-89C7-4D82-978B-C87246066D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0780" y="3881761"/>
                <a:ext cx="8545929" cy="921471"/>
              </a:xfrm>
              <a:prstGeom prst="rect">
                <a:avLst/>
              </a:prstGeom>
              <a:blipFill>
                <a:blip r:embed="rId4"/>
                <a:stretch>
                  <a:fillRect r="-2282" b="-20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836814C-ACF4-4C77-81AA-E13C62FE7EB2}"/>
                  </a:ext>
                </a:extLst>
              </p:cNvPr>
              <p:cNvSpPr/>
              <p:nvPr/>
            </p:nvSpPr>
            <p:spPr>
              <a:xfrm>
                <a:off x="8149843" y="4961687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836814C-ACF4-4C77-81AA-E13C62FE7E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9843" y="4961687"/>
                <a:ext cx="63350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578B907-578B-4BB6-A092-A444D4AFC2D5}"/>
                  </a:ext>
                </a:extLst>
              </p:cNvPr>
              <p:cNvSpPr/>
              <p:nvPr/>
            </p:nvSpPr>
            <p:spPr>
              <a:xfrm>
                <a:off x="8783350" y="4900132"/>
                <a:ext cx="2028119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400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৪</m:t>
                      </m:r>
                      <m:r>
                        <a:rPr lang="bn-BD" sz="40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৪১০</m:t>
                      </m:r>
                      <m:r>
                        <a:rPr lang="bn-BD" sz="40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4000" b="0" i="1" smtClean="0">
                          <a:solidFill>
                            <a:srgbClr val="0000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40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B578B907-578B-4BB6-A092-A444D4AFC2D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83350" y="4900132"/>
                <a:ext cx="2028119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>
            <a:extLst>
              <a:ext uri="{FF2B5EF4-FFF2-40B4-BE49-F238E27FC236}">
                <a16:creationId xmlns:a16="http://schemas.microsoft.com/office/drawing/2014/main" id="{BE2F8664-2261-4F19-8ADE-3F65505CB4C4}"/>
              </a:ext>
            </a:extLst>
          </p:cNvPr>
          <p:cNvSpPr/>
          <p:nvPr/>
        </p:nvSpPr>
        <p:spPr>
          <a:xfrm>
            <a:off x="2090812" y="5669573"/>
            <a:ext cx="87206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সুতারাং, মাছগুলো ৪৪১০ টাকায় বিক্রি করলে ৫% লাভ হবে। </a:t>
            </a:r>
            <a:endParaRPr lang="en-US" sz="36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B76FD42-C869-46D2-B3BD-B573E10ACF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1464" y="400887"/>
            <a:ext cx="2753562" cy="154737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E32104-92E6-4D63-B5DE-DA919FF3DD1A}"/>
              </a:ext>
            </a:extLst>
          </p:cNvPr>
          <p:cNvSpPr/>
          <p:nvPr/>
        </p:nvSpPr>
        <p:spPr>
          <a:xfrm>
            <a:off x="1147110" y="393834"/>
            <a:ext cx="42267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 = ৪২০০ টাকা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03C1FAE-AABD-4FF0-8AB3-6549E606BE99}"/>
              </a:ext>
            </a:extLst>
          </p:cNvPr>
          <p:cNvSpPr/>
          <p:nvPr/>
        </p:nvSpPr>
        <p:spPr>
          <a:xfrm>
            <a:off x="2812323" y="964669"/>
            <a:ext cx="19920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  ৫%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Oval Callout 7">
            <a:extLst>
              <a:ext uri="{FF2B5EF4-FFF2-40B4-BE49-F238E27FC236}">
                <a16:creationId xmlns:a16="http://schemas.microsoft.com/office/drawing/2014/main" id="{F4B7F6F1-A44F-495B-BBF2-8C6CE5993B6D}"/>
              </a:ext>
            </a:extLst>
          </p:cNvPr>
          <p:cNvSpPr/>
          <p:nvPr/>
        </p:nvSpPr>
        <p:spPr>
          <a:xfrm>
            <a:off x="7843521" y="675984"/>
            <a:ext cx="3634067" cy="825012"/>
          </a:xfrm>
          <a:prstGeom prst="wedgeEllipseCallout">
            <a:avLst>
              <a:gd name="adj1" fmla="val -62482"/>
              <a:gd name="adj2" fmla="val 635"/>
            </a:avLst>
          </a:prstGeom>
          <a:solidFill>
            <a:srgbClr val="00B050"/>
          </a:solidFill>
          <a:ln w="12700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বিক্রয়মূল্য কত ?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6133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068113-BBE2-4AEE-9644-64C63D86D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304800"/>
            <a:ext cx="1828800" cy="18288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39A923-9C40-459A-A958-8A4181DF596D}"/>
                  </a:ext>
                </a:extLst>
              </p:cNvPr>
              <p:cNvSpPr txBox="1"/>
              <p:nvPr/>
            </p:nvSpPr>
            <p:spPr>
              <a:xfrm>
                <a:off x="4734565" y="416855"/>
                <a:ext cx="2722870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6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দলীয়</m:t>
                      </m:r>
                      <m:r>
                        <a:rPr lang="bn-BD" sz="6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 </m:t>
                      </m:r>
                      <m:r>
                        <a:rPr lang="bn-BD" sz="60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  <a:sym typeface="Symbol"/>
                        </a:rPr>
                        <m:t>কাজ</m:t>
                      </m:r>
                    </m:oMath>
                  </m:oMathPara>
                </a14:m>
                <a:endPara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E39A923-9C40-459A-A958-8A4181DF59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4565" y="416855"/>
                <a:ext cx="2722870" cy="1015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755D4802-6298-4831-BB44-DD0E4EEB16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8477" y="2133600"/>
            <a:ext cx="5152670" cy="3091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Flowchart: Sequential Access Storage 5">
            <a:extLst>
              <a:ext uri="{FF2B5EF4-FFF2-40B4-BE49-F238E27FC236}">
                <a16:creationId xmlns:a16="http://schemas.microsoft.com/office/drawing/2014/main" id="{3B12B7AA-54C6-4F03-B961-24D3C451E92F}"/>
              </a:ext>
            </a:extLst>
          </p:cNvPr>
          <p:cNvSpPr/>
          <p:nvPr/>
        </p:nvSpPr>
        <p:spPr>
          <a:xfrm>
            <a:off x="276565" y="2133600"/>
            <a:ext cx="4055481" cy="1816293"/>
          </a:xfrm>
          <a:prstGeom prst="flowChartMagneticTap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 গুলি ২০০০  টাকায় বিক্রি করায় ৫% ক্ষতি হয়।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F51085-0269-460E-8708-7553A43B7A14}"/>
              </a:ext>
            </a:extLst>
          </p:cNvPr>
          <p:cNvSpPr txBox="1"/>
          <p:nvPr/>
        </p:nvSpPr>
        <p:spPr>
          <a:xfrm>
            <a:off x="1564688" y="5474848"/>
            <a:ext cx="93015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 গুলি কত টাকায় বিক্রি করলে ৫% লাভ হবে?  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71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 animBg="1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82E395-6B94-4A70-AFFE-78FE12D2FCEC}"/>
              </a:ext>
            </a:extLst>
          </p:cNvPr>
          <p:cNvSpPr/>
          <p:nvPr/>
        </p:nvSpPr>
        <p:spPr>
          <a:xfrm>
            <a:off x="6364942" y="701672"/>
            <a:ext cx="20055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4D9246-BFCF-414F-AD95-774325D83D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15" y="338097"/>
            <a:ext cx="1939394" cy="1939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40ACBC7-E507-49A3-BF80-7207EACCDBE1}"/>
              </a:ext>
            </a:extLst>
          </p:cNvPr>
          <p:cNvSpPr txBox="1"/>
          <p:nvPr/>
        </p:nvSpPr>
        <p:spPr>
          <a:xfrm>
            <a:off x="962970" y="1921248"/>
            <a:ext cx="2619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১. বিক্রয়মূল্য =?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30286B6-5E24-4D9A-8B8F-7354F2A5D94D}"/>
              </a:ext>
            </a:extLst>
          </p:cNvPr>
          <p:cNvSpPr/>
          <p:nvPr/>
        </p:nvSpPr>
        <p:spPr>
          <a:xfrm>
            <a:off x="824445" y="2693403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E90E504-47DE-4318-814D-EB1C0C78ED8C}"/>
                  </a:ext>
                </a:extLst>
              </p:cNvPr>
              <p:cNvSpPr/>
              <p:nvPr/>
            </p:nvSpPr>
            <p:spPr>
              <a:xfrm>
                <a:off x="1413875" y="2630787"/>
                <a:ext cx="26116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ক্রয়মূল্য</m:t>
                      </m:r>
                      <m:r>
                        <a:rPr lang="en-US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লাভ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EE90E504-47DE-4318-814D-EB1C0C78ED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3875" y="2630787"/>
                <a:ext cx="2611612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35FCE917-ED7B-4545-9702-42E2D6DF295F}"/>
              </a:ext>
            </a:extLst>
          </p:cNvPr>
          <p:cNvSpPr/>
          <p:nvPr/>
        </p:nvSpPr>
        <p:spPr>
          <a:xfrm>
            <a:off x="6002582" y="2703922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0998AEC-536B-49F4-8935-C0F81F0135E0}"/>
              </a:ext>
            </a:extLst>
          </p:cNvPr>
          <p:cNvSpPr/>
          <p:nvPr/>
        </p:nvSpPr>
        <p:spPr>
          <a:xfrm>
            <a:off x="841686" y="3560605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F314E9-3B50-4E00-A988-0A462627BB88}"/>
                  </a:ext>
                </a:extLst>
              </p:cNvPr>
              <p:cNvSpPr/>
              <p:nvPr/>
            </p:nvSpPr>
            <p:spPr>
              <a:xfrm>
                <a:off x="1365784" y="3445114"/>
                <a:ext cx="270779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ক্ষতি</m:t>
                      </m:r>
                      <m:r>
                        <a:rPr lang="en-US" sz="3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ক্রয়মূল্য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8FF314E9-3B50-4E00-A988-0A462627BB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5784" y="3445114"/>
                <a:ext cx="270779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Oval 12">
            <a:extLst>
              <a:ext uri="{FF2B5EF4-FFF2-40B4-BE49-F238E27FC236}">
                <a16:creationId xmlns:a16="http://schemas.microsoft.com/office/drawing/2014/main" id="{6F6525AB-C8EF-4AB8-9708-51A7F28C0FA0}"/>
              </a:ext>
            </a:extLst>
          </p:cNvPr>
          <p:cNvSpPr/>
          <p:nvPr/>
        </p:nvSpPr>
        <p:spPr>
          <a:xfrm>
            <a:off x="6017822" y="3506750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A32F1B3-8D48-4171-BD3D-747072D4EE38}"/>
                  </a:ext>
                </a:extLst>
              </p:cNvPr>
              <p:cNvSpPr/>
              <p:nvPr/>
            </p:nvSpPr>
            <p:spPr>
              <a:xfrm>
                <a:off x="6617800" y="3471748"/>
                <a:ext cx="27077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ক্রয়মূল্য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bn-BD" sz="3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ক্ষতি</m:t>
                      </m:r>
                      <m:r>
                        <a:rPr lang="bn-BD" sz="3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A32F1B3-8D48-4171-BD3D-747072D4E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800" y="3471748"/>
                <a:ext cx="270779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9058D2A-93C4-4CE8-A7B8-5230E094C94B}"/>
                  </a:ext>
                </a:extLst>
              </p:cNvPr>
              <p:cNvSpPr/>
              <p:nvPr/>
            </p:nvSpPr>
            <p:spPr>
              <a:xfrm>
                <a:off x="6627872" y="2627764"/>
                <a:ext cx="26116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m:t>ক্রয়মূল্য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+</m:t>
                      </m:r>
                      <m:r>
                        <a:rPr lang="bn-BD" sz="3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লাভ</m:t>
                      </m:r>
                      <m:r>
                        <a:rPr lang="bn-BD" sz="3600" i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9058D2A-93C4-4CE8-A7B8-5230E094C9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7872" y="2627764"/>
                <a:ext cx="261161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>
            <a:extLst>
              <a:ext uri="{FF2B5EF4-FFF2-40B4-BE49-F238E27FC236}">
                <a16:creationId xmlns:a16="http://schemas.microsoft.com/office/drawing/2014/main" id="{2A95BCAD-851F-485D-8B59-EFE601C83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606" y="2678235"/>
            <a:ext cx="536494" cy="53039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0963F8A-4466-495F-AB9C-6AC42FE8ED25}"/>
              </a:ext>
            </a:extLst>
          </p:cNvPr>
          <p:cNvSpPr txBox="1"/>
          <p:nvPr/>
        </p:nvSpPr>
        <p:spPr>
          <a:xfrm>
            <a:off x="962970" y="4449421"/>
            <a:ext cx="1059296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২. একটি কলম ২০ টাকায় ক্রয় করে ২৫ টাকায় বিক্রয় করলে শতকরা কত </a:t>
            </a:r>
          </a:p>
          <a:p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লাভ হবে?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9ED0E81-EC04-4FA0-B82C-16EA8B271FBF}"/>
              </a:ext>
            </a:extLst>
          </p:cNvPr>
          <p:cNvSpPr/>
          <p:nvPr/>
        </p:nvSpPr>
        <p:spPr>
          <a:xfrm>
            <a:off x="832601" y="5636014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36406FB-2BE9-4DB2-9FAB-4BCCEE56A542}"/>
                  </a:ext>
                </a:extLst>
              </p:cNvPr>
              <p:cNvSpPr/>
              <p:nvPr/>
            </p:nvSpPr>
            <p:spPr>
              <a:xfrm>
                <a:off x="1341749" y="5562879"/>
                <a:ext cx="10983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০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%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636406FB-2BE9-4DB2-9FAB-4BCCEE56A5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1749" y="5562879"/>
                <a:ext cx="1098378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Oval 20">
            <a:extLst>
              <a:ext uri="{FF2B5EF4-FFF2-40B4-BE49-F238E27FC236}">
                <a16:creationId xmlns:a16="http://schemas.microsoft.com/office/drawing/2014/main" id="{D447AAE6-23FB-449E-ADD6-5E7134A39B38}"/>
              </a:ext>
            </a:extLst>
          </p:cNvPr>
          <p:cNvSpPr/>
          <p:nvPr/>
        </p:nvSpPr>
        <p:spPr>
          <a:xfrm>
            <a:off x="3441190" y="5668491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F0197B0-0DA7-477E-BC52-90BAC71AFA1F}"/>
                  </a:ext>
                </a:extLst>
              </p:cNvPr>
              <p:cNvSpPr/>
              <p:nvPr/>
            </p:nvSpPr>
            <p:spPr>
              <a:xfrm>
                <a:off x="3941253" y="5598299"/>
                <a:ext cx="109837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১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৫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%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F0197B0-0DA7-477E-BC52-90BAC71AFA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1253" y="5598299"/>
                <a:ext cx="1098378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Oval 22">
            <a:extLst>
              <a:ext uri="{FF2B5EF4-FFF2-40B4-BE49-F238E27FC236}">
                <a16:creationId xmlns:a16="http://schemas.microsoft.com/office/drawing/2014/main" id="{C31BBFEF-82B1-42B3-BFC8-0779566EA680}"/>
              </a:ext>
            </a:extLst>
          </p:cNvPr>
          <p:cNvSpPr/>
          <p:nvPr/>
        </p:nvSpPr>
        <p:spPr>
          <a:xfrm>
            <a:off x="6117737" y="5680644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EF95AF-12DE-4AF9-B6C8-4A1B2E1A230B}"/>
                  </a:ext>
                </a:extLst>
              </p:cNvPr>
              <p:cNvSpPr/>
              <p:nvPr/>
            </p:nvSpPr>
            <p:spPr>
              <a:xfrm>
                <a:off x="6617800" y="5610452"/>
                <a:ext cx="11176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০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%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0EF95AF-12DE-4AF9-B6C8-4A1B2E1A230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7800" y="5610452"/>
                <a:ext cx="1117614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DD945173-4BBA-42E3-826D-8FFA88C91114}"/>
              </a:ext>
            </a:extLst>
          </p:cNvPr>
          <p:cNvSpPr/>
          <p:nvPr/>
        </p:nvSpPr>
        <p:spPr>
          <a:xfrm>
            <a:off x="9674849" y="5739796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5E98386-E67F-4973-A476-837A1AD7535A}"/>
                  </a:ext>
                </a:extLst>
              </p:cNvPr>
              <p:cNvSpPr/>
              <p:nvPr/>
            </p:nvSpPr>
            <p:spPr>
              <a:xfrm>
                <a:off x="10174799" y="5636014"/>
                <a:ext cx="1117614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২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৫</m:t>
                      </m:r>
                      <m:r>
                        <a:rPr lang="bn-BD" sz="3600" b="0" i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%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55E98386-E67F-4973-A476-837A1AD753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4799" y="5636014"/>
                <a:ext cx="1117614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0DA9AD4A-14A5-4F89-A74E-5787B54F02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47756" y="5701786"/>
            <a:ext cx="536494" cy="530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296764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10" grpId="0" animBg="1"/>
      <p:bldP spid="11" grpId="0" animBg="1"/>
      <p:bldP spid="12" grpId="0"/>
      <p:bldP spid="13" grpId="0" animBg="1"/>
      <p:bldP spid="14" grpId="0"/>
      <p:bldP spid="15" grpId="0"/>
      <p:bldP spid="18" grpId="0"/>
      <p:bldP spid="19" grpId="0" animBg="1"/>
      <p:bldP spid="20" grpId="0"/>
      <p:bldP spid="21" grpId="0" animBg="1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DE3F0A9-86F3-408F-956E-4C044F6CEBAA}"/>
              </a:ext>
            </a:extLst>
          </p:cNvPr>
          <p:cNvSpPr/>
          <p:nvPr/>
        </p:nvSpPr>
        <p:spPr>
          <a:xfrm>
            <a:off x="360274" y="3505200"/>
            <a:ext cx="5337486" cy="2846933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bn-BD" sz="37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মোঃ মোস্তাফিজুর রহমান সুমন </a:t>
            </a:r>
            <a:endParaRPr lang="bn-IN" sz="37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সিনিয়র 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bn-BD" sz="3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আহমেদ বাওয়ানী একাডেমী স্কুল এন্ড কলেজ </a:t>
            </a:r>
          </a:p>
          <a:p>
            <a:pPr algn="ctr">
              <a:spcBef>
                <a:spcPts val="600"/>
              </a:spcBef>
            </a:pP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মোবাইলঃ ০১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৯১৬-১৫৯৯২২ 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spcBef>
                <a:spcPts val="600"/>
              </a:spcBef>
            </a:pPr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E-mail: mrsumonmostafiz@gmail.com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3823BE-67F2-4AB9-8914-D8D9B4DB13C3}"/>
              </a:ext>
            </a:extLst>
          </p:cNvPr>
          <p:cNvSpPr/>
          <p:nvPr/>
        </p:nvSpPr>
        <p:spPr>
          <a:xfrm>
            <a:off x="7308240" y="3490375"/>
            <a:ext cx="3836010" cy="2689198"/>
          </a:xfrm>
          <a:prstGeom prst="rect">
            <a:avLst/>
          </a:prstGeom>
          <a:ln w="28575">
            <a:noFill/>
            <a:prstDash val="solid"/>
          </a:ln>
        </p:spPr>
        <p:txBody>
          <a:bodyPr wrap="square">
            <a:spAutoFit/>
          </a:bodyPr>
          <a:lstStyle/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 :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7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BD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: গনিত</a:t>
            </a: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 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375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: 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45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 algn="ctr"/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24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/০</a:t>
            </a:r>
            <a:r>
              <a:rPr lang="bn-BD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8</a:t>
            </a:r>
            <a:r>
              <a:rPr lang="en-US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/২০২০ </a:t>
            </a:r>
            <a:r>
              <a:rPr lang="en-US" sz="3375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খ্রিঃ</a:t>
            </a:r>
            <a:r>
              <a:rPr lang="bn-IN" sz="3375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59A12B11-4078-471E-B1F1-C541993D98BA}"/>
              </a:ext>
            </a:extLst>
          </p:cNvPr>
          <p:cNvSpPr/>
          <p:nvPr/>
        </p:nvSpPr>
        <p:spPr>
          <a:xfrm>
            <a:off x="4953000" y="556288"/>
            <a:ext cx="2092240" cy="957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5625" b="1" dirty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625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869F69-285C-45C8-8188-F95953FB3F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1155" y="509867"/>
            <a:ext cx="2121515" cy="283170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DB752C0-204E-488B-8127-911EE843E7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487" t="5765"/>
          <a:stretch/>
        </p:blipFill>
        <p:spPr>
          <a:xfrm rot="10800000">
            <a:off x="5697760" y="3586384"/>
            <a:ext cx="1934642" cy="215936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3BDBE1E-6B46-4F33-8BF9-BC951E7344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32" y="184459"/>
            <a:ext cx="1362099" cy="136209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AA45A6-D30B-47A8-8E22-18AF2B11E79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1800" y="304800"/>
            <a:ext cx="847665" cy="95169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B3B148C-DAF0-4C69-98B7-ABA26EC184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91327" y="1707839"/>
            <a:ext cx="1353429" cy="127417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FFF1AB-BF6C-48EA-9314-54396019BF1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25402" y="948757"/>
            <a:ext cx="1655469" cy="20687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2713928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A3F2137C-E991-4478-AF7E-83DF55551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774" y="879975"/>
            <a:ext cx="1377140" cy="11587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A2A8E6-9AC6-4715-988B-BCFFFD409FC1}"/>
              </a:ext>
            </a:extLst>
          </p:cNvPr>
          <p:cNvSpPr txBox="1"/>
          <p:nvPr/>
        </p:nvSpPr>
        <p:spPr>
          <a:xfrm>
            <a:off x="705246" y="2073127"/>
            <a:ext cx="9094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একটি </a:t>
            </a:r>
            <a:r>
              <a:rPr lang="bn-BD" sz="40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 ১৫০ 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টাকায় বিক্রয় করায় ২৫% ক্ষতি হলো।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8CC076-4F0E-4B24-BBF1-FDB202C55580}"/>
                  </a:ext>
                </a:extLst>
              </p:cNvPr>
              <p:cNvSpPr txBox="1"/>
              <p:nvPr/>
            </p:nvSpPr>
            <p:spPr>
              <a:xfrm>
                <a:off x="1024784" y="2856439"/>
                <a:ext cx="787100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bn-BD" sz="360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ব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ইটি</m:t>
                      </m:r>
                      <m:r>
                        <a:rPr lang="bn-BD" sz="36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১০০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টাকায়</m:t>
                      </m:r>
                      <m:r>
                        <a:rPr lang="bn-BD" sz="36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বিক্রি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করায়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২৫</m:t>
                      </m:r>
                      <m:r>
                        <a:rPr lang="bn-BD" sz="3600" b="0" i="1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ক্ষতি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হয়েছে।</m:t>
                      </m:r>
                      <m:r>
                        <a:rPr lang="bn-BD" sz="3600" i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8CC076-4F0E-4B24-BBF1-FDB202C555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784" y="2856439"/>
                <a:ext cx="7871001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09C6B5-5BAE-4FAB-A47B-63754747EB7A}"/>
                  </a:ext>
                </a:extLst>
              </p:cNvPr>
              <p:cNvSpPr txBox="1"/>
              <p:nvPr/>
            </p:nvSpPr>
            <p:spPr>
              <a:xfrm>
                <a:off x="971266" y="3569549"/>
                <a:ext cx="420493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sz="3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m:rPr>
                          <m:nor/>
                        </m:rPr>
                        <a:rPr lang="bn-BD" sz="3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বইটির ক্রয়মূল্য </m:t>
                      </m:r>
                      <m:r>
                        <m:rPr>
                          <m:nor/>
                        </m:rPr>
                        <a:rPr lang="bn-BD" sz="3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২০০ </m:t>
                      </m:r>
                      <m:r>
                        <m:rPr>
                          <m:nor/>
                        </m:rPr>
                        <a:rPr lang="bn-BD" sz="36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609C6B5-5BAE-4FAB-A47B-63754747EB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266" y="3569549"/>
                <a:ext cx="4204934" cy="553998"/>
              </a:xfrm>
              <a:prstGeom prst="rect">
                <a:avLst/>
              </a:prstGeom>
              <a:blipFill>
                <a:blip r:embed="rId4"/>
                <a:stretch>
                  <a:fillRect b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F15E1C-F917-45B9-BCE9-87C84F0ECAA3}"/>
                  </a:ext>
                </a:extLst>
              </p:cNvPr>
              <p:cNvSpPr txBox="1"/>
              <p:nvPr/>
            </p:nvSpPr>
            <p:spPr>
              <a:xfrm>
                <a:off x="884408" y="4246681"/>
                <a:ext cx="718305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𝑖𝑖𝑖</m:t>
                    </m:r>
                    <m:r>
                      <a:rPr lang="en-US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bn-BD" sz="360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ব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ইটি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৩০০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টাকায়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বিক্রি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করলে</m:t>
                    </m:r>
                    <m:r>
                      <a:rPr lang="bn-BD" sz="3600" b="0" i="1" dirty="0" smtClean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6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২৫% লাভ হবে।</a:t>
                </a:r>
                <a:endPara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F15E1C-F917-45B9-BCE9-87C84F0EC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08" y="4246681"/>
                <a:ext cx="7183057" cy="553998"/>
              </a:xfrm>
              <a:prstGeom prst="rect">
                <a:avLst/>
              </a:prstGeom>
              <a:blipFill>
                <a:blip r:embed="rId5"/>
                <a:stretch>
                  <a:fillRect t="-24176" r="-4499" b="-5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92DF19-54B0-42D8-8BF2-F71547BAA342}"/>
                  </a:ext>
                </a:extLst>
              </p:cNvPr>
              <p:cNvSpPr txBox="1"/>
              <p:nvPr/>
            </p:nvSpPr>
            <p:spPr>
              <a:xfrm>
                <a:off x="775159" y="4917603"/>
                <a:ext cx="2205732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কোনটি সঠিক</m:t>
                      </m:r>
                      <m:r>
                        <m:rPr>
                          <m:nor/>
                        </m:rPr>
                        <a:rPr lang="bn-BD" sz="3600" b="0" i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NikoshBAN" pitchFamily="2" charset="0"/>
                          <a:cs typeface="NikoshBAN" pitchFamily="2" charset="0"/>
                        </a:rPr>
                        <m:t>?</m:t>
                      </m:r>
                    </m:oMath>
                  </m:oMathPara>
                </a14:m>
                <a:endParaRPr lang="en-US" sz="3600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092DF19-54B0-42D8-8BF2-F71547BAA3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159" y="4917603"/>
                <a:ext cx="2205732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>
            <a:extLst>
              <a:ext uri="{FF2B5EF4-FFF2-40B4-BE49-F238E27FC236}">
                <a16:creationId xmlns:a16="http://schemas.microsoft.com/office/drawing/2014/main" id="{A382C533-284D-4D89-9906-DE5407634E0C}"/>
              </a:ext>
            </a:extLst>
          </p:cNvPr>
          <p:cNvSpPr/>
          <p:nvPr/>
        </p:nvSpPr>
        <p:spPr>
          <a:xfrm>
            <a:off x="931690" y="5605388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4BA1AF-69EE-4A40-B1F4-99E1D1B47217}"/>
                  </a:ext>
                </a:extLst>
              </p:cNvPr>
              <p:cNvSpPr/>
              <p:nvPr/>
            </p:nvSpPr>
            <p:spPr>
              <a:xfrm>
                <a:off x="1437269" y="5572089"/>
                <a:ext cx="936347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2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𝑖𝑖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844BA1AF-69EE-4A40-B1F4-99E1D1B472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7269" y="5572089"/>
                <a:ext cx="93634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val 8">
            <a:extLst>
              <a:ext uri="{FF2B5EF4-FFF2-40B4-BE49-F238E27FC236}">
                <a16:creationId xmlns:a16="http://schemas.microsoft.com/office/drawing/2014/main" id="{D6E87EE5-868B-4198-9C56-5FE0CCA05350}"/>
              </a:ext>
            </a:extLst>
          </p:cNvPr>
          <p:cNvSpPr/>
          <p:nvPr/>
        </p:nvSpPr>
        <p:spPr>
          <a:xfrm>
            <a:off x="6230785" y="5572326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C62D62B-A592-4CF2-9E5A-B7D52CFD91A8}"/>
                  </a:ext>
                </a:extLst>
              </p:cNvPr>
              <p:cNvSpPr/>
              <p:nvPr/>
            </p:nvSpPr>
            <p:spPr>
              <a:xfrm>
                <a:off x="6771048" y="5487924"/>
                <a:ext cx="165900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6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AC62D62B-A592-4CF2-9E5A-B7D52CFD91A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1048" y="5487924"/>
                <a:ext cx="1659006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12A59EC1-42DC-4101-8246-3D765B0D29C1}"/>
              </a:ext>
            </a:extLst>
          </p:cNvPr>
          <p:cNvSpPr/>
          <p:nvPr/>
        </p:nvSpPr>
        <p:spPr>
          <a:xfrm>
            <a:off x="8931410" y="5635121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4DA802C-3CA1-4CB2-8AA3-6E62C458F79D}"/>
                  </a:ext>
                </a:extLst>
              </p:cNvPr>
              <p:cNvSpPr/>
              <p:nvPr/>
            </p:nvSpPr>
            <p:spPr>
              <a:xfrm>
                <a:off x="9527292" y="5578049"/>
                <a:ext cx="175317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6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𝑖𝑖𝑖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4DA802C-3CA1-4CB2-8AA3-6E62C458F79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7292" y="5578049"/>
                <a:ext cx="175317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005D50-C0FD-445D-8A53-A38F3E778C57}"/>
                  </a:ext>
                </a:extLst>
              </p:cNvPr>
              <p:cNvSpPr/>
              <p:nvPr/>
            </p:nvSpPr>
            <p:spPr>
              <a:xfrm>
                <a:off x="4287110" y="5513789"/>
                <a:ext cx="119603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bn-BD" sz="3200" i="1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𝑖𝑖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3005D50-C0FD-445D-8A53-A38F3E778C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7110" y="5513789"/>
                <a:ext cx="1196033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>
            <a:extLst>
              <a:ext uri="{FF2B5EF4-FFF2-40B4-BE49-F238E27FC236}">
                <a16:creationId xmlns:a16="http://schemas.microsoft.com/office/drawing/2014/main" id="{664FDC93-0D90-4D78-836F-44B11E77B51F}"/>
              </a:ext>
            </a:extLst>
          </p:cNvPr>
          <p:cNvSpPr/>
          <p:nvPr/>
        </p:nvSpPr>
        <p:spPr>
          <a:xfrm>
            <a:off x="3805627" y="5586860"/>
            <a:ext cx="500063" cy="50006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75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2F6C128-7299-4053-8AF5-FC4FF6FF781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913520" y="5619024"/>
            <a:ext cx="536494" cy="5303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8571E8B-CEFF-4B3F-B49D-6172CF270E92}"/>
              </a:ext>
            </a:extLst>
          </p:cNvPr>
          <p:cNvSpPr/>
          <p:nvPr/>
        </p:nvSpPr>
        <p:spPr>
          <a:xfrm>
            <a:off x="6364942" y="621771"/>
            <a:ext cx="20055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54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9D5534E-64EC-4D3E-B813-6B3C41A52872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315" y="258196"/>
            <a:ext cx="1939394" cy="193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295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/>
      <p:bldP spid="11" grpId="0" animBg="1"/>
      <p:bldP spid="12" grpId="0"/>
      <p:bldP spid="13" grpId="0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7C0458-2317-4DF1-B589-BD327E92B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146" y="663494"/>
            <a:ext cx="2987804" cy="29948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020976C-8A4B-4CB1-90B7-DABFB5DCF1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542" y="1012054"/>
            <a:ext cx="2941982" cy="16865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00F54A-18A4-4859-8833-01351D427231}"/>
              </a:ext>
            </a:extLst>
          </p:cNvPr>
          <p:cNvSpPr txBox="1"/>
          <p:nvPr/>
        </p:nvSpPr>
        <p:spPr>
          <a:xfrm>
            <a:off x="343847" y="4444741"/>
            <a:ext cx="11504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ঘড়িটি বিক্রয় করায়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% ক্ষতি হল। ঘড়িটি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 ৯০০ টাকা বেশি মূল্যে বিক্রয় করলে </a:t>
            </a:r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9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%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 হত।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ঘড়িটির ক্রয়মূল্য কত?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21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B9EA5C5-514F-4969-ACDE-E038665B8C36}"/>
              </a:ext>
            </a:extLst>
          </p:cNvPr>
          <p:cNvSpPr/>
          <p:nvPr/>
        </p:nvSpPr>
        <p:spPr>
          <a:xfrm>
            <a:off x="2362200" y="277184"/>
            <a:ext cx="774282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গণিতকে ভয় নয় চর্চা করে করব জয়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72A7DF-5870-4173-9F4D-927048F58A6B}"/>
              </a:ext>
            </a:extLst>
          </p:cNvPr>
          <p:cNvSpPr/>
          <p:nvPr/>
        </p:nvSpPr>
        <p:spPr>
          <a:xfrm>
            <a:off x="3753852" y="5510050"/>
            <a:ext cx="422583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bn-BD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7EB9B44-3F0C-4863-8EB7-1004B64EF6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149" y="1601255"/>
            <a:ext cx="6169241" cy="3655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235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2DB115-7DE2-49E2-8576-502B8EA5D3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228" y="1303344"/>
            <a:ext cx="4910137" cy="32511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2399979-FE02-46D5-84F4-53A914A927A7}"/>
              </a:ext>
            </a:extLst>
          </p:cNvPr>
          <p:cNvSpPr txBox="1"/>
          <p:nvPr/>
        </p:nvSpPr>
        <p:spPr>
          <a:xfrm>
            <a:off x="4453736" y="4986332"/>
            <a:ext cx="33012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দেখতে পাচ্ছ?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70A668-74E6-4692-8FE0-CE491A7EE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4385" y="1303344"/>
            <a:ext cx="5460515" cy="32511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22D4F6-A89B-4A41-A392-6C5B920E9199}"/>
              </a:ext>
            </a:extLst>
          </p:cNvPr>
          <p:cNvSpPr txBox="1"/>
          <p:nvPr/>
        </p:nvSpPr>
        <p:spPr>
          <a:xfrm>
            <a:off x="4922462" y="387093"/>
            <a:ext cx="212379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লক্ষ করঃ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1BB72C8-DC24-40BC-BD5F-6C48C1606FCE}"/>
              </a:ext>
            </a:extLst>
          </p:cNvPr>
          <p:cNvSpPr txBox="1"/>
          <p:nvPr/>
        </p:nvSpPr>
        <p:spPr>
          <a:xfrm>
            <a:off x="4416025" y="4986331"/>
            <a:ext cx="33766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 বিক্রয়  হচ্ছে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7F0DCA-19DB-47A7-8ABD-5BCC62D77A5C}"/>
              </a:ext>
            </a:extLst>
          </p:cNvPr>
          <p:cNvSpPr txBox="1"/>
          <p:nvPr/>
        </p:nvSpPr>
        <p:spPr>
          <a:xfrm>
            <a:off x="3921074" y="5701466"/>
            <a:ext cx="4909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 বিক্রয় করলে কি হয়?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F2291D-3072-4C64-A186-809437F646AC}"/>
              </a:ext>
            </a:extLst>
          </p:cNvPr>
          <p:cNvSpPr txBox="1"/>
          <p:nvPr/>
        </p:nvSpPr>
        <p:spPr>
          <a:xfrm>
            <a:off x="4407660" y="5733457"/>
            <a:ext cx="33766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 বা ক্ষতি হয়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16667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6" grpId="0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6E35791-BB07-4F4E-8C1C-BEE455437C9A}"/>
              </a:ext>
            </a:extLst>
          </p:cNvPr>
          <p:cNvSpPr/>
          <p:nvPr/>
        </p:nvSpPr>
        <p:spPr>
          <a:xfrm>
            <a:off x="2402890" y="1158501"/>
            <a:ext cx="7386221" cy="2139518"/>
          </a:xfrm>
          <a:prstGeom prst="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আজের পাঠের বিষয়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2DD83F-7EB3-4648-9CC7-BEBEAF87B09F}"/>
              </a:ext>
            </a:extLst>
          </p:cNvPr>
          <p:cNvSpPr/>
          <p:nvPr/>
        </p:nvSpPr>
        <p:spPr>
          <a:xfrm>
            <a:off x="2402889" y="1158501"/>
            <a:ext cx="7386221" cy="2139518"/>
          </a:xfrm>
          <a:prstGeom prst="rect">
            <a:avLst/>
          </a:prstGeom>
          <a:solidFill>
            <a:srgbClr val="00B0F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 ক্ষতি </a:t>
            </a:r>
            <a:endParaRPr lang="en-US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8B71FF-9414-4B97-BDF9-EC00FA75A2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889" y="3429000"/>
            <a:ext cx="7217522" cy="195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827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xit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2" grpId="2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E5BB995-286C-400C-89A7-D5BB41C8ECD5}"/>
              </a:ext>
            </a:extLst>
          </p:cNvPr>
          <p:cNvSpPr/>
          <p:nvPr/>
        </p:nvSpPr>
        <p:spPr>
          <a:xfrm>
            <a:off x="725612" y="3085106"/>
            <a:ext cx="50527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 ক্ষতি কি তা বলতে পারবে;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D424C0A-F412-4B75-A59D-C6F42FE29522}"/>
              </a:ext>
            </a:extLst>
          </p:cNvPr>
          <p:cNvSpPr/>
          <p:nvPr/>
        </p:nvSpPr>
        <p:spPr>
          <a:xfrm>
            <a:off x="725612" y="4001840"/>
            <a:ext cx="62728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 শতকরা লাভ ক্ষতি নির্ণয় করতে 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34F60AA-F641-4F3D-AED0-AE4A1DC971AA}"/>
              </a:ext>
            </a:extLst>
          </p:cNvPr>
          <p:cNvSpPr/>
          <p:nvPr/>
        </p:nvSpPr>
        <p:spPr>
          <a:xfrm>
            <a:off x="725612" y="4969053"/>
            <a:ext cx="90813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লাভ ক্ষতি থেকে ক্রয়মূল্য ও বিক্রয় মূল্য নির্ণয় করতে পারবে।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C74FE6-E41C-4F4B-A3A7-F42FFA3FC7EC}"/>
              </a:ext>
            </a:extLst>
          </p:cNvPr>
          <p:cNvSpPr/>
          <p:nvPr/>
        </p:nvSpPr>
        <p:spPr>
          <a:xfrm>
            <a:off x="4373435" y="337134"/>
            <a:ext cx="234230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ounded Rectangular Callout 8">
            <a:extLst>
              <a:ext uri="{FF2B5EF4-FFF2-40B4-BE49-F238E27FC236}">
                <a16:creationId xmlns:a16="http://schemas.microsoft.com/office/drawing/2014/main" id="{85B5F54A-C386-43D4-B4B5-4A74E11C248A}"/>
              </a:ext>
            </a:extLst>
          </p:cNvPr>
          <p:cNvSpPr/>
          <p:nvPr/>
        </p:nvSpPr>
        <p:spPr>
          <a:xfrm>
            <a:off x="926676" y="1995830"/>
            <a:ext cx="4617913" cy="647357"/>
          </a:xfrm>
          <a:prstGeom prst="wedgeRoundRectCallout">
            <a:avLst>
              <a:gd name="adj1" fmla="val -26019"/>
              <a:gd name="adj2" fmla="val 85821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GB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756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lowchart: Sequential Access Storage 56"/>
          <p:cNvSpPr/>
          <p:nvPr/>
        </p:nvSpPr>
        <p:spPr>
          <a:xfrm>
            <a:off x="698071" y="692955"/>
            <a:ext cx="3302476" cy="1981200"/>
          </a:xfrm>
          <a:prstGeom prst="flowChartMagneticTap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5000 টাকা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58" name="Oval Callout 57"/>
          <p:cNvSpPr/>
          <p:nvPr/>
        </p:nvSpPr>
        <p:spPr>
          <a:xfrm rot="1989573">
            <a:off x="7851107" y="940710"/>
            <a:ext cx="3429494" cy="1801089"/>
          </a:xfrm>
          <a:prstGeom prst="wedgeEllipseCallout">
            <a:avLst/>
          </a:prstGeom>
          <a:solidFill>
            <a:srgbClr val="00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BD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৬000 টাকা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60" name="Cloud 59"/>
          <p:cNvSpPr/>
          <p:nvPr/>
        </p:nvSpPr>
        <p:spPr>
          <a:xfrm>
            <a:off x="2420702" y="3980946"/>
            <a:ext cx="1383772" cy="1289566"/>
          </a:xfrm>
          <a:prstGeom prst="cloud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লাভ</a:t>
            </a:r>
            <a:endParaRPr lang="en-US" sz="4000" dirty="0"/>
          </a:p>
        </p:txBody>
      </p:sp>
      <p:sp>
        <p:nvSpPr>
          <p:cNvPr id="61" name="Right Arrow 60"/>
          <p:cNvSpPr/>
          <p:nvPr/>
        </p:nvSpPr>
        <p:spPr>
          <a:xfrm>
            <a:off x="4188237" y="4130429"/>
            <a:ext cx="1524000" cy="990600"/>
          </a:xfrm>
          <a:prstGeom prst="rightArrow">
            <a:avLst/>
          </a:prstGeom>
          <a:solidFill>
            <a:srgbClr val="00B0F0"/>
          </a:solidFill>
          <a:ln w="381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১000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2" name="Oval Callout 61"/>
          <p:cNvSpPr/>
          <p:nvPr/>
        </p:nvSpPr>
        <p:spPr>
          <a:xfrm>
            <a:off x="6096000" y="4130429"/>
            <a:ext cx="4392706" cy="914400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কত?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F6781E-98AD-4652-B204-B4B3AC07C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0115" y="411104"/>
            <a:ext cx="3457664" cy="345766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4C16D6-0FCE-47EF-A98C-88667E8BD200}"/>
              </a:ext>
            </a:extLst>
          </p:cNvPr>
          <p:cNvSpPr txBox="1"/>
          <p:nvPr/>
        </p:nvSpPr>
        <p:spPr>
          <a:xfrm>
            <a:off x="2508687" y="5753411"/>
            <a:ext cx="60972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 ক্ষতি নির্ভর করে ক্রয়মূল্যের উপর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6023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60" grpId="0" animBg="1"/>
      <p:bldP spid="61" grpId="0" animBg="1"/>
      <p:bldP spid="62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547" y="3196400"/>
            <a:ext cx="1923424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99369" y="3339783"/>
            <a:ext cx="1165505" cy="707886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547" y="4020276"/>
            <a:ext cx="1832300" cy="10608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6" t="6885" r="5106" b="11032"/>
          <a:stretch/>
        </p:blipFill>
        <p:spPr>
          <a:xfrm>
            <a:off x="1023630" y="5165634"/>
            <a:ext cx="2836644" cy="1158966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3962400" y="4687180"/>
            <a:ext cx="47503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8915401" y="4165938"/>
            <a:ext cx="55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81056" y="5858332"/>
            <a:ext cx="475032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8936183" y="5299870"/>
            <a:ext cx="55976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b="1" dirty="0"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F5891F9-5332-4396-9013-E5891E2B70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4755" y="612010"/>
            <a:ext cx="2595597" cy="2600174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117213E-E69A-46DB-B1B6-B558FFB15251}"/>
              </a:ext>
            </a:extLst>
          </p:cNvPr>
          <p:cNvGrpSpPr/>
          <p:nvPr/>
        </p:nvGrpSpPr>
        <p:grpSpPr>
          <a:xfrm>
            <a:off x="983557" y="472823"/>
            <a:ext cx="2876717" cy="2542447"/>
            <a:chOff x="520696" y="200752"/>
            <a:chExt cx="3216633" cy="287737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1FB56EC-461B-4FC0-894C-DB627C35DF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5504" y="200752"/>
              <a:ext cx="3171825" cy="143827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96569C09-5B73-4ABD-BE26-D724603B84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4302" y="560527"/>
              <a:ext cx="3171825" cy="1438275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DAF13D-767B-400B-9CCF-6C20C77B3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3100" y="920302"/>
              <a:ext cx="3171825" cy="1438275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CE95AF94-0E9C-47CA-B7D1-91AFA8413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1898" y="1280077"/>
              <a:ext cx="3171825" cy="1438275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C98FDE6-7137-4C79-AE81-049BCB3D7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0696" y="1639852"/>
              <a:ext cx="3171825" cy="1438275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FF9E959-8DCB-4519-86CF-DFEE70388B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6582" y="1363881"/>
            <a:ext cx="3171825" cy="1438275"/>
          </a:xfrm>
          <a:prstGeom prst="rect">
            <a:avLst/>
          </a:prstGeom>
        </p:spPr>
      </p:pic>
      <p:sp>
        <p:nvSpPr>
          <p:cNvPr id="19" name="Oval Callout 61">
            <a:extLst>
              <a:ext uri="{FF2B5EF4-FFF2-40B4-BE49-F238E27FC236}">
                <a16:creationId xmlns:a16="http://schemas.microsoft.com/office/drawing/2014/main" id="{FD7DAA09-9751-4A89-95B2-1AEEAAC8EEB1}"/>
              </a:ext>
            </a:extLst>
          </p:cNvPr>
          <p:cNvSpPr/>
          <p:nvPr/>
        </p:nvSpPr>
        <p:spPr>
          <a:xfrm>
            <a:off x="3932243" y="3289779"/>
            <a:ext cx="4392706" cy="914400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solidFill>
              <a:schemeClr val="tx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শতকরা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কত?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47D5C6B-9B25-46CF-9F7B-A9ACD4669DF1}"/>
              </a:ext>
            </a:extLst>
          </p:cNvPr>
          <p:cNvSpPr txBox="1"/>
          <p:nvPr/>
        </p:nvSpPr>
        <p:spPr>
          <a:xfrm>
            <a:off x="8799369" y="5546092"/>
            <a:ext cx="256517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 </a:t>
            </a:r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04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20" grpId="0"/>
      <p:bldP spid="22" grpId="0"/>
      <p:bldP spid="22" grpId="1"/>
      <p:bldP spid="19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567431" y="563967"/>
            <a:ext cx="3241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5000 টাকা,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89261" y="540395"/>
            <a:ext cx="33554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BD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৬000 টাকা</a:t>
            </a:r>
            <a:endParaRPr lang="en-US" sz="36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219633" y="1432467"/>
                <a:ext cx="1241045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bn-IN" sz="40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  <m:r>
                      <a:rPr lang="bn-BD" sz="4000" b="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4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লাভ</a:t>
                </a:r>
                <a:endPara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633" y="1432467"/>
                <a:ext cx="1241045" cy="707886"/>
              </a:xfrm>
              <a:prstGeom prst="rect">
                <a:avLst/>
              </a:prstGeom>
              <a:blipFill>
                <a:blip r:embed="rId3"/>
                <a:stretch>
                  <a:fillRect t="-14655" r="-19608" b="-439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2489532" y="1432467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9532" y="1432467"/>
                <a:ext cx="63350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999875" y="1417136"/>
                <a:ext cx="372736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</m:ctrlPr>
                        </m:dPr>
                        <m:e>
                          <m:r>
                            <a:rPr lang="bn-BD" sz="3600" b="0" i="1" smtClean="0">
                              <a:solidFill>
                                <a:srgbClr val="0000CC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৬০০০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−</m:t>
                          </m:r>
                          <m:r>
                            <a:rPr lang="bn-BD" sz="3600" b="0" i="1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itchFamily="2" charset="0"/>
                            </a:rPr>
                            <m:t>৫০০০</m:t>
                          </m:r>
                        </m:e>
                      </m:d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9875" y="1417136"/>
                <a:ext cx="3727366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6582054" y="1432468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2054" y="1432468"/>
                <a:ext cx="63350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7057104" y="1417135"/>
                <a:ext cx="19431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১০০০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7104" y="1417135"/>
                <a:ext cx="194316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597293" y="2063466"/>
            <a:ext cx="9701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,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79447" y="2234766"/>
            <a:ext cx="3674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5000 টাকায় লাভ হয় =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5332953" y="2237751"/>
                <a:ext cx="1943161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১০০০</m:t>
                      </m:r>
                      <m:r>
                        <a:rPr lang="bn-BD" sz="36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bn-BD" sz="36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2953" y="2237751"/>
                <a:ext cx="194316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755179" y="3051431"/>
                <a:ext cx="3361818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 টাকায় লাভ হয় =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179" y="3051431"/>
                <a:ext cx="3361818" cy="646331"/>
              </a:xfrm>
              <a:prstGeom prst="rect">
                <a:avLst/>
              </a:prstGeom>
              <a:blipFill>
                <a:blip r:embed="rId9"/>
                <a:stretch>
                  <a:fillRect t="-14151" r="-6171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/>
          <p:cNvCxnSpPr>
            <a:cxnSpLocks/>
          </p:cNvCxnSpPr>
          <p:nvPr/>
        </p:nvCxnSpPr>
        <p:spPr>
          <a:xfrm flipH="1">
            <a:off x="5213075" y="3391415"/>
            <a:ext cx="1437811" cy="7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428716" y="2799568"/>
                <a:ext cx="110639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১০০০</m:t>
                      </m:r>
                    </m:oMath>
                  </m:oMathPara>
                </a14:m>
                <a:endParaRPr lang="en-US" sz="36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8716" y="2799568"/>
                <a:ext cx="1106393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5406143" y="3276600"/>
                <a:ext cx="114005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৫০০০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143" y="3276600"/>
                <a:ext cx="1140056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1543582" y="3938594"/>
                <a:ext cx="3785012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bn-IN" sz="3600" i="1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 </m:t>
                    </m:r>
                  </m:oMath>
                </a14:m>
                <a:r>
                  <a:rPr lang="bn-BD" sz="36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১০০ টাকায় লাভ হয় =</a:t>
                </a:r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582" y="3938594"/>
                <a:ext cx="3785012" cy="646331"/>
              </a:xfrm>
              <a:prstGeom prst="rect">
                <a:avLst/>
              </a:prstGeom>
              <a:blipFill>
                <a:blip r:embed="rId12"/>
                <a:stretch>
                  <a:fillRect t="-13208" r="-5475" b="-424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Straight Connector 26"/>
          <p:cNvCxnSpPr>
            <a:cxnSpLocks/>
          </p:cNvCxnSpPr>
          <p:nvPr/>
        </p:nvCxnSpPr>
        <p:spPr>
          <a:xfrm flipH="1">
            <a:off x="5352816" y="4275499"/>
            <a:ext cx="1639655" cy="148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5310066" y="3789047"/>
                <a:ext cx="100380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১০০০</m:t>
                      </m:r>
                    </m:oMath>
                  </m:oMathPara>
                </a14:m>
                <a:endPara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066" y="3789047"/>
                <a:ext cx="1003801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5690132" y="4183902"/>
                <a:ext cx="1140056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৫০০০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0132" y="4183902"/>
                <a:ext cx="1140056" cy="646331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148786" y="3835210"/>
                <a:ext cx="38632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8786" y="3835210"/>
                <a:ext cx="386323" cy="49244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1E5D2693-79DE-4C48-A968-89638EDF1F40}"/>
              </a:ext>
            </a:extLst>
          </p:cNvPr>
          <p:cNvSpPr txBox="1"/>
          <p:nvPr/>
        </p:nvSpPr>
        <p:spPr>
          <a:xfrm>
            <a:off x="6448169" y="3785963"/>
            <a:ext cx="89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১০০</a:t>
            </a:r>
            <a:endParaRPr lang="en-US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7215561" y="3105834"/>
                <a:ext cx="6472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5561" y="3105834"/>
                <a:ext cx="647243" cy="646331"/>
              </a:xfrm>
              <a:prstGeom prst="rect">
                <a:avLst/>
              </a:prstGeom>
              <a:blipFill>
                <a:blip r:embed="rId16"/>
                <a:stretch>
                  <a:fillRect l="-12264"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>
              <a:xfrm>
                <a:off x="7288842" y="4035265"/>
                <a:ext cx="6472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8842" y="4035265"/>
                <a:ext cx="647243" cy="646331"/>
              </a:xfrm>
              <a:prstGeom prst="rect">
                <a:avLst/>
              </a:prstGeom>
              <a:blipFill>
                <a:blip r:embed="rId17"/>
                <a:stretch>
                  <a:fillRect l="-12264" r="-2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>
              <a:xfrm>
                <a:off x="5026063" y="4881902"/>
                <a:ext cx="633507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60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=</m:t>
                      </m:r>
                    </m:oMath>
                  </m:oMathPara>
                </a14:m>
                <a:endPara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063" y="4881902"/>
                <a:ext cx="633507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1E5D2693-79DE-4C48-A968-89638EDF1F40}"/>
              </a:ext>
            </a:extLst>
          </p:cNvPr>
          <p:cNvSpPr txBox="1"/>
          <p:nvPr/>
        </p:nvSpPr>
        <p:spPr>
          <a:xfrm>
            <a:off x="5544493" y="4905295"/>
            <a:ext cx="6715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2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>
              <a:xfrm>
                <a:off x="6175961" y="4923766"/>
                <a:ext cx="647243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BD" sz="3200" b="0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টাকা</m:t>
                      </m:r>
                    </m:oMath>
                  </m:oMathPara>
                </a14:m>
                <a:endPara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5961" y="4923766"/>
                <a:ext cx="647243" cy="584775"/>
              </a:xfrm>
              <a:prstGeom prst="rect">
                <a:avLst/>
              </a:prstGeom>
              <a:blipFill>
                <a:blip r:embed="rId19"/>
                <a:stretch>
                  <a:fillRect l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3533706" y="5615117"/>
            <a:ext cx="2965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সুতারাং, </a:t>
            </a:r>
            <a:r>
              <a:rPr lang="bn-IN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bn-BD" sz="36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২০%</a:t>
            </a:r>
            <a:endParaRPr lang="en-US" sz="36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8246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E92346-8E38-46F6-9DB4-142414FA1D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48"/>
          <a:stretch/>
        </p:blipFill>
        <p:spPr>
          <a:xfrm>
            <a:off x="4458181" y="241513"/>
            <a:ext cx="1104961" cy="1824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D93D68-9B8F-4223-9C9E-9D57DA1BB6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235"/>
          <a:stretch/>
        </p:blipFill>
        <p:spPr>
          <a:xfrm>
            <a:off x="5554264" y="241513"/>
            <a:ext cx="1083472" cy="1824037"/>
          </a:xfrm>
          <a:prstGeom prst="rect">
            <a:avLst/>
          </a:prstGeom>
        </p:spPr>
      </p:pic>
      <p:sp>
        <p:nvSpPr>
          <p:cNvPr id="6" name="Wave 5">
            <a:extLst>
              <a:ext uri="{FF2B5EF4-FFF2-40B4-BE49-F238E27FC236}">
                <a16:creationId xmlns:a16="http://schemas.microsoft.com/office/drawing/2014/main" id="{F6C5A936-6BE0-4453-A9F0-71FFBBCD1B7B}"/>
              </a:ext>
            </a:extLst>
          </p:cNvPr>
          <p:cNvSpPr/>
          <p:nvPr/>
        </p:nvSpPr>
        <p:spPr>
          <a:xfrm>
            <a:off x="4071891" y="523674"/>
            <a:ext cx="3262656" cy="871658"/>
          </a:xfrm>
          <a:prstGeom prst="wav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D1A511-5F38-4EC9-B8E2-B5957DB7DC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3527" y="2181594"/>
            <a:ext cx="3383270" cy="2844709"/>
          </a:xfrm>
          <a:prstGeom prst="rect">
            <a:avLst/>
          </a:prstGeom>
        </p:spPr>
      </p:pic>
      <p:sp>
        <p:nvSpPr>
          <p:cNvPr id="8" name="Flowchart: Sequential Access Storage 7">
            <a:extLst>
              <a:ext uri="{FF2B5EF4-FFF2-40B4-BE49-F238E27FC236}">
                <a16:creationId xmlns:a16="http://schemas.microsoft.com/office/drawing/2014/main" id="{FF902097-239A-4629-B482-F70C58B5ADCC}"/>
              </a:ext>
            </a:extLst>
          </p:cNvPr>
          <p:cNvSpPr/>
          <p:nvPr/>
        </p:nvSpPr>
        <p:spPr>
          <a:xfrm>
            <a:off x="967666" y="2329417"/>
            <a:ext cx="2947703" cy="1981200"/>
          </a:xfrm>
          <a:prstGeom prst="flowChartMagneticTape">
            <a:avLst/>
          </a:prstGeom>
          <a:blipFill dpi="0" rotWithShape="1">
            <a:blip r:embed="rId4"/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৫00 টাকা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Oval Callout 3">
            <a:extLst>
              <a:ext uri="{FF2B5EF4-FFF2-40B4-BE49-F238E27FC236}">
                <a16:creationId xmlns:a16="http://schemas.microsoft.com/office/drawing/2014/main" id="{9995A4BE-2A80-4FE1-88EE-F9094EF82CBD}"/>
              </a:ext>
            </a:extLst>
          </p:cNvPr>
          <p:cNvSpPr/>
          <p:nvPr/>
        </p:nvSpPr>
        <p:spPr>
          <a:xfrm rot="1989573">
            <a:off x="8060602" y="2141343"/>
            <a:ext cx="3011366" cy="1801089"/>
          </a:xfrm>
          <a:prstGeom prst="wedgeEllipseCallout">
            <a:avLst/>
          </a:prstGeom>
          <a:solidFill>
            <a:srgbClr val="00FFFF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bn-BD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৫৫0 টাকা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Oval Callout 61">
            <a:extLst>
              <a:ext uri="{FF2B5EF4-FFF2-40B4-BE49-F238E27FC236}">
                <a16:creationId xmlns:a16="http://schemas.microsoft.com/office/drawing/2014/main" id="{CC870CFA-D0DB-452A-BBE4-0F4637FAE099}"/>
              </a:ext>
            </a:extLst>
          </p:cNvPr>
          <p:cNvSpPr/>
          <p:nvPr/>
        </p:nvSpPr>
        <p:spPr>
          <a:xfrm>
            <a:off x="3915369" y="5142347"/>
            <a:ext cx="4962301" cy="914400"/>
          </a:xfrm>
          <a:prstGeom prst="wedgeEllipseCallou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1270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শতকরা </a:t>
            </a:r>
            <a:r>
              <a:rPr lang="bn-IN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লাভ</a:t>
            </a:r>
            <a:r>
              <a:rPr lang="bn-BD" sz="4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কত?</a:t>
            </a:r>
            <a:endParaRPr lang="en-US" sz="4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5498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4.44444E-6 L -0.28425 0.00532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39883 -0.00649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35" y="-32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2696</TotalTime>
  <Words>719</Words>
  <Application>Microsoft Office PowerPoint</Application>
  <PresentationFormat>Widescreen</PresentationFormat>
  <Paragraphs>197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Calibri</vt:lpstr>
      <vt:lpstr>Calibri Light</vt:lpstr>
      <vt:lpstr>Cambria Math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Ruhul Amin</dc:creator>
  <cp:lastModifiedBy>ismail - [2010]</cp:lastModifiedBy>
  <cp:revision>257</cp:revision>
  <dcterms:created xsi:type="dcterms:W3CDTF">2017-12-10T16:56:26Z</dcterms:created>
  <dcterms:modified xsi:type="dcterms:W3CDTF">2020-08-24T00:07:26Z</dcterms:modified>
</cp:coreProperties>
</file>