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258" r:id="rId3"/>
    <p:sldId id="259" r:id="rId4"/>
    <p:sldId id="294" r:id="rId5"/>
    <p:sldId id="300" r:id="rId6"/>
    <p:sldId id="299" r:id="rId7"/>
    <p:sldId id="302" r:id="rId8"/>
    <p:sldId id="313" r:id="rId9"/>
    <p:sldId id="301" r:id="rId10"/>
    <p:sldId id="312" r:id="rId11"/>
    <p:sldId id="298" r:id="rId12"/>
    <p:sldId id="291" r:id="rId13"/>
    <p:sldId id="293" r:id="rId14"/>
    <p:sldId id="305" r:id="rId15"/>
    <p:sldId id="306" r:id="rId16"/>
    <p:sldId id="307" r:id="rId17"/>
    <p:sldId id="308" r:id="rId18"/>
    <p:sldId id="297" r:id="rId19"/>
    <p:sldId id="309" r:id="rId20"/>
    <p:sldId id="310" r:id="rId21"/>
    <p:sldId id="311" r:id="rId22"/>
    <p:sldId id="314" r:id="rId23"/>
    <p:sldId id="315" r:id="rId24"/>
    <p:sldId id="289" r:id="rId25"/>
    <p:sldId id="316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1BA7"/>
    <a:srgbClr val="FC18E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9788E8-79AC-4B71-8107-C0642FFF829D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143F95-87EC-4C8E-AAF4-5CF7ED9AB5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41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7487A93E-B660-4B31-A241-4DF1C8604314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dirty="0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432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DB7B-4D4D-4E68-8FBB-71B2735DC405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60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6DE57-29E4-4812-9E63-9D5374942E91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50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A35FB-70DF-4788-9513-6A67CD27E541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817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63277-87A9-4764-909A-85C9EBA011D9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3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AA25C-1219-40DD-9E50-74FA3FB3EC02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2927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61530-B5E4-42EA-A9EE-46D6ECDA7F67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082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381A8-D800-40CC-8AC7-50C741781EE7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768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020E-5C63-48C8-8F02-D53973702D17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035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73DD-428E-4A79-A16F-2979AF6713D5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43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8F631-9C1A-43C2-A2D4-B88D3B84AAF3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068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08C06-255F-48AF-97E5-3E535B95C84A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42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74918-8B33-46DE-90AE-F04EA83EEBC3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68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6EE8-200D-488D-954C-23B8D0BA5E85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791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2659" y="6461034"/>
            <a:ext cx="2987512" cy="279399"/>
          </a:xfrm>
        </p:spPr>
        <p:txBody>
          <a:bodyPr/>
          <a:lstStyle>
            <a:lvl1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9E3CDF9-240F-402F-9E39-0D7BD95E46D6}" type="datetime2">
              <a:rPr lang="en-US" smtClean="0"/>
              <a:pPr/>
              <a:t>Sunday, August 2, 2020</a:t>
            </a:fld>
            <a:endParaRPr lang="en-US" dirty="0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 userDrawn="1"/>
        </p:nvSpPr>
        <p:spPr>
          <a:xfrm>
            <a:off x="5778850" y="6328480"/>
            <a:ext cx="900332" cy="499403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 userDrawn="1"/>
        </p:nvSpPr>
        <p:spPr>
          <a:xfrm>
            <a:off x="792332" y="6386733"/>
            <a:ext cx="649300" cy="469286"/>
          </a:xfrm>
          <a:prstGeom prst="actionButtonBackPrevious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 userDrawn="1"/>
        </p:nvSpPr>
        <p:spPr>
          <a:xfrm>
            <a:off x="10646270" y="6386733"/>
            <a:ext cx="734961" cy="471267"/>
          </a:xfrm>
          <a:prstGeom prst="actionButtonForwardNex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526040" y="6404764"/>
            <a:ext cx="3967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Email: yousuf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.raj</a:t>
            </a:r>
            <a:r>
              <a:rPr lang="en-US" dirty="0"/>
              <a:t>@outlook.com </a:t>
            </a:r>
          </a:p>
        </p:txBody>
      </p:sp>
    </p:spTree>
    <p:extLst>
      <p:ext uri="{BB962C8B-B14F-4D97-AF65-F5344CB8AC3E}">
        <p14:creationId xmlns:p14="http://schemas.microsoft.com/office/powerpoint/2010/main" val="1148920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445F2-1044-42ED-8DAB-6F8D8782B3E1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75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FCA0C-D5EA-4F48-B3D0-4C29C1F3C239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 Email: yousuf66.bd@gmail.com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46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33BA3D-6B89-401F-9517-2DAB55064CCE}" type="datetime2">
              <a:rPr lang="en-US" smtClean="0"/>
              <a:t>Sunday, August 2,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/>
              <a:t> Email: yousuf66.bd@gmail.com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BCA0384-E763-44EF-97C6-235A05EC10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4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yusofali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53" y="627201"/>
            <a:ext cx="10663707" cy="55804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23" y="627201"/>
            <a:ext cx="10882648" cy="55804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1287" y="5431473"/>
            <a:ext cx="7749426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অনলাইন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পরীক্ষায়</a:t>
            </a:r>
            <a:r>
              <a:rPr lang="en-US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অংশগ্রহনকারী</a:t>
            </a:r>
            <a:r>
              <a:rPr lang="bn-BD" sz="4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সবাইকে স্বাগত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8D9B-AD22-456C-B0CD-A3248C0F8A9E}" type="datetime2">
              <a:rPr lang="en-US" smtClean="0"/>
              <a:t>Sunday, August 2,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805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7.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ফেমটো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মিটার দূরত্বের মধ্যে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66780" y="3471988"/>
            <a:ext cx="3140082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সবল নিউক্লিয় বল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81930" y="3433888"/>
            <a:ext cx="334314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 বল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66778" y="4279708"/>
            <a:ext cx="3140084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দূর্বল নিউক্লিয় বল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15270" y="4233988"/>
            <a:ext cx="33098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তাড়িতচৌম্বক বল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4610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1700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8.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0.001N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0.01 kg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ভর বিশিষ্ট একটি স্থির বস্তুর উপর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সেকেন্ড ধরে ক্রিয়া করল। বস্তুটির ভরবেগের পরিবর্তন কত?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66780" y="3471988"/>
            <a:ext cx="3140082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0.005 kgms-1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81930" y="3433888"/>
            <a:ext cx="334314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0.05 kgms-1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66778" y="4279708"/>
            <a:ext cx="3140084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0.15 kgms-1 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15270" y="4233988"/>
            <a:ext cx="33098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1.05 kgms-1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78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6159" y="1577403"/>
            <a:ext cx="10890521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 চিত্রের আলোকে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সুতার টান(</a:t>
            </a: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baseline="-25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1782" y="4128815"/>
            <a:ext cx="2290078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60.32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842" y="4090715"/>
            <a:ext cx="226131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2.26 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1780" y="4936535"/>
            <a:ext cx="229008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78.4 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6182" y="4890815"/>
            <a:ext cx="22279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118.88 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6" t="12723" r="41643" b="15165"/>
          <a:stretch/>
        </p:blipFill>
        <p:spPr>
          <a:xfrm>
            <a:off x="8216793" y="1702041"/>
            <a:ext cx="2962072" cy="22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7417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6159" y="1446252"/>
            <a:ext cx="1089052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ঘর্ষণ বলের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ক্ষেত্রে-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স্থিতি ঘর্ষণ বল গতি ঘর্ষণ বল অপেক্ষা বেশি।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ii.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আবর্ত ঘর্ষণ বল গতি ঘর্ষণ বল অপেক্ষা কম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iii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ঘর্ষণ বল অভিলম্বিক প্রতিক্রি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উপর নির্ভর করে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73708" y="417576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67700" y="413766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35780" y="498348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284370" y="4937760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4961" y="3517612"/>
            <a:ext cx="300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কোনঠি সঠিক?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1040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বস্তু কখন সাম্যাবস্থায় থাকবে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3191" y="3471988"/>
            <a:ext cx="41598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 বস্তুটিতে ত্বরণ থাকবে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37161" y="3433888"/>
            <a:ext cx="4687909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 বস্তুটিতে ত্বরণ থাকবেনা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3192" y="4279708"/>
            <a:ext cx="41598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 বস্তুটিতে বেগ থাকবে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37161" y="4233988"/>
            <a:ext cx="4687909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 বস্তুটি সুষম ত্বরণে থাকবে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729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১২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বই টেবিলের উপর রাখলে বইটি টেবিলের উপর সাম্যাবস্থায় থাকে। এটি নিউটনের কোন সূত্র দ্বারা ব্যাখ্যা দেওয়া যায়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3191" y="3471988"/>
            <a:ext cx="41598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মহাকর্ষীয় সূত্র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37161" y="3433888"/>
            <a:ext cx="4687909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গতির প্রথম সূত্র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3192" y="4279708"/>
            <a:ext cx="41598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গতির দ্বিতীয় সূত্র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37161" y="4233988"/>
            <a:ext cx="4687909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গতির তৃতীয় সূত্র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8379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আবর্ত ঘর্ষণের উদাহরণ কোনটি?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3191" y="3471988"/>
            <a:ext cx="41598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পুকুরে সাঁতার কাটা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37161" y="3433888"/>
            <a:ext cx="5396247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পিচ্ছিল রাস্তায় হাঁটা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3192" y="4279708"/>
            <a:ext cx="41598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মার্বেলের গতি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37161" y="4233988"/>
            <a:ext cx="5396247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মেঝের উপর অবস্থিত ভারী বস্তুকে টানা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306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6159" y="1577403"/>
            <a:ext cx="1089052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১৪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দুটি বস্তুর মধ্যে ক্রিয়া ও প্রতিক্রিয়া বল যথাক্রমে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F1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F2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 নিচের কোনটি সঠিক? 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1782" y="4128815"/>
            <a:ext cx="2290078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F1= F2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842" y="4090715"/>
            <a:ext cx="2493134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F1&gt;F2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1780" y="4936535"/>
            <a:ext cx="229008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F1+ F2&gt;0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6181" y="4890815"/>
            <a:ext cx="2459795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F1+ F2=0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8371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6159" y="1446252"/>
            <a:ext cx="1089052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1৫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প্রয়োগে বস্তুর আকার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স্থায়ীভাবে পরিবর্তন হতে পারে।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ii.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অস্থায়ীভাবে পরিবর্তন হতে পারে।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iii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ক্ষণস্থায়ী পরিবর্তন কাজে লাগিয়ে শক্তির শোষণ বা মজুদ রাখা হয়।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73708" y="4265911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67700" y="4227811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35780" y="5073631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284370" y="5027911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9275" y="3513891"/>
            <a:ext cx="300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কোনঠি সঠিক?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409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ক্রিয়া বল এবং প্রতিক্রিয়া বল সবসময়  কিসের উপর নির্ভর করে?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3191" y="3471988"/>
            <a:ext cx="41598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 বস্তুর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37161" y="3433888"/>
            <a:ext cx="4687909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তিনটি ভিন্ন বস্তুর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3192" y="4279708"/>
            <a:ext cx="41598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একই বস্তুর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37161" y="4233988"/>
            <a:ext cx="4687909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দুইটি ভিন্ন বস্তুর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441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7037714" y="3661410"/>
            <a:ext cx="1097280" cy="640080"/>
          </a:xfrm>
          <a:prstGeom prst="rightArrow">
            <a:avLst/>
          </a:prstGeom>
          <a:gradFill rotWithShape="1">
            <a:gsLst>
              <a:gs pos="0">
                <a:sysClr val="windowText" lastClr="000000">
                  <a:tint val="60000"/>
                  <a:lumMod val="110000"/>
                </a:sysClr>
              </a:gs>
              <a:gs pos="100000">
                <a:sysClr val="windowText" lastClr="000000">
                  <a:tint val="82000"/>
                </a:sysClr>
              </a:gs>
            </a:gsLst>
            <a:lin ang="5400000" scaled="0"/>
          </a:gra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/>
              <a:cs typeface="NikoshBAN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87240" y="666452"/>
            <a:ext cx="301752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as-IN" sz="4000" b="1" kern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শিক্ষক পরিচিতি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640080" y="2063115"/>
            <a:ext cx="6382394" cy="3505200"/>
          </a:xfrm>
          <a:prstGeom prst="horizontalScroll">
            <a:avLst/>
          </a:prstGeom>
          <a:solidFill>
            <a:srgbClr val="212121">
              <a:lumMod val="10000"/>
              <a:lumOff val="90000"/>
            </a:srgbClr>
          </a:solidFill>
          <a:ln w="15875" cap="flat" cmpd="sng" algn="ctr">
            <a:solidFill>
              <a:srgbClr val="83992A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মোঃ ইউসুফ আলি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সহকারী শিক্ষক</a:t>
            </a: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 (ভৌত বিজ্ঞান)</a:t>
            </a:r>
            <a:endParaRPr kumimoji="0" lang="as-IN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/>
              <a:cs typeface="NikoshB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হরি</a:t>
            </a: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মো</a:t>
            </a:r>
            <a:r>
              <a:rPr kumimoji="0" lang="as-I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হন সরকারি উচ্চ বিদ্যালয়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s-I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চাঁপাইনবাবগঞ্জ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/>
              <a:cs typeface="NikoshB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মোবাইল নম্বরঃ ০১৭২২-০৪৪৫৬৯ </a:t>
            </a:r>
            <a:r>
              <a:rPr kumimoji="0" lang="as-I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 </a:t>
            </a:r>
            <a:r>
              <a:rPr kumimoji="0" lang="bn-BD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28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/>
                <a:cs typeface="NikoshBAN"/>
              </a:rPr>
              <a:t>E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/>
                <a:cs typeface="NikoshBAN"/>
              </a:rPr>
              <a:t>mail: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yousuf.raj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@outlook.c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om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" t="12367" r="-2234" b="22075"/>
          <a:stretch/>
        </p:blipFill>
        <p:spPr>
          <a:xfrm>
            <a:off x="8155305" y="1941195"/>
            <a:ext cx="3228975" cy="332232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51C9-E2CB-4E6D-B722-F03540FA2C89}" type="datetime2">
              <a:rPr lang="en-US" smtClean="0"/>
              <a:t>Sunday, August 2,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785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১৭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দেয়ালে পেরেক স্থিরভাবে আটকে থাকে কোনটির জন্য?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3191" y="3471988"/>
            <a:ext cx="1648494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37162" y="3433888"/>
            <a:ext cx="1528164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ওজন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043192" y="4279708"/>
            <a:ext cx="1648493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ত্বরণ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37162" y="4233988"/>
            <a:ext cx="1528164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ঘর্ষণ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000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6159" y="1577403"/>
            <a:ext cx="10890521" cy="403187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১৮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টনের একটি ট্রাক ঘন্টায় 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 km/h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বেগে চলছে। এটি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m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 থামাতে কত বলের প্রয়োজন হবে?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1782" y="3381841"/>
            <a:ext cx="2290078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12500 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842" y="3343741"/>
            <a:ext cx="226131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22500 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1780" y="4189561"/>
            <a:ext cx="229008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42500 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6182" y="4143841"/>
            <a:ext cx="22279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62500 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575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সাইকেলের প্যাডেল চালনা বন্ধ করে ব্রেক চাপলে নিচের কোনটি ঘটবে?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14402" y="3471988"/>
            <a:ext cx="481490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সাইকেলের গতি বাড়বে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937161" y="3433888"/>
            <a:ext cx="5396247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ঋণাত্বক ত্বরণের সৃষ্টি হবে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14401" y="4279708"/>
            <a:ext cx="4814908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সাইকেল সুষম বেগে চলতে থাকবে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937161" y="4233988"/>
            <a:ext cx="5396247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সাইকেলে ঝাঁকুনি সৃষ্টি হবে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253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6009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সবল নিউক্লিয় বল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মহাকর্ষ বল থেকে কতগুণ শক্তিশালী?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91782" y="3381841"/>
            <a:ext cx="2290078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  <a:endParaRPr lang="en-US" sz="3200" b="1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822842" y="3343741"/>
            <a:ext cx="226131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  <a:endParaRPr lang="en-US" sz="3200" b="1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891780" y="4189561"/>
            <a:ext cx="229008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baseline="30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endParaRPr lang="en-US" sz="3200" b="1" baseline="30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56182" y="4143841"/>
            <a:ext cx="22279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595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87" y="576072"/>
            <a:ext cx="10868026" cy="563899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60" y="5135880"/>
            <a:ext cx="2834640" cy="1079182"/>
          </a:xfrm>
          <a:prstGeom prst="rect">
            <a:avLst/>
          </a:prstGeom>
        </p:spPr>
      </p:pic>
      <p:sp>
        <p:nvSpPr>
          <p:cNvPr id="4" name="Wave 3"/>
          <p:cNvSpPr/>
          <p:nvPr/>
        </p:nvSpPr>
        <p:spPr>
          <a:xfrm>
            <a:off x="661987" y="620458"/>
            <a:ext cx="10868026" cy="5572124"/>
          </a:xfrm>
          <a:prstGeom prst="wave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bn-BD" sz="80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আজকের মত বিদায় সবাই ভালো থেকো। ধন্যবাদ</a:t>
            </a:r>
            <a:endParaRPr lang="en-US" sz="8000" b="1" dirty="0">
              <a:ln w="22225">
                <a:solidFill>
                  <a:srgbClr val="FF0000"/>
                </a:solidFill>
                <a:prstDash val="solid"/>
              </a:ln>
              <a:solidFill>
                <a:srgbClr val="7030A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49909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1E1133-07BD-4D0C-94E4-47FCC73C4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E3CDF9-240F-402F-9E39-0D7BD95E46D6}" type="datetime2">
              <a:rPr lang="en-US" smtClean="0"/>
              <a:pPr/>
              <a:t>Sunday, August 2, 2020</a:t>
            </a:fld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AC50CA9-DB8A-445E-95C1-7AA2ECECC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453486"/>
              </p:ext>
            </p:extLst>
          </p:nvPr>
        </p:nvGraphicFramePr>
        <p:xfrm>
          <a:off x="3180522" y="1594474"/>
          <a:ext cx="5830956" cy="360057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8196">
                  <a:extLst>
                    <a:ext uri="{9D8B030D-6E8A-4147-A177-3AD203B41FA5}">
                      <a16:colId xmlns:a16="http://schemas.microsoft.com/office/drawing/2014/main" val="3786925296"/>
                    </a:ext>
                  </a:extLst>
                </a:gridCol>
                <a:gridCol w="728196">
                  <a:extLst>
                    <a:ext uri="{9D8B030D-6E8A-4147-A177-3AD203B41FA5}">
                      <a16:colId xmlns:a16="http://schemas.microsoft.com/office/drawing/2014/main" val="2709037129"/>
                    </a:ext>
                  </a:extLst>
                </a:gridCol>
                <a:gridCol w="729094">
                  <a:extLst>
                    <a:ext uri="{9D8B030D-6E8A-4147-A177-3AD203B41FA5}">
                      <a16:colId xmlns:a16="http://schemas.microsoft.com/office/drawing/2014/main" val="2936145218"/>
                    </a:ext>
                  </a:extLst>
                </a:gridCol>
                <a:gridCol w="729094">
                  <a:extLst>
                    <a:ext uri="{9D8B030D-6E8A-4147-A177-3AD203B41FA5}">
                      <a16:colId xmlns:a16="http://schemas.microsoft.com/office/drawing/2014/main" val="1195394545"/>
                    </a:ext>
                  </a:extLst>
                </a:gridCol>
                <a:gridCol w="729094">
                  <a:extLst>
                    <a:ext uri="{9D8B030D-6E8A-4147-A177-3AD203B41FA5}">
                      <a16:colId xmlns:a16="http://schemas.microsoft.com/office/drawing/2014/main" val="294686882"/>
                    </a:ext>
                  </a:extLst>
                </a:gridCol>
                <a:gridCol w="729094">
                  <a:extLst>
                    <a:ext uri="{9D8B030D-6E8A-4147-A177-3AD203B41FA5}">
                      <a16:colId xmlns:a16="http://schemas.microsoft.com/office/drawing/2014/main" val="1632414408"/>
                    </a:ext>
                  </a:extLst>
                </a:gridCol>
                <a:gridCol w="729094">
                  <a:extLst>
                    <a:ext uri="{9D8B030D-6E8A-4147-A177-3AD203B41FA5}">
                      <a16:colId xmlns:a16="http://schemas.microsoft.com/office/drawing/2014/main" val="1902679197"/>
                    </a:ext>
                  </a:extLst>
                </a:gridCol>
                <a:gridCol w="729094">
                  <a:extLst>
                    <a:ext uri="{9D8B030D-6E8A-4147-A177-3AD203B41FA5}">
                      <a16:colId xmlns:a16="http://schemas.microsoft.com/office/drawing/2014/main" val="665331091"/>
                    </a:ext>
                  </a:extLst>
                </a:gridCol>
              </a:tblGrid>
              <a:tr h="741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গ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 dirty="0">
                          <a:effectLst/>
                        </a:rPr>
                        <a:t>খ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11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খ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16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ঘ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extLst>
                  <a:ext uri="{0D108BD9-81ED-4DB2-BD59-A6C34878D82A}">
                    <a16:rowId xmlns:a16="http://schemas.microsoft.com/office/drawing/2014/main" val="4155589434"/>
                  </a:ext>
                </a:extLst>
              </a:tr>
              <a:tr h="70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খ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ক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12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ঘ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ঘ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extLst>
                  <a:ext uri="{0D108BD9-81ED-4DB2-BD59-A6C34878D82A}">
                    <a16:rowId xmlns:a16="http://schemas.microsoft.com/office/drawing/2014/main" val="4226755435"/>
                  </a:ext>
                </a:extLst>
              </a:tr>
              <a:tr h="7416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গ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ক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13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গ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ঘ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extLst>
                  <a:ext uri="{0D108BD9-81ED-4DB2-BD59-A6C34878D82A}">
                    <a16:rowId xmlns:a16="http://schemas.microsoft.com/office/drawing/2014/main" val="122959392"/>
                  </a:ext>
                </a:extLst>
              </a:tr>
              <a:tr h="70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 dirty="0">
                          <a:effectLst/>
                        </a:rPr>
                        <a:t>4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ঘ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ক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14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ঘ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19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খ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extLst>
                  <a:ext uri="{0D108BD9-81ED-4DB2-BD59-A6C34878D82A}">
                    <a16:rowId xmlns:a16="http://schemas.microsoft.com/office/drawing/2014/main" val="193333547"/>
                  </a:ext>
                </a:extLst>
              </a:tr>
              <a:tr h="7057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ক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ঘ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15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>
                          <a:effectLst/>
                        </a:rPr>
                        <a:t>ঘ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500">
                          <a:effectLst/>
                        </a:rPr>
                        <a:t>20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bn-IN" sz="2500" dirty="0">
                          <a:effectLst/>
                        </a:rPr>
                        <a:t>খ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Vrinda" panose="020B0502040204020203" pitchFamily="34" charset="0"/>
                      </a:endParaRPr>
                    </a:p>
                  </a:txBody>
                  <a:tcPr marL="96973" marR="96973" marT="0" marB="0" anchor="ctr"/>
                </a:tc>
                <a:extLst>
                  <a:ext uri="{0D108BD9-81ED-4DB2-BD59-A6C34878D82A}">
                    <a16:rowId xmlns:a16="http://schemas.microsoft.com/office/drawing/2014/main" val="326900508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4DEF46E-8A80-4449-ABE4-EDDF98473C64}"/>
              </a:ext>
            </a:extLst>
          </p:cNvPr>
          <p:cNvSpPr txBox="1"/>
          <p:nvPr/>
        </p:nvSpPr>
        <p:spPr>
          <a:xfrm>
            <a:off x="4572000" y="685800"/>
            <a:ext cx="3048000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Answer Sheet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377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8680" y="685800"/>
            <a:ext cx="283464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পাঠ পরিচিতি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480954" y="1752600"/>
            <a:ext cx="7230092" cy="4267200"/>
          </a:xfrm>
          <a:prstGeom prst="horizontalScroll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শ্রেণি-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দশম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1"/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বিষয়-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পদার্থ বিজ্ঞান 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সময়- ২০ মিনিট(পূর্ণমান-২০)</a:t>
            </a:r>
            <a:endParaRPr lang="bn-BD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1"/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০৬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as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খ্রিঃ</a:t>
            </a:r>
            <a:r>
              <a:rPr lang="as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76CBF-C520-44A5-933D-D492E4F9A5C5}" type="datetime2">
              <a:rPr lang="en-US" smtClean="0"/>
              <a:t>Sunday, August 2,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290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6625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হেলানো তল বরাবর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যখন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বস্তু গতিশীল হও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য়া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উপক্রম হ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য়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তখন ঘর্ষণ সহগ এর মান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0.4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 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 হেলানো তল ও ভূমির মধ্যবর্তী কোণ কত</a:t>
            </a:r>
            <a:r>
              <a:rPr lang="bn-BD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05103" y="3471988"/>
            <a:ext cx="1663435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0˚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053316" y="3433888"/>
            <a:ext cx="1800368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˚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205103" y="4279708"/>
            <a:ext cx="1663434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21.8˚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8086656" y="4233988"/>
            <a:ext cx="1767028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23.6˚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661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নিউটনের গতির ১ম সূত্র হতে কোন দুটি বিষয়ের ধারণা পাওয়া যায়?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779649" y="3188655"/>
            <a:ext cx="2676441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ও ভরবেগ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594799" y="3150555"/>
            <a:ext cx="2609043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 ও জড়তা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79647" y="3996375"/>
            <a:ext cx="2676443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জড়তা ও ভরবেগ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628139" y="3950655"/>
            <a:ext cx="2575703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জড়তা ও শক্তি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495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646159" y="1446252"/>
            <a:ext cx="10890521" cy="452431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 বস্তুতে প্রযুক্ত একাধিক বলের লব্ধি অশূন্য হলে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বলস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 বস্তুতে অসাম্যাবস্থার সৃষ্টি করবে 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ii.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বস্তুটির ত্বরণ শূন্য হবে 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iii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বস্তুর গতির অবস্থার পরিবর্তন হবে।</a:t>
            </a: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endParaRPr lang="bn-I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373708" y="4265911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267700" y="4227811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335780" y="5073631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284370" y="5027911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09275" y="3513891"/>
            <a:ext cx="300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কোনঠি সঠিক?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987391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684354"/>
            <a:ext cx="10890521" cy="41549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 চিত্রের আলোকে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 প্রশ্নের উত্তর দাওঃ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s</a:t>
            </a:r>
            <a:r>
              <a:rPr lang="bn-IN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 বস্তুদ্বয় মিলিত হলে মিলিত বেগ কত?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75541" y="2215163"/>
            <a:ext cx="2308001" cy="1858059"/>
            <a:chOff x="9039181" y="1854557"/>
            <a:chExt cx="2308001" cy="1858059"/>
          </a:xfrm>
        </p:grpSpPr>
        <p:sp>
          <p:nvSpPr>
            <p:cNvPr id="4" name="Oval 3"/>
            <p:cNvSpPr/>
            <p:nvPr/>
          </p:nvSpPr>
          <p:spPr>
            <a:xfrm>
              <a:off x="10174310" y="1867436"/>
              <a:ext cx="231820" cy="2318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128340" y="3388856"/>
              <a:ext cx="323760" cy="323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4" idx="4"/>
            </p:cNvCxnSpPr>
            <p:nvPr/>
          </p:nvCxnSpPr>
          <p:spPr>
            <a:xfrm>
              <a:off x="10290220" y="2099256"/>
              <a:ext cx="0" cy="4121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0290220" y="3009823"/>
              <a:ext cx="0" cy="4121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600207" y="1854557"/>
              <a:ext cx="74697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 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42253" y="3181403"/>
              <a:ext cx="74697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250 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39181" y="2984179"/>
              <a:ext cx="100079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19.6 m/s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406158" y="3626535"/>
            <a:ext cx="2290078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19.6 m/s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337218" y="3588435"/>
            <a:ext cx="226131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0.5 m/s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406156" y="4434255"/>
            <a:ext cx="229008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 m/s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370558" y="4388535"/>
            <a:ext cx="2227976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itchFamily="2" charset="0"/>
              </a:rPr>
              <a:t>8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.71 m/s</a:t>
            </a:r>
            <a:r>
              <a:rPr lang="bn-BD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385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7" grpId="0" animBg="1"/>
      <p:bldP spid="28" grpId="0" animBg="1"/>
      <p:bldP spid="30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3" y="689937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8" y="1636493"/>
            <a:ext cx="10890521" cy="458587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 চিত্রের আলোকে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 প্রশ্নের উত্তর দাওঃ</a:t>
            </a:r>
          </a:p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মিলিত হওয়ার পর-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 শক্তির অপচয় হবে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ii.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দিকে পড়বে।</a:t>
            </a:r>
            <a:endParaRPr lang="bn-BD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iii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ভরবেগ সংরক্ষিত থাকবে না।</a:t>
            </a:r>
          </a:p>
          <a:p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575541" y="2215163"/>
            <a:ext cx="2308001" cy="1858059"/>
            <a:chOff x="9039181" y="1854557"/>
            <a:chExt cx="2308001" cy="1858059"/>
          </a:xfrm>
        </p:grpSpPr>
        <p:sp>
          <p:nvSpPr>
            <p:cNvPr id="4" name="Oval 3"/>
            <p:cNvSpPr/>
            <p:nvPr/>
          </p:nvSpPr>
          <p:spPr>
            <a:xfrm>
              <a:off x="10174310" y="1867436"/>
              <a:ext cx="231820" cy="23182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10128340" y="3388856"/>
              <a:ext cx="323760" cy="32376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>
              <a:stCxn id="4" idx="4"/>
            </p:cNvCxnSpPr>
            <p:nvPr/>
          </p:nvCxnSpPr>
          <p:spPr>
            <a:xfrm>
              <a:off x="10290220" y="2099256"/>
              <a:ext cx="0" cy="4121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10290220" y="3009823"/>
              <a:ext cx="0" cy="412125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0600207" y="1854557"/>
              <a:ext cx="74697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200 g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542253" y="3181403"/>
              <a:ext cx="74697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250 g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039181" y="2984179"/>
              <a:ext cx="1000795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19.6 m/s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3897192" y="4781062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91184" y="4742962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59264" y="5588782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807854" y="5543062"/>
            <a:ext cx="228600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58516" y="4275314"/>
            <a:ext cx="3002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কোনঠি সঠিক?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11966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7" grpId="0" animBg="1"/>
      <p:bldP spid="18" grpId="0" animBg="1"/>
      <p:bldP spid="19" grpId="0" animBg="1"/>
      <p:bldP spid="20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ABD2-0A31-4808-947D-06DC207EE411}" type="datetime2">
              <a:rPr lang="en-US" smtClean="0"/>
              <a:t>Sunday, August 2, 2020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26675" y="685800"/>
            <a:ext cx="273865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MCQ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IN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প্রশ্নপত্র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50739" y="1987230"/>
            <a:ext cx="10890521" cy="31085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প্রশ্ন-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6.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বলের ঘাতের মাত্রা কোনটি</a:t>
            </a:r>
            <a:r>
              <a:rPr lang="bn-BD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	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	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466780" y="3471988"/>
            <a:ext cx="2045378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MLT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281930" y="3433888"/>
            <a:ext cx="2145405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MLT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66778" y="4279708"/>
            <a:ext cx="2045380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en-US" sz="3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7315270" y="4233988"/>
            <a:ext cx="2112065" cy="59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ML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-1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32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-2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745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9" grpId="0" animBg="1"/>
      <p:bldP spid="32" grpId="0" animBg="1"/>
      <p:bldP spid="34" grpId="0" animBg="1"/>
      <p:bldP spid="3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Frosted Glass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3202</TotalTime>
  <Words>1091</Words>
  <Application>Microsoft Office PowerPoint</Application>
  <PresentationFormat>Widescreen</PresentationFormat>
  <Paragraphs>288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NikoshBAN</vt:lpstr>
      <vt:lpstr>SutonnyMJ</vt:lpstr>
      <vt:lpstr>Times New Roman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DOEL</cp:lastModifiedBy>
  <cp:revision>376</cp:revision>
  <dcterms:created xsi:type="dcterms:W3CDTF">2018-09-29T11:00:49Z</dcterms:created>
  <dcterms:modified xsi:type="dcterms:W3CDTF">2020-08-02T05:23:41Z</dcterms:modified>
</cp:coreProperties>
</file>