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Lst>
  <p:notesMasterIdLst>
    <p:notesMasterId r:id="rId18"/>
  </p:notesMasterIdLst>
  <p:sldIdLst>
    <p:sldId id="256" r:id="rId2"/>
    <p:sldId id="280" r:id="rId3"/>
    <p:sldId id="270" r:id="rId4"/>
    <p:sldId id="294" r:id="rId5"/>
    <p:sldId id="260" r:id="rId6"/>
    <p:sldId id="271" r:id="rId7"/>
    <p:sldId id="275" r:id="rId8"/>
    <p:sldId id="289" r:id="rId9"/>
    <p:sldId id="276" r:id="rId10"/>
    <p:sldId id="296" r:id="rId11"/>
    <p:sldId id="297" r:id="rId12"/>
    <p:sldId id="286" r:id="rId13"/>
    <p:sldId id="268" r:id="rId14"/>
    <p:sldId id="264" r:id="rId15"/>
    <p:sldId id="292"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cSldViewPr>
  </p:slideViewPr>
  <p:notesTextViewPr>
    <p:cViewPr>
      <p:scale>
        <a:sx n="100" d="100"/>
        <a:sy n="100" d="100"/>
      </p:scale>
      <p:origin x="0" y="0"/>
    </p:cViewPr>
  </p:notesTextViewPr>
  <p:sorterViewPr>
    <p:cViewPr>
      <p:scale>
        <a:sx n="90" d="100"/>
        <a:sy n="90" d="100"/>
      </p:scale>
      <p:origin x="0" y="2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9AD87-8694-4560-83C2-4BF9B52B4058}" type="datetimeFigureOut">
              <a:rPr lang="en-US" smtClean="0"/>
              <a:t>8/24/2020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7A55F-3BAB-4241-A680-E0AA711593C2}" type="slidenum">
              <a:rPr lang="en-US" smtClean="0"/>
              <a:t>‹#›</a:t>
            </a:fld>
            <a:endParaRPr lang="en-US"/>
          </a:p>
        </p:txBody>
      </p:sp>
    </p:spTree>
    <p:extLst>
      <p:ext uri="{BB962C8B-B14F-4D97-AF65-F5344CB8AC3E}">
        <p14:creationId xmlns:p14="http://schemas.microsoft.com/office/powerpoint/2010/main" val="3850277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9CD361-FCBF-47C3-B6E1-C4F712EDF8C5}" type="slidenum">
              <a:rPr lang="en-US" smtClean="0"/>
              <a:t>2</a:t>
            </a:fld>
            <a:endParaRPr lang="en-US"/>
          </a:p>
        </p:txBody>
      </p:sp>
    </p:spTree>
    <p:extLst>
      <p:ext uri="{BB962C8B-B14F-4D97-AF65-F5344CB8AC3E}">
        <p14:creationId xmlns:p14="http://schemas.microsoft.com/office/powerpoint/2010/main" val="93032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FC53F9-FEDF-4A6F-9E95-FE3B54B93C14}"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387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8A4A06-4189-4063-973C-8593468D6A67}"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577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AD8729-08F9-4A29-82A7-DF4BFA9B6D53}"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6705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BC80C9-7BED-4B04-BD91-A4B1247AFE67}"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784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8F42BC-0302-4871-A9AB-3A9C7CAA0024}"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64237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757118-5828-447B-8EC3-23B7824F9B27}"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6268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88279A-8A50-47A5-B6CF-A6B929A2EB48}"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6589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3C1CA4-C7B4-4416-AD11-F0830A3F119E}"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557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F1404A-CA16-4B0A-AE2D-0F0D01B85BA5}"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632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27AA66-16A0-4332-BA3B-FD7382C05384}"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702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450D27-1471-49BB-87A1-910E0B4C337E}"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hamidurrahman57@gmail.com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477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2B2672-FBBE-4E61-80EB-5FB809533B9F}" type="datetime1">
              <a:rPr lang="en-US" smtClean="0"/>
              <a:t>8/24/2020</a:t>
            </a:fld>
            <a:endParaRPr lang="en-US"/>
          </a:p>
        </p:txBody>
      </p:sp>
      <p:sp>
        <p:nvSpPr>
          <p:cNvPr id="8" name="Footer Placeholder 7"/>
          <p:cNvSpPr>
            <a:spLocks noGrp="1"/>
          </p:cNvSpPr>
          <p:nvPr>
            <p:ph type="ftr" sz="quarter" idx="11"/>
          </p:nvPr>
        </p:nvSpPr>
        <p:spPr/>
        <p:txBody>
          <a:bodyPr/>
          <a:lstStyle/>
          <a:p>
            <a:r>
              <a:rPr lang="en-US" smtClean="0"/>
              <a:t>hamidurrahman57@gmail.com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092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272102-7D42-4AB1-B2F3-9BDE77F6E22E}" type="datetime1">
              <a:rPr lang="en-US" smtClean="0"/>
              <a:t>8/24/2020</a:t>
            </a:fld>
            <a:endParaRPr lang="en-US"/>
          </a:p>
        </p:txBody>
      </p:sp>
      <p:sp>
        <p:nvSpPr>
          <p:cNvPr id="4" name="Footer Placeholder 3"/>
          <p:cNvSpPr>
            <a:spLocks noGrp="1"/>
          </p:cNvSpPr>
          <p:nvPr>
            <p:ph type="ftr" sz="quarter" idx="11"/>
          </p:nvPr>
        </p:nvSpPr>
        <p:spPr/>
        <p:txBody>
          <a:bodyPr/>
          <a:lstStyle/>
          <a:p>
            <a:r>
              <a:rPr lang="en-US" smtClean="0"/>
              <a:t>hamidurrahman57@gmail.com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013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BC244-6C42-4DC0-B9F0-13ABABCD4D5E}" type="datetime1">
              <a:rPr lang="en-US" smtClean="0"/>
              <a:t>8/24/2020</a:t>
            </a:fld>
            <a:endParaRPr lang="en-US"/>
          </a:p>
        </p:txBody>
      </p:sp>
      <p:sp>
        <p:nvSpPr>
          <p:cNvPr id="3" name="Footer Placeholder 2"/>
          <p:cNvSpPr>
            <a:spLocks noGrp="1"/>
          </p:cNvSpPr>
          <p:nvPr>
            <p:ph type="ftr" sz="quarter" idx="11"/>
          </p:nvPr>
        </p:nvSpPr>
        <p:spPr/>
        <p:txBody>
          <a:bodyPr/>
          <a:lstStyle/>
          <a:p>
            <a:r>
              <a:rPr lang="en-US" smtClean="0"/>
              <a:t>hamidurrahman57@gmail.com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535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42989BF-762F-46C7-876E-D88E705302E1}"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hamidurrahman57@gmail.com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77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7A22B5C-E14C-4402-9DE9-FE6A27B38D51}"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hamidurrahman57@gmail.com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3094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4879D1-4914-44BC-8427-9A937C696807}" type="datetime1">
              <a:rPr lang="en-US" smtClean="0"/>
              <a:t>8/24/2020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hamidurrahman57@gmail.com</a:t>
            </a: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2180864"/>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8200" y="358775"/>
            <a:ext cx="5676900" cy="1622425"/>
          </a:xfrm>
          <a:solidFill>
            <a:schemeClr val="bg1"/>
          </a:solidFill>
        </p:spPr>
        <p:txBody>
          <a:bodyPr>
            <a:noAutofit/>
          </a:bodyPr>
          <a:lstStyle/>
          <a:p>
            <a:pPr algn="ctr"/>
            <a:r>
              <a:rPr lang="en-US" sz="13800" dirty="0" err="1">
                <a:solidFill>
                  <a:schemeClr val="accent5">
                    <a:lumMod val="60000"/>
                    <a:lumOff val="40000"/>
                  </a:schemeClr>
                </a:solidFill>
                <a:latin typeface="NikoshBAN" pitchFamily="2" charset="0"/>
                <a:cs typeface="NikoshBAN" pitchFamily="2" charset="0"/>
              </a:rPr>
              <a:t>স্বাগতম</a:t>
            </a:r>
            <a:endParaRPr lang="en-US" sz="13800" dirty="0">
              <a:solidFill>
                <a:schemeClr val="accent5">
                  <a:lumMod val="60000"/>
                  <a:lumOff val="40000"/>
                </a:schemeClr>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133600"/>
            <a:ext cx="5683304" cy="3474814"/>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pic>
      <p:sp>
        <p:nvSpPr>
          <p:cNvPr id="3" name="Date Placeholder 2"/>
          <p:cNvSpPr>
            <a:spLocks noGrp="1"/>
          </p:cNvSpPr>
          <p:nvPr>
            <p:ph type="dt" sz="half" idx="10"/>
          </p:nvPr>
        </p:nvSpPr>
        <p:spPr>
          <a:xfrm>
            <a:off x="1045455" y="6028289"/>
            <a:ext cx="684132" cy="365125"/>
          </a:xfrm>
        </p:spPr>
        <p:txBody>
          <a:bodyPr/>
          <a:lstStyle/>
          <a:p>
            <a:fld id="{F08E928B-FDFF-416B-9A72-C667CBBABC0C}" type="datetime1">
              <a:rPr lang="en-US" smtClean="0"/>
              <a:t>8/24/2020</a:t>
            </a:fld>
            <a:endParaRPr lang="en-US"/>
          </a:p>
        </p:txBody>
      </p:sp>
      <p:sp>
        <p:nvSpPr>
          <p:cNvPr id="8" name="Footer Placeholder 7"/>
          <p:cNvSpPr>
            <a:spLocks noGrp="1"/>
          </p:cNvSpPr>
          <p:nvPr>
            <p:ph type="ftr" sz="quarter" idx="11"/>
          </p:nvPr>
        </p:nvSpPr>
        <p:spPr>
          <a:xfrm>
            <a:off x="3048040" y="6047051"/>
            <a:ext cx="2133601" cy="365125"/>
          </a:xfrm>
        </p:spPr>
        <p:txBody>
          <a:bodyPr/>
          <a:lstStyle/>
          <a:p>
            <a:r>
              <a:rPr lang="en-US" smtClean="0"/>
              <a:t>hamidurrahman57@gmail.com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428498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700980"/>
            <a:ext cx="9123218" cy="6309420"/>
          </a:xfrm>
          <a:prstGeom prst="rect">
            <a:avLst/>
          </a:prstGeom>
          <a:solidFill>
            <a:schemeClr val="bg1"/>
          </a:solidFill>
          <a:ln w="38100">
            <a:solidFill>
              <a:schemeClr val="tx1"/>
            </a:solidFill>
          </a:ln>
        </p:spPr>
        <p:txBody>
          <a:bodyPr wrap="square">
            <a:spAutoFit/>
          </a:bodyPr>
          <a:lstStyle/>
          <a:p>
            <a:r>
              <a:rPr lang="bn-IN" sz="2800" b="1" dirty="0" smtClean="0">
                <a:solidFill>
                  <a:srgbClr val="C00000"/>
                </a:solidFill>
                <a:latin typeface="NikoshBAN" panose="02000000000000000000" pitchFamily="2" charset="0"/>
                <a:cs typeface="NikoshBAN" panose="02000000000000000000" pitchFamily="2" charset="0"/>
              </a:rPr>
              <a:t>   </a:t>
            </a:r>
            <a:r>
              <a:rPr lang="as-IN" sz="2400" dirty="0" smtClean="0">
                <a:solidFill>
                  <a:srgbClr val="002060"/>
                </a:solidFill>
                <a:latin typeface="NikoshBAN" panose="02000000000000000000" pitchFamily="2" charset="0"/>
                <a:cs typeface="NikoshBAN" panose="02000000000000000000" pitchFamily="2" charset="0"/>
              </a:rPr>
              <a:t>মৌলের </a:t>
            </a:r>
            <a:r>
              <a:rPr lang="as-IN" sz="2400" dirty="0">
                <a:solidFill>
                  <a:srgbClr val="002060"/>
                </a:solidFill>
                <a:latin typeface="NikoshBAN" panose="02000000000000000000" pitchFamily="2" charset="0"/>
                <a:cs typeface="NikoshBAN" panose="02000000000000000000" pitchFamily="2" charset="0"/>
              </a:rPr>
              <a:t>জারণ সংখ্যা মূলত তার </a:t>
            </a:r>
            <a:r>
              <a:rPr lang="as-IN" sz="2400" dirty="0" smtClean="0">
                <a:solidFill>
                  <a:srgbClr val="002060"/>
                </a:solidFill>
                <a:latin typeface="NikoshBAN" panose="02000000000000000000" pitchFamily="2" charset="0"/>
                <a:cs typeface="NikoshBAN" panose="02000000000000000000" pitchFamily="2" charset="0"/>
              </a:rPr>
              <a:t>ইলেকট্রন</a:t>
            </a:r>
            <a:r>
              <a:rPr lang="bn-IN" sz="2400" dirty="0" smtClean="0">
                <a:solidFill>
                  <a:srgbClr val="002060"/>
                </a:solidFill>
                <a:latin typeface="NikoshBAN" panose="02000000000000000000" pitchFamily="2" charset="0"/>
                <a:cs typeface="NikoshBAN" panose="02000000000000000000" pitchFamily="2" charset="0"/>
              </a:rPr>
              <a:t> </a:t>
            </a:r>
            <a:r>
              <a:rPr lang="as-IN" sz="2400" dirty="0" smtClean="0">
                <a:solidFill>
                  <a:srgbClr val="002060"/>
                </a:solidFill>
                <a:latin typeface="NikoshBAN" panose="02000000000000000000" pitchFamily="2" charset="0"/>
                <a:cs typeface="NikoshBAN" panose="02000000000000000000" pitchFamily="2" charset="0"/>
              </a:rPr>
              <a:t>বিন্যাসের </a:t>
            </a:r>
            <a:r>
              <a:rPr lang="as-IN" sz="2400" dirty="0">
                <a:solidFill>
                  <a:srgbClr val="002060"/>
                </a:solidFill>
                <a:latin typeface="NikoshBAN" panose="02000000000000000000" pitchFamily="2" charset="0"/>
                <a:cs typeface="NikoshBAN" panose="02000000000000000000" pitchFamily="2" charset="0"/>
              </a:rPr>
              <a:t>সাথে সম্পর্কিত।একটি যৌগে  কোনো মৌলের জারণ সংখ্যা যৌগে বিদ্যমান অন্যান্য মৌলের  জারণ সংখ্যার উপর নির্ভরশীল। যৌগে কোনো  একটি মৌলের জারণ সংখ্যা নির্ণয় করার জন্য  যৌগে বিদ্যমান অন্যান্য মৌলের প্রমাণ জারণ সংখ্যা ব্যবহার করা হয়। নিম্নে কিছু </a:t>
            </a:r>
            <a:r>
              <a:rPr lang="as-IN" sz="2400" dirty="0" smtClean="0">
                <a:solidFill>
                  <a:srgbClr val="002060"/>
                </a:solidFill>
                <a:latin typeface="NikoshBAN" panose="02000000000000000000" pitchFamily="2" charset="0"/>
                <a:cs typeface="NikoshBAN" panose="02000000000000000000" pitchFamily="2" charset="0"/>
              </a:rPr>
              <a:t>মৌলের,আয়নের </a:t>
            </a:r>
            <a:r>
              <a:rPr lang="as-IN" sz="2400" dirty="0">
                <a:solidFill>
                  <a:srgbClr val="002060"/>
                </a:solidFill>
                <a:latin typeface="NikoshBAN" panose="02000000000000000000" pitchFamily="2" charset="0"/>
                <a:cs typeface="NikoshBAN" panose="02000000000000000000" pitchFamily="2" charset="0"/>
              </a:rPr>
              <a:t>এবং যৌগের প্রমাণ জারণ সংখ্যা দেওয়া  হল:</a:t>
            </a:r>
          </a:p>
          <a:p>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ধাতুসমূহের </a:t>
            </a:r>
            <a:r>
              <a:rPr lang="as-IN" sz="2400" dirty="0">
                <a:latin typeface="NikoshBAN" panose="02000000000000000000" pitchFamily="2" charset="0"/>
                <a:cs typeface="NikoshBAN" panose="02000000000000000000" pitchFamily="2" charset="0"/>
              </a:rPr>
              <a:t>জারণ সংখ্যা ধনাত্মক এবং অধাতুসমূহের জারণ সংখ্যা ঋণাত্মক হয়</a:t>
            </a:r>
            <a:r>
              <a:rPr lang="as-IN" sz="2400" dirty="0" smtClean="0">
                <a:latin typeface="NikoshBAN" panose="02000000000000000000" pitchFamily="2" charset="0"/>
                <a:cs typeface="NikoshBAN" panose="02000000000000000000" pitchFamily="2" charset="0"/>
              </a:rPr>
              <a:t>।</a:t>
            </a:r>
            <a:endParaRPr lang="en-US" sz="2400" dirty="0" smtClean="0">
              <a:latin typeface="NikoshBAN" panose="02000000000000000000" pitchFamily="2" charset="0"/>
              <a:cs typeface="NikoshBAN" panose="02000000000000000000" pitchFamily="2" charset="0"/>
            </a:endParaRPr>
          </a:p>
          <a:p>
            <a:endParaRPr lang="as-IN" sz="2400" dirty="0">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a:t>
            </a:r>
            <a:r>
              <a:rPr lang="as-IN" sz="2000" dirty="0" smtClean="0">
                <a:latin typeface="NikoshBAN" panose="02000000000000000000" pitchFamily="2" charset="0"/>
                <a:cs typeface="NikoshBAN" panose="02000000000000000000" pitchFamily="2" charset="0"/>
              </a:rPr>
              <a:t> </a:t>
            </a:r>
            <a:r>
              <a:rPr lang="en-US" sz="2800" dirty="0" err="1" smtClean="0">
                <a:solidFill>
                  <a:srgbClr val="00B0F0"/>
                </a:solidFill>
                <a:latin typeface="TimesNewRomanPSMT"/>
              </a:rPr>
              <a:t>NaCl</a:t>
            </a:r>
            <a:r>
              <a:rPr lang="en-US" sz="2800" dirty="0" smtClean="0">
                <a:solidFill>
                  <a:srgbClr val="00B0F0"/>
                </a:solidFill>
                <a:latin typeface="TimesNewRomanPSMT"/>
              </a:rPr>
              <a:t> এ Na = +1,</a:t>
            </a:r>
            <a:r>
              <a:rPr lang="bn-IN" sz="2800" dirty="0" smtClean="0">
                <a:solidFill>
                  <a:srgbClr val="00B0F0"/>
                </a:solidFill>
                <a:latin typeface="TimesNewRomanPSMT"/>
              </a:rPr>
              <a:t> </a:t>
            </a:r>
            <a:r>
              <a:rPr lang="en-US" sz="2800" dirty="0" smtClean="0">
                <a:solidFill>
                  <a:srgbClr val="00B0F0"/>
                </a:solidFill>
                <a:latin typeface="TimesNewRomanPSMT"/>
              </a:rPr>
              <a:t>Cl = -1</a:t>
            </a:r>
          </a:p>
          <a:p>
            <a:endParaRPr lang="as-IN" sz="2000" dirty="0">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নিরপেক্ষ পরমাণু বা মুক্ত মৌলের জারণ সংখ্যা শূন্য হয়।</a:t>
            </a:r>
          </a:p>
          <a:p>
            <a:r>
              <a:rPr lang="as-IN" sz="2000" dirty="0">
                <a:latin typeface="NikoshBAN" panose="02000000000000000000" pitchFamily="2" charset="0"/>
                <a:cs typeface="NikoshBAN" panose="02000000000000000000" pitchFamily="2" charset="0"/>
              </a:rPr>
              <a:t>       </a:t>
            </a:r>
            <a:r>
              <a:rPr lang="en-US" sz="2800" dirty="0">
                <a:solidFill>
                  <a:srgbClr val="C00000"/>
                </a:solidFill>
                <a:latin typeface="SabrenaTonnyMJ" pitchFamily="2" charset="0"/>
              </a:rPr>
              <a:t> </a:t>
            </a:r>
            <a:r>
              <a:rPr lang="bn-IN" sz="2800" dirty="0" smtClean="0">
                <a:solidFill>
                  <a:srgbClr val="C00000"/>
                </a:solidFill>
                <a:latin typeface="SabrenaTonnyMJ" pitchFamily="2" charset="0"/>
              </a:rPr>
              <a:t>    </a:t>
            </a:r>
            <a:r>
              <a:rPr lang="en-US" sz="2800" dirty="0" smtClean="0">
                <a:solidFill>
                  <a:srgbClr val="C00000"/>
                </a:solidFill>
                <a:latin typeface="TimesNewRomanPSMT"/>
              </a:rPr>
              <a:t>Fe</a:t>
            </a:r>
            <a:r>
              <a:rPr lang="en-US" sz="2800" dirty="0">
                <a:solidFill>
                  <a:srgbClr val="C00000"/>
                </a:solidFill>
                <a:latin typeface="TimesNewRomanPSMT"/>
              </a:rPr>
              <a:t>, </a:t>
            </a:r>
            <a:r>
              <a:rPr lang="en-US" sz="2800" dirty="0" smtClean="0">
                <a:solidFill>
                  <a:srgbClr val="C00000"/>
                </a:solidFill>
                <a:latin typeface="TimesNewRomanPSMT"/>
              </a:rPr>
              <a:t>H</a:t>
            </a:r>
            <a:r>
              <a:rPr lang="en-US" sz="2800" baseline="-25000" dirty="0" smtClean="0">
                <a:solidFill>
                  <a:srgbClr val="C00000"/>
                </a:solidFill>
                <a:latin typeface="TimesNewRomanPSMT"/>
              </a:rPr>
              <a:t>2</a:t>
            </a:r>
            <a:r>
              <a:rPr lang="en-US" sz="1600" dirty="0" smtClean="0">
                <a:solidFill>
                  <a:srgbClr val="C00000"/>
                </a:solidFill>
                <a:latin typeface="TimesNewRomanPSMT"/>
              </a:rPr>
              <a:t> ,</a:t>
            </a:r>
            <a:r>
              <a:rPr lang="bn-IN" sz="1600" dirty="0" smtClean="0">
                <a:solidFill>
                  <a:srgbClr val="C00000"/>
                </a:solidFill>
                <a:latin typeface="TimesNewRomanPSMT"/>
              </a:rPr>
              <a:t> </a:t>
            </a:r>
            <a:r>
              <a:rPr lang="en-US" sz="2800" dirty="0" smtClean="0">
                <a:solidFill>
                  <a:srgbClr val="C00000"/>
                </a:solidFill>
                <a:latin typeface="TimesNewRomanPSMT"/>
              </a:rPr>
              <a:t>Fe </a:t>
            </a:r>
            <a:r>
              <a:rPr lang="en-US" sz="2800" dirty="0">
                <a:solidFill>
                  <a:srgbClr val="C00000"/>
                </a:solidFill>
                <a:latin typeface="TimesNewRomanPSMT"/>
              </a:rPr>
              <a:t>= 0</a:t>
            </a:r>
            <a:r>
              <a:rPr lang="en-US" sz="2800" dirty="0" smtClean="0">
                <a:solidFill>
                  <a:srgbClr val="C00000"/>
                </a:solidFill>
                <a:latin typeface="TimesNewRomanPSMT"/>
              </a:rPr>
              <a:t>,</a:t>
            </a:r>
            <a:r>
              <a:rPr lang="bn-IN" sz="2800" dirty="0" smtClean="0">
                <a:solidFill>
                  <a:srgbClr val="C00000"/>
                </a:solidFill>
                <a:latin typeface="TimesNewRomanPSMT"/>
              </a:rPr>
              <a:t> </a:t>
            </a:r>
            <a:r>
              <a:rPr lang="en-US" sz="2800" dirty="0" smtClean="0">
                <a:solidFill>
                  <a:srgbClr val="C00000"/>
                </a:solidFill>
                <a:latin typeface="TimesNewRomanPSMT"/>
              </a:rPr>
              <a:t>H </a:t>
            </a:r>
            <a:r>
              <a:rPr lang="en-US" sz="2800" dirty="0">
                <a:solidFill>
                  <a:srgbClr val="C00000"/>
                </a:solidFill>
                <a:latin typeface="TimesNewRomanPSMT"/>
              </a:rPr>
              <a:t>= </a:t>
            </a:r>
            <a:r>
              <a:rPr lang="en-US" sz="2800" dirty="0" smtClean="0">
                <a:solidFill>
                  <a:srgbClr val="C00000"/>
                </a:solidFill>
                <a:latin typeface="TimesNewRomanPSMT"/>
              </a:rPr>
              <a:t>0</a:t>
            </a:r>
            <a:endParaRPr lang="bn-IN" sz="2800" dirty="0" smtClean="0">
              <a:solidFill>
                <a:srgbClr val="C00000"/>
              </a:solidFill>
              <a:latin typeface="TimesNewRomanPSMT"/>
            </a:endParaRPr>
          </a:p>
          <a:p>
            <a:endParaRPr lang="bn-IN" sz="2400" dirty="0" smtClean="0">
              <a:solidFill>
                <a:srgbClr val="C00000"/>
              </a:solidFill>
              <a:latin typeface="TimesNewRomanPSMT"/>
            </a:endParaRPr>
          </a:p>
          <a:p>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নিরপেক্ষ যৌগে পরমাণুসমূহের মোট জারণ সংখ্যা শূন্য হয়।</a:t>
            </a:r>
            <a:r>
              <a:rPr lang="as-IN" sz="2000" dirty="0">
                <a:latin typeface="NikoshBAN" panose="02000000000000000000" pitchFamily="2" charset="0"/>
                <a:cs typeface="NikoshBAN" panose="02000000000000000000" pitchFamily="2" charset="0"/>
              </a:rPr>
              <a:t> </a:t>
            </a:r>
          </a:p>
          <a:p>
            <a:r>
              <a:rPr lang="as-IN" sz="2000" dirty="0">
                <a:solidFill>
                  <a:srgbClr val="7030A0"/>
                </a:solidFill>
                <a:latin typeface="NikoshBAN" panose="02000000000000000000" pitchFamily="2" charset="0"/>
                <a:cs typeface="NikoshBAN" panose="02000000000000000000" pitchFamily="2" charset="0"/>
              </a:rPr>
              <a:t>         </a:t>
            </a:r>
            <a:r>
              <a:rPr lang="pt-BR" sz="2000" dirty="0">
                <a:solidFill>
                  <a:srgbClr val="7030A0"/>
                </a:solidFill>
                <a:latin typeface="TimesNewRomanPSMT"/>
              </a:rPr>
              <a:t> </a:t>
            </a:r>
            <a:r>
              <a:rPr lang="pt-BR" sz="2800" dirty="0" smtClean="0">
                <a:solidFill>
                  <a:srgbClr val="7030A0"/>
                </a:solidFill>
                <a:latin typeface="TimesNewRomanPSMT"/>
              </a:rPr>
              <a:t>H</a:t>
            </a:r>
            <a:r>
              <a:rPr lang="pt-BR" sz="2800" baseline="-25000" dirty="0" smtClean="0">
                <a:solidFill>
                  <a:srgbClr val="7030A0"/>
                </a:solidFill>
                <a:latin typeface="TimesNewRomanPSMT"/>
              </a:rPr>
              <a:t>2</a:t>
            </a:r>
            <a:r>
              <a:rPr lang="pt-BR" sz="2800" dirty="0" smtClean="0">
                <a:solidFill>
                  <a:srgbClr val="7030A0"/>
                </a:solidFill>
                <a:latin typeface="TimesNewRomanPSMT"/>
              </a:rPr>
              <a:t>O, </a:t>
            </a:r>
            <a:r>
              <a:rPr lang="bn-IN" sz="2800" dirty="0">
                <a:solidFill>
                  <a:srgbClr val="7030A0"/>
                </a:solidFill>
                <a:latin typeface="NikoshBAN" panose="02000000000000000000" pitchFamily="2" charset="0"/>
                <a:cs typeface="NikoshBAN" panose="02000000000000000000" pitchFamily="2" charset="0"/>
              </a:rPr>
              <a:t>এ </a:t>
            </a:r>
            <a:r>
              <a:rPr lang="en-US" sz="2800" dirty="0" smtClean="0">
                <a:solidFill>
                  <a:srgbClr val="7030A0"/>
                </a:solidFill>
                <a:latin typeface="NikoshBAN" panose="02000000000000000000" pitchFamily="2" charset="0"/>
                <a:cs typeface="NikoshBAN" panose="02000000000000000000" pitchFamily="2" charset="0"/>
              </a:rPr>
              <a:t> </a:t>
            </a:r>
            <a:r>
              <a:rPr lang="pt-BR" sz="2800" dirty="0" smtClean="0">
                <a:solidFill>
                  <a:srgbClr val="7030A0"/>
                </a:solidFill>
                <a:latin typeface="TimesNewRomanPSMT"/>
              </a:rPr>
              <a:t>H </a:t>
            </a:r>
            <a:r>
              <a:rPr lang="pt-BR" sz="2800" dirty="0">
                <a:solidFill>
                  <a:srgbClr val="7030A0"/>
                </a:solidFill>
                <a:latin typeface="TimesNewRomanPSMT"/>
              </a:rPr>
              <a:t>= +1, O = -2 </a:t>
            </a:r>
            <a:r>
              <a:rPr lang="pt-BR" sz="2800" dirty="0" smtClean="0">
                <a:solidFill>
                  <a:srgbClr val="7030A0"/>
                </a:solidFill>
                <a:latin typeface="TimesNewRomanPSMT"/>
              </a:rPr>
              <a:t>,</a:t>
            </a:r>
            <a:r>
              <a:rPr lang="as-IN" sz="2800" dirty="0">
                <a:solidFill>
                  <a:srgbClr val="7030A0"/>
                </a:solidFill>
                <a:latin typeface="NikoshBAN" panose="02000000000000000000" pitchFamily="2" charset="0"/>
                <a:cs typeface="NikoshBAN" panose="02000000000000000000" pitchFamily="2" charset="0"/>
              </a:rPr>
              <a:t> </a:t>
            </a:r>
            <a:r>
              <a:rPr lang="as-IN" sz="2800" dirty="0" smtClean="0">
                <a:solidFill>
                  <a:srgbClr val="7030A0"/>
                </a:solidFill>
                <a:latin typeface="NikoshBAN" panose="02000000000000000000" pitchFamily="2" charset="0"/>
                <a:cs typeface="NikoshBAN" panose="02000000000000000000" pitchFamily="2" charset="0"/>
              </a:rPr>
              <a:t>মোট</a:t>
            </a:r>
            <a:r>
              <a:rPr lang="as-IN" sz="2800" dirty="0">
                <a:solidFill>
                  <a:srgbClr val="7030A0"/>
                </a:solidFill>
                <a:latin typeface="NikoshBAN" panose="02000000000000000000" pitchFamily="2" charset="0"/>
                <a:cs typeface="NikoshBAN" panose="02000000000000000000" pitchFamily="2" charset="0"/>
              </a:rPr>
              <a:t> জারণ সংখ্যা</a:t>
            </a:r>
            <a:r>
              <a:rPr lang="as-IN" sz="2800" dirty="0" smtClean="0">
                <a:solidFill>
                  <a:srgbClr val="7030A0"/>
                </a:solidFill>
                <a:latin typeface="NikoshBAN" panose="02000000000000000000" pitchFamily="2" charset="0"/>
                <a:cs typeface="NikoshBAN" panose="02000000000000000000" pitchFamily="2" charset="0"/>
              </a:rPr>
              <a:t> </a:t>
            </a:r>
            <a:r>
              <a:rPr lang="en-US" sz="2800" dirty="0" smtClean="0">
                <a:solidFill>
                  <a:srgbClr val="7030A0"/>
                </a:solidFill>
                <a:latin typeface="SabrenaTonnyMJ" pitchFamily="2" charset="0"/>
              </a:rPr>
              <a:t>= </a:t>
            </a:r>
            <a:r>
              <a:rPr lang="en-US" sz="2400" dirty="0">
                <a:solidFill>
                  <a:srgbClr val="7030A0"/>
                </a:solidFill>
                <a:latin typeface="TimesNewRomanPSMT"/>
              </a:rPr>
              <a:t>0</a:t>
            </a:r>
          </a:p>
          <a:p>
            <a:endParaRPr lang="bn-IN" sz="2000" dirty="0" smtClean="0">
              <a:solidFill>
                <a:srgbClr val="7030A0"/>
              </a:solidFill>
              <a:latin typeface="NikoshBAN" panose="02000000000000000000" pitchFamily="2" charset="0"/>
              <a:cs typeface="NikoshBAN" panose="02000000000000000000" pitchFamily="2" charset="0"/>
            </a:endParaRPr>
          </a:p>
          <a:p>
            <a:endParaRPr lang="bn-IN" sz="2000" dirty="0">
              <a:solidFill>
                <a:srgbClr val="7030A0"/>
              </a:solidFill>
              <a:latin typeface="NikoshBAN" panose="02000000000000000000" pitchFamily="2" charset="0"/>
              <a:cs typeface="NikoshBAN" panose="02000000000000000000" pitchFamily="2" charset="0"/>
            </a:endParaRPr>
          </a:p>
          <a:p>
            <a:endParaRPr lang="bn-IN" sz="2000" dirty="0" smtClean="0">
              <a:solidFill>
                <a:srgbClr val="7030A0"/>
              </a:solidFill>
              <a:latin typeface="NikoshBAN" panose="02000000000000000000" pitchFamily="2" charset="0"/>
              <a:cs typeface="NikoshBAN" panose="02000000000000000000" pitchFamily="2" charset="0"/>
            </a:endParaRPr>
          </a:p>
        </p:txBody>
      </p:sp>
      <p:sp>
        <p:nvSpPr>
          <p:cNvPr id="4" name="Rectangle 3"/>
          <p:cNvSpPr/>
          <p:nvPr/>
        </p:nvSpPr>
        <p:spPr>
          <a:xfrm>
            <a:off x="0" y="76200"/>
            <a:ext cx="9144000" cy="584775"/>
          </a:xfrm>
          <a:prstGeom prst="rect">
            <a:avLst/>
          </a:prstGeom>
          <a:solidFill>
            <a:srgbClr val="002060"/>
          </a:solidFill>
          <a:ln w="19050">
            <a:solidFill>
              <a:schemeClr val="tx1"/>
            </a:solidFill>
          </a:ln>
        </p:spPr>
        <p:txBody>
          <a:bodyPr wrap="square">
            <a:spAutoFit/>
          </a:bodyPr>
          <a:lstStyle/>
          <a:p>
            <a:pPr algn="ctr"/>
            <a:r>
              <a:rPr lang="as-IN" sz="3200" b="1" dirty="0" smtClean="0">
                <a:solidFill>
                  <a:schemeClr val="bg1"/>
                </a:solidFill>
                <a:latin typeface="NikoshBAN" panose="02000000000000000000" pitchFamily="2" charset="0"/>
                <a:cs typeface="NikoshBAN" panose="02000000000000000000" pitchFamily="2" charset="0"/>
              </a:rPr>
              <a:t>জা</a:t>
            </a:r>
            <a:r>
              <a:rPr lang="bn-IN" sz="3200" b="1" dirty="0" smtClean="0">
                <a:solidFill>
                  <a:schemeClr val="bg1"/>
                </a:solidFill>
                <a:latin typeface="NikoshBAN" panose="02000000000000000000" pitchFamily="2" charset="0"/>
                <a:cs typeface="NikoshBAN" panose="02000000000000000000" pitchFamily="2" charset="0"/>
              </a:rPr>
              <a:t>রণ</a:t>
            </a:r>
            <a:r>
              <a:rPr lang="as-IN" sz="3200" b="1" dirty="0" smtClean="0">
                <a:solidFill>
                  <a:schemeClr val="bg1"/>
                </a:solidFill>
                <a:latin typeface="NikoshBAN" panose="02000000000000000000" pitchFamily="2" charset="0"/>
                <a:cs typeface="NikoshBAN" panose="02000000000000000000" pitchFamily="2" charset="0"/>
              </a:rPr>
              <a:t> </a:t>
            </a:r>
            <a:r>
              <a:rPr lang="as-IN" sz="3200" b="1" dirty="0">
                <a:solidFill>
                  <a:schemeClr val="bg1"/>
                </a:solidFill>
                <a:latin typeface="NikoshBAN" panose="02000000000000000000" pitchFamily="2" charset="0"/>
                <a:cs typeface="NikoshBAN" panose="02000000000000000000" pitchFamily="2" charset="0"/>
              </a:rPr>
              <a:t>সংখ্যা</a:t>
            </a:r>
            <a:r>
              <a:rPr lang="bn-IN" sz="3200" b="1" dirty="0">
                <a:solidFill>
                  <a:schemeClr val="bg1"/>
                </a:solidFill>
                <a:latin typeface="NikoshBAN" panose="02000000000000000000" pitchFamily="2" charset="0"/>
                <a:cs typeface="NikoshBAN" panose="02000000000000000000" pitchFamily="2" charset="0"/>
              </a:rPr>
              <a:t> নির্ণয়ঃ</a:t>
            </a:r>
            <a:endParaRPr lang="as-IN" sz="3200" b="1" dirty="0">
              <a:solidFill>
                <a:schemeClr val="bg1"/>
              </a:solidFill>
              <a:latin typeface="NikoshBAN" panose="02000000000000000000" pitchFamily="2" charset="0"/>
              <a:cs typeface="NikoshBAN" panose="02000000000000000000" pitchFamily="2" charset="0"/>
            </a:endParaRPr>
          </a:p>
        </p:txBody>
      </p:sp>
      <p:sp>
        <p:nvSpPr>
          <p:cNvPr id="3" name="Date Placeholder 2"/>
          <p:cNvSpPr>
            <a:spLocks noGrp="1"/>
          </p:cNvSpPr>
          <p:nvPr>
            <p:ph type="dt" sz="half" idx="10"/>
          </p:nvPr>
        </p:nvSpPr>
        <p:spPr/>
        <p:txBody>
          <a:bodyPr/>
          <a:lstStyle/>
          <a:p>
            <a:fld id="{A19460D0-0CD6-437D-B76B-148279D0C70A}"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3679016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par>
                          <p:cTn id="8" fill="hold">
                            <p:stCondLst>
                              <p:cond delay="1250"/>
                            </p:stCondLst>
                            <p:childTnLst>
                              <p:par>
                                <p:cTn id="9" presetID="56" presetClass="entr" presetSubtype="0" fill="hold"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 by="(-#ppt_w*2)" calcmode="lin" valueType="num">
                                      <p:cBhvr rctx="PPT">
                                        <p:cTn id="11" dur="500" autoRev="1" fill="hold">
                                          <p:stCondLst>
                                            <p:cond delay="0"/>
                                          </p:stCondLst>
                                        </p:cTn>
                                        <p:tgtEl>
                                          <p:spTgt spid="2">
                                            <p:txEl>
                                              <p:pRg st="0" end="0"/>
                                            </p:txEl>
                                          </p:spTgt>
                                        </p:tgtEl>
                                        <p:attrNameLst>
                                          <p:attrName>ppt_w</p:attrName>
                                        </p:attrNameLst>
                                      </p:cBhvr>
                                    </p:anim>
                                    <p:anim by="(#ppt_w*0.50)" calcmode="lin" valueType="num">
                                      <p:cBhvr>
                                        <p:cTn id="12" dur="500" decel="50000" autoRev="1" fill="hold">
                                          <p:stCondLst>
                                            <p:cond delay="0"/>
                                          </p:stCondLst>
                                        </p:cTn>
                                        <p:tgtEl>
                                          <p:spTgt spid="2">
                                            <p:txEl>
                                              <p:pRg st="0" end="0"/>
                                            </p:txEl>
                                          </p:spTgt>
                                        </p:tgtEl>
                                        <p:attrNameLst>
                                          <p:attrName>ppt_x</p:attrName>
                                        </p:attrNameLst>
                                      </p:cBhvr>
                                    </p:anim>
                                    <p:anim from="(-#ppt_h/2)" to="(#ppt_y)" calcmode="lin" valueType="num">
                                      <p:cBhvr>
                                        <p:cTn id="13" dur="1000" fill="hold">
                                          <p:stCondLst>
                                            <p:cond delay="0"/>
                                          </p:stCondLst>
                                        </p:cTn>
                                        <p:tgtEl>
                                          <p:spTgt spid="2">
                                            <p:txEl>
                                              <p:pRg st="0" end="0"/>
                                            </p:txEl>
                                          </p:spTgt>
                                        </p:tgtEl>
                                        <p:attrNameLst>
                                          <p:attrName>ppt_y</p:attrName>
                                        </p:attrNameLst>
                                      </p:cBhvr>
                                    </p:anim>
                                    <p:animRot by="21600000">
                                      <p:cBhvr>
                                        <p:cTn id="14" dur="1000" fill="hold">
                                          <p:stCondLst>
                                            <p:cond delay="0"/>
                                          </p:stCondLst>
                                        </p:cTn>
                                        <p:tgtEl>
                                          <p:spTgt spid="2">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1000"/>
                                        <p:tgtEl>
                                          <p:spTgt spid="2">
                                            <p:txEl>
                                              <p:pRg st="1" end="1"/>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1000"/>
                                        <p:tgtEl>
                                          <p:spTgt spid="2">
                                            <p:txEl>
                                              <p:pRg st="3" end="3"/>
                                            </p:txEl>
                                          </p:spTgt>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1000"/>
                                        <p:tgtEl>
                                          <p:spTgt spid="2">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1000"/>
                                        <p:tgtEl>
                                          <p:spTgt spid="2">
                                            <p:txEl>
                                              <p:pRg st="6" end="6"/>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wipe(left)">
                                      <p:cBhvr>
                                        <p:cTn id="35" dur="1000"/>
                                        <p:tgtEl>
                                          <p:spTgt spid="2">
                                            <p:txEl>
                                              <p:pRg st="8" end="8"/>
                                            </p:txEl>
                                          </p:spTgt>
                                        </p:tgtEl>
                                      </p:cBhvr>
                                    </p:animEffect>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wipe(left)">
                                      <p:cBhvr>
                                        <p:cTn id="39"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 y="609600"/>
            <a:ext cx="8991601" cy="6186309"/>
          </a:xfrm>
          <a:prstGeom prst="rect">
            <a:avLst/>
          </a:prstGeom>
          <a:solidFill>
            <a:schemeClr val="bg1"/>
          </a:solidFill>
          <a:ln w="38100">
            <a:solidFill>
              <a:schemeClr val="tx1"/>
            </a:solidFill>
          </a:ln>
        </p:spPr>
        <p:txBody>
          <a:bodyPr wrap="square">
            <a:spAutoFit/>
          </a:bodyPr>
          <a:lstStyle/>
          <a:p>
            <a:r>
              <a:rPr lang="as-IN" sz="2400" dirty="0" smtClean="0">
                <a:latin typeface="NikoshBAN" panose="02000000000000000000" pitchFamily="2" charset="0"/>
                <a:cs typeface="NikoshBAN" panose="02000000000000000000" pitchFamily="2" charset="0"/>
              </a:rPr>
              <a:t>আধান</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বিশিষ্ট</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আয়নে</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পরমাণু</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সমূহের মোট</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জারণ</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সংখ্যা</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আধান</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সংখ্যার</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সমান</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হয়</a:t>
            </a:r>
            <a:r>
              <a:rPr lang="as-IN" sz="2400" dirty="0">
                <a:latin typeface="NikoshBAN" panose="02000000000000000000" pitchFamily="2" charset="0"/>
                <a:cs typeface="NikoshBAN" panose="02000000000000000000" pitchFamily="2" charset="0"/>
              </a:rPr>
              <a:t>।</a:t>
            </a:r>
          </a:p>
          <a:p>
            <a:r>
              <a:rPr lang="en-US" sz="2400" dirty="0">
                <a:latin typeface="TimesNewRomanPSMT"/>
              </a:rPr>
              <a:t>SO</a:t>
            </a:r>
            <a:r>
              <a:rPr lang="en-US" sz="1400" dirty="0">
                <a:latin typeface="TimesNewRomanPSMT"/>
              </a:rPr>
              <a:t>4</a:t>
            </a:r>
            <a:r>
              <a:rPr lang="as-IN" sz="2400" dirty="0" smtClean="0">
                <a:latin typeface="NikoshBAN" panose="02000000000000000000" pitchFamily="2" charset="0"/>
                <a:cs typeface="NikoshBAN" panose="02000000000000000000" pitchFamily="2" charset="0"/>
              </a:rPr>
              <a:t> মূল</a:t>
            </a:r>
            <a:r>
              <a:rPr lang="bn-IN" sz="2400" dirty="0" smtClean="0">
                <a:latin typeface="NikoshBAN" panose="02000000000000000000" pitchFamily="2" charset="0"/>
                <a:cs typeface="NikoshBAN" panose="02000000000000000000" pitchFamily="2" charset="0"/>
              </a:rPr>
              <a:t>কের </a:t>
            </a:r>
            <a:r>
              <a:rPr lang="as-IN" sz="2400" dirty="0" smtClean="0">
                <a:latin typeface="NikoshBAN" panose="02000000000000000000" pitchFamily="2" charset="0"/>
                <a:cs typeface="NikoshBAN" panose="02000000000000000000" pitchFamily="2" charset="0"/>
              </a:rPr>
              <a:t>জারন</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সংখ্যা</a:t>
            </a:r>
            <a:r>
              <a:rPr lang="as-IN" sz="2400" dirty="0">
                <a:latin typeface="NikoshBAN" panose="02000000000000000000" pitchFamily="2" charset="0"/>
                <a:cs typeface="NikoshBAN" panose="02000000000000000000" pitchFamily="2" charset="0"/>
              </a:rPr>
              <a:t>= </a:t>
            </a:r>
            <a:r>
              <a:rPr lang="bn-IN" sz="2400" dirty="0" smtClean="0">
                <a:solidFill>
                  <a:srgbClr val="002060"/>
                </a:solidFill>
                <a:latin typeface="TimesNewRomanPSMT"/>
              </a:rPr>
              <a:t>-</a:t>
            </a:r>
            <a:r>
              <a:rPr lang="en-US" sz="2400" dirty="0" smtClean="0">
                <a:solidFill>
                  <a:srgbClr val="002060"/>
                </a:solidFill>
                <a:latin typeface="TimesNewRomanPSMT"/>
              </a:rPr>
              <a:t>2</a:t>
            </a:r>
            <a:r>
              <a:rPr lang="en-US" sz="2400" dirty="0" smtClean="0">
                <a:solidFill>
                  <a:srgbClr val="00B050"/>
                </a:solidFill>
                <a:latin typeface="TimesNewRomanPSMT"/>
              </a:rPr>
              <a:t> </a:t>
            </a:r>
            <a:r>
              <a:rPr lang="as-IN" sz="2400" dirty="0" smtClean="0">
                <a:latin typeface="NikoshBAN" panose="02000000000000000000" pitchFamily="2" charset="0"/>
                <a:cs typeface="NikoshBAN" panose="02000000000000000000" pitchFamily="2" charset="0"/>
              </a:rPr>
              <a:t>, </a:t>
            </a:r>
            <a:r>
              <a:rPr lang="en-US" sz="2400" dirty="0" smtClean="0">
                <a:latin typeface="TimesNewRomanPSMT"/>
              </a:rPr>
              <a:t>NH</a:t>
            </a:r>
            <a:r>
              <a:rPr lang="en-US" sz="1400" dirty="0" smtClean="0">
                <a:latin typeface="TimesNewRomanPSMT"/>
              </a:rPr>
              <a:t>4</a:t>
            </a:r>
            <a:r>
              <a:rPr lang="bn-IN" sz="1400" dirty="0" smtClean="0">
                <a:latin typeface="TimesNewRomanPSMT"/>
              </a:rPr>
              <a:t> </a:t>
            </a:r>
            <a:r>
              <a:rPr lang="as-IN" sz="2400" dirty="0">
                <a:latin typeface="NikoshBAN" panose="02000000000000000000" pitchFamily="2" charset="0"/>
                <a:cs typeface="NikoshBAN" panose="02000000000000000000" pitchFamily="2" charset="0"/>
              </a:rPr>
              <a:t>মূল</a:t>
            </a:r>
            <a:r>
              <a:rPr lang="bn-IN" sz="2400" dirty="0">
                <a:latin typeface="NikoshBAN" panose="02000000000000000000" pitchFamily="2" charset="0"/>
                <a:cs typeface="NikoshBAN" panose="02000000000000000000" pitchFamily="2" charset="0"/>
              </a:rPr>
              <a:t>কের </a:t>
            </a:r>
            <a:r>
              <a:rPr lang="as-IN" sz="2400" dirty="0">
                <a:latin typeface="NikoshBAN" panose="02000000000000000000" pitchFamily="2" charset="0"/>
                <a:cs typeface="NikoshBAN" panose="02000000000000000000" pitchFamily="2" charset="0"/>
              </a:rPr>
              <a:t>জারন</a:t>
            </a:r>
            <a:r>
              <a:rPr lang="bn-IN"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সংখ্যা= </a:t>
            </a:r>
            <a:r>
              <a:rPr lang="en-US" sz="2400" dirty="0">
                <a:solidFill>
                  <a:srgbClr val="FF0000"/>
                </a:solidFill>
                <a:latin typeface="TimesNewRomanPSMT"/>
              </a:rPr>
              <a:t>+1</a:t>
            </a:r>
          </a:p>
          <a:p>
            <a:r>
              <a:rPr lang="as-IN" sz="2400" dirty="0" smtClean="0">
                <a:latin typeface="NikoshBAN" panose="02000000000000000000" pitchFamily="2" charset="0"/>
                <a:cs typeface="NikoshBAN" panose="02000000000000000000" pitchFamily="2" charset="0"/>
              </a:rPr>
              <a:t>  </a:t>
            </a:r>
            <a:r>
              <a:rPr lang="as-IN" sz="2400" dirty="0">
                <a:solidFill>
                  <a:schemeClr val="accent6">
                    <a:lumMod val="50000"/>
                  </a:schemeClr>
                </a:solidFill>
                <a:latin typeface="NikoshBAN" panose="02000000000000000000" pitchFamily="2" charset="0"/>
                <a:cs typeface="NikoshBAN" panose="02000000000000000000" pitchFamily="2" charset="0"/>
              </a:rPr>
              <a:t>ক্ষার </a:t>
            </a:r>
            <a:r>
              <a:rPr lang="as-IN" sz="2400" dirty="0" smtClean="0">
                <a:solidFill>
                  <a:schemeClr val="accent6">
                    <a:lumMod val="50000"/>
                  </a:schemeClr>
                </a:solidFill>
                <a:latin typeface="NikoshBAN" panose="02000000000000000000" pitchFamily="2" charset="0"/>
                <a:cs typeface="NikoshBAN" panose="02000000000000000000" pitchFamily="2" charset="0"/>
              </a:rPr>
              <a:t>ধাতুসমূহের</a:t>
            </a:r>
            <a:r>
              <a:rPr lang="bn-IN" sz="2400" dirty="0" smtClean="0">
                <a:solidFill>
                  <a:schemeClr val="accent6">
                    <a:lumMod val="50000"/>
                  </a:schemeClr>
                </a:solidFill>
                <a:latin typeface="NikoshBAN" panose="02000000000000000000" pitchFamily="2" charset="0"/>
                <a:cs typeface="NikoshBAN" panose="02000000000000000000" pitchFamily="2" charset="0"/>
              </a:rPr>
              <a:t> </a:t>
            </a:r>
            <a:r>
              <a:rPr lang="as-IN" sz="2400" dirty="0" smtClean="0">
                <a:solidFill>
                  <a:schemeClr val="accent6">
                    <a:lumMod val="50000"/>
                  </a:schemeClr>
                </a:solidFill>
                <a:latin typeface="NikoshBAN" panose="02000000000000000000" pitchFamily="2" charset="0"/>
                <a:cs typeface="NikoshBAN" panose="02000000000000000000" pitchFamily="2" charset="0"/>
              </a:rPr>
              <a:t>জারণ</a:t>
            </a:r>
            <a:r>
              <a:rPr lang="bn-IN" sz="2400" dirty="0" smtClean="0">
                <a:solidFill>
                  <a:schemeClr val="accent6">
                    <a:lumMod val="50000"/>
                  </a:schemeClr>
                </a:solidFill>
                <a:latin typeface="NikoshBAN" panose="02000000000000000000" pitchFamily="2" charset="0"/>
                <a:cs typeface="NikoshBAN" panose="02000000000000000000" pitchFamily="2" charset="0"/>
              </a:rPr>
              <a:t> </a:t>
            </a:r>
            <a:r>
              <a:rPr lang="as-IN" sz="2400" dirty="0" smtClean="0">
                <a:solidFill>
                  <a:schemeClr val="accent6">
                    <a:lumMod val="50000"/>
                  </a:schemeClr>
                </a:solidFill>
                <a:latin typeface="NikoshBAN" panose="02000000000000000000" pitchFamily="2" charset="0"/>
                <a:cs typeface="NikoshBAN" panose="02000000000000000000" pitchFamily="2" charset="0"/>
              </a:rPr>
              <a:t>সংখ্যা </a:t>
            </a:r>
            <a:r>
              <a:rPr lang="en-US" sz="2400" dirty="0">
                <a:solidFill>
                  <a:schemeClr val="accent6">
                    <a:lumMod val="50000"/>
                  </a:schemeClr>
                </a:solidFill>
                <a:latin typeface="TimesNewRomanPSMT"/>
              </a:rPr>
              <a:t>+</a:t>
            </a:r>
            <a:r>
              <a:rPr lang="en-US" sz="2400" dirty="0" smtClean="0">
                <a:solidFill>
                  <a:schemeClr val="accent6">
                    <a:lumMod val="50000"/>
                  </a:schemeClr>
                </a:solidFill>
                <a:latin typeface="TimesNewRomanPSMT"/>
              </a:rPr>
              <a:t>1</a:t>
            </a:r>
            <a:r>
              <a:rPr lang="as-IN" sz="2400" dirty="0" smtClean="0">
                <a:solidFill>
                  <a:schemeClr val="accent6">
                    <a:lumMod val="50000"/>
                  </a:schemeClr>
                </a:solidFill>
                <a:latin typeface="NikoshBAN" panose="02000000000000000000" pitchFamily="2" charset="0"/>
                <a:cs typeface="NikoshBAN" panose="02000000000000000000" pitchFamily="2" charset="0"/>
              </a:rPr>
              <a:t>হয়</a:t>
            </a:r>
            <a:r>
              <a:rPr lang="as-IN" sz="2400" dirty="0">
                <a:solidFill>
                  <a:schemeClr val="accent6">
                    <a:lumMod val="50000"/>
                  </a:schemeClr>
                </a:solidFill>
                <a:latin typeface="NikoshBAN" panose="02000000000000000000" pitchFamily="2" charset="0"/>
                <a:cs typeface="NikoshBAN" panose="02000000000000000000" pitchFamily="2" charset="0"/>
              </a:rPr>
              <a:t>।</a:t>
            </a:r>
          </a:p>
          <a:p>
            <a:r>
              <a:rPr lang="en-US" sz="2400" dirty="0" smtClean="0">
                <a:solidFill>
                  <a:srgbClr val="FF0000"/>
                </a:solidFill>
                <a:latin typeface="TimesNewRomanPSMT"/>
              </a:rPr>
              <a:t>      </a:t>
            </a:r>
            <a:r>
              <a:rPr lang="en-US" sz="2400" dirty="0" err="1" smtClean="0">
                <a:solidFill>
                  <a:srgbClr val="FF0000"/>
                </a:solidFill>
                <a:latin typeface="TimesNewRomanPSMT"/>
              </a:rPr>
              <a:t>KCl</a:t>
            </a:r>
            <a:r>
              <a:rPr lang="en-US" sz="2400" dirty="0">
                <a:solidFill>
                  <a:srgbClr val="FF0000"/>
                </a:solidFill>
                <a:latin typeface="TimesNewRomanPSMT"/>
              </a:rPr>
              <a:t>, </a:t>
            </a:r>
            <a:r>
              <a:rPr lang="en-US" sz="2400" dirty="0" smtClean="0">
                <a:solidFill>
                  <a:srgbClr val="FF0000"/>
                </a:solidFill>
                <a:latin typeface="TimesNewRomanPSMT"/>
              </a:rPr>
              <a:t>K</a:t>
            </a:r>
            <a:r>
              <a:rPr lang="en-US" sz="2400" baseline="-25000" dirty="0" smtClean="0">
                <a:solidFill>
                  <a:srgbClr val="FF0000"/>
                </a:solidFill>
                <a:latin typeface="TimesNewRomanPSMT"/>
              </a:rPr>
              <a:t>2</a:t>
            </a:r>
            <a:r>
              <a:rPr lang="en-US" sz="2400" dirty="0" smtClean="0">
                <a:solidFill>
                  <a:srgbClr val="FF0000"/>
                </a:solidFill>
                <a:latin typeface="TimesNewRomanPSMT"/>
              </a:rPr>
              <a:t>CO</a:t>
            </a:r>
            <a:r>
              <a:rPr lang="en-US" sz="2400" baseline="-25000" dirty="0" smtClean="0">
                <a:solidFill>
                  <a:srgbClr val="FF0000"/>
                </a:solidFill>
                <a:latin typeface="TimesNewRomanPSMT"/>
              </a:rPr>
              <a:t>3</a:t>
            </a:r>
            <a:r>
              <a:rPr lang="en-US" sz="1400" dirty="0" smtClean="0">
                <a:solidFill>
                  <a:srgbClr val="FF0000"/>
                </a:solidFill>
                <a:latin typeface="TimesNewRomanPSMT"/>
              </a:rPr>
              <a:t>, </a:t>
            </a:r>
            <a:r>
              <a:rPr lang="bn-IN" sz="3200" dirty="0" smtClean="0">
                <a:solidFill>
                  <a:srgbClr val="FF0000"/>
                </a:solidFill>
                <a:latin typeface="NikoshBAN" panose="02000000000000000000" pitchFamily="2" charset="0"/>
                <a:cs typeface="NikoshBAN" panose="02000000000000000000" pitchFamily="2" charset="0"/>
              </a:rPr>
              <a:t>এ</a:t>
            </a:r>
            <a:r>
              <a:rPr lang="en-US" sz="3200" dirty="0" smtClean="0">
                <a:solidFill>
                  <a:srgbClr val="FF0000"/>
                </a:solidFill>
                <a:latin typeface="TimesNewRomanPSMT"/>
              </a:rPr>
              <a:t> </a:t>
            </a:r>
            <a:r>
              <a:rPr lang="en-US" sz="2400" dirty="0">
                <a:solidFill>
                  <a:srgbClr val="FF0000"/>
                </a:solidFill>
                <a:latin typeface="TimesNewRomanPSMT"/>
              </a:rPr>
              <a:t>K = +1</a:t>
            </a:r>
          </a:p>
          <a:p>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মৃৎক্ষার </a:t>
            </a:r>
            <a:r>
              <a:rPr lang="as-IN" sz="2400" dirty="0">
                <a:latin typeface="NikoshBAN" panose="02000000000000000000" pitchFamily="2" charset="0"/>
                <a:cs typeface="NikoshBAN" panose="02000000000000000000" pitchFamily="2" charset="0"/>
              </a:rPr>
              <a:t>ধাতু সমূহের জারণ সংখ্যা </a:t>
            </a:r>
            <a:r>
              <a:rPr lang="en-US" sz="2400" dirty="0">
                <a:solidFill>
                  <a:srgbClr val="002060"/>
                </a:solidFill>
                <a:latin typeface="TimesNewRomanPSMT"/>
              </a:rPr>
              <a:t>+2</a:t>
            </a:r>
            <a:r>
              <a:rPr lang="en-US" sz="2400" dirty="0">
                <a:solidFill>
                  <a:srgbClr val="00B050"/>
                </a:solidFill>
                <a:latin typeface="TimesNewRomanPSMT"/>
              </a:rPr>
              <a:t> </a:t>
            </a:r>
            <a:r>
              <a:rPr lang="as-IN" sz="2400" dirty="0" smtClean="0">
                <a:latin typeface="NikoshBAN" panose="02000000000000000000" pitchFamily="2" charset="0"/>
                <a:cs typeface="NikoshBAN" panose="02000000000000000000" pitchFamily="2" charset="0"/>
              </a:rPr>
              <a:t>হয়</a:t>
            </a:r>
            <a:r>
              <a:rPr lang="as-IN" sz="2400" dirty="0">
                <a:latin typeface="NikoshBAN" panose="02000000000000000000" pitchFamily="2" charset="0"/>
                <a:cs typeface="NikoshBAN" panose="02000000000000000000" pitchFamily="2" charset="0"/>
              </a:rPr>
              <a:t>।</a:t>
            </a:r>
          </a:p>
          <a:p>
            <a:r>
              <a:rPr lang="en-US" sz="2400" dirty="0" smtClean="0">
                <a:solidFill>
                  <a:srgbClr val="002060"/>
                </a:solidFill>
                <a:latin typeface="TimesNewRomanPSMT"/>
              </a:rPr>
              <a:t>      </a:t>
            </a:r>
            <a:r>
              <a:rPr lang="en-US" sz="2400" dirty="0" err="1" smtClean="0">
                <a:solidFill>
                  <a:srgbClr val="002060"/>
                </a:solidFill>
                <a:latin typeface="TimesNewRomanPSMT"/>
              </a:rPr>
              <a:t>CaO</a:t>
            </a:r>
            <a:r>
              <a:rPr lang="en-US" sz="2400" dirty="0">
                <a:solidFill>
                  <a:srgbClr val="002060"/>
                </a:solidFill>
                <a:latin typeface="TimesNewRomanPSMT"/>
              </a:rPr>
              <a:t>, </a:t>
            </a:r>
            <a:r>
              <a:rPr lang="en-US" sz="2400" dirty="0" smtClean="0">
                <a:solidFill>
                  <a:srgbClr val="002060"/>
                </a:solidFill>
                <a:latin typeface="TimesNewRomanPSMT"/>
              </a:rPr>
              <a:t>MgSO</a:t>
            </a:r>
            <a:r>
              <a:rPr lang="en-US" sz="2400" baseline="-25000" dirty="0" smtClean="0">
                <a:solidFill>
                  <a:srgbClr val="002060"/>
                </a:solidFill>
                <a:latin typeface="TimesNewRomanPSMT"/>
              </a:rPr>
              <a:t>4, </a:t>
            </a:r>
            <a:r>
              <a:rPr lang="en-US" sz="1400" dirty="0" smtClean="0">
                <a:solidFill>
                  <a:srgbClr val="002060"/>
                </a:solidFill>
                <a:latin typeface="TimesNewRomanPSMT"/>
              </a:rPr>
              <a:t>   </a:t>
            </a:r>
            <a:r>
              <a:rPr lang="en-US" sz="2400" dirty="0">
                <a:solidFill>
                  <a:srgbClr val="002060"/>
                </a:solidFill>
                <a:latin typeface="TimesNewRomanPSMT"/>
              </a:rPr>
              <a:t>Ca= +2 , Mg = +</a:t>
            </a:r>
            <a:r>
              <a:rPr lang="en-US" sz="2400" dirty="0" smtClean="0">
                <a:solidFill>
                  <a:srgbClr val="002060"/>
                </a:solidFill>
                <a:latin typeface="TimesNewRomanPSMT"/>
              </a:rPr>
              <a:t>2</a:t>
            </a:r>
            <a:r>
              <a:rPr lang="en-US" sz="2400" dirty="0" smtClean="0">
                <a:solidFill>
                  <a:srgbClr val="00B050"/>
                </a:solidFill>
                <a:latin typeface="TimesNewRomanPSMT"/>
              </a:rPr>
              <a:t> </a:t>
            </a:r>
            <a:r>
              <a:rPr lang="as-IN" sz="2400" dirty="0" smtClean="0">
                <a:latin typeface="NikoshBAN" panose="02000000000000000000" pitchFamily="2" charset="0"/>
                <a:cs typeface="NikoshBAN" panose="02000000000000000000" pitchFamily="2" charset="0"/>
              </a:rPr>
              <a:t>হয়।</a:t>
            </a:r>
            <a:endParaRPr lang="en-US" sz="2400" dirty="0">
              <a:latin typeface="NikoshBAN" panose="02000000000000000000" pitchFamily="2" charset="0"/>
              <a:cs typeface="NikoshBAN" panose="02000000000000000000" pitchFamily="2" charset="0"/>
            </a:endParaRPr>
          </a:p>
          <a:p>
            <a:endParaRPr lang="as-IN" sz="1100" dirty="0">
              <a:latin typeface="NikoshBAN" panose="02000000000000000000" pitchFamily="2" charset="0"/>
              <a:cs typeface="NikoshBAN" panose="02000000000000000000" pitchFamily="2" charset="0"/>
            </a:endParaRPr>
          </a:p>
          <a:p>
            <a:r>
              <a:rPr lang="en-US"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অধিকাংশ যৌগে</a:t>
            </a:r>
            <a:r>
              <a:rPr lang="bn-IN"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হাইড্রোজেনের</a:t>
            </a:r>
            <a:r>
              <a:rPr lang="bn-IN"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জারণ</a:t>
            </a:r>
            <a:r>
              <a:rPr lang="bn-IN"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সংখ্যা </a:t>
            </a:r>
            <a:r>
              <a:rPr lang="en-US" sz="2400" dirty="0">
                <a:solidFill>
                  <a:srgbClr val="7030A0"/>
                </a:solidFill>
                <a:latin typeface="TimesNewRomanPSMT"/>
              </a:rPr>
              <a:t>+</a:t>
            </a:r>
            <a:r>
              <a:rPr lang="en-US" sz="2400" dirty="0" smtClean="0">
                <a:solidFill>
                  <a:srgbClr val="7030A0"/>
                </a:solidFill>
                <a:latin typeface="TimesNewRomanPSMT"/>
              </a:rPr>
              <a:t>1</a:t>
            </a:r>
            <a:r>
              <a:rPr lang="bn-IN" sz="2400" dirty="0" smtClean="0">
                <a:solidFill>
                  <a:srgbClr val="7030A0"/>
                </a:solidFill>
                <a:latin typeface="TimesNewRomanPSMT"/>
              </a:rPr>
              <a:t>। </a:t>
            </a:r>
            <a:r>
              <a:rPr lang="as-IN" sz="2400" dirty="0" smtClean="0">
                <a:solidFill>
                  <a:srgbClr val="7030A0"/>
                </a:solidFill>
                <a:latin typeface="NikoshBAN" panose="02000000000000000000" pitchFamily="2" charset="0"/>
                <a:cs typeface="NikoshBAN" panose="02000000000000000000" pitchFamily="2" charset="0"/>
              </a:rPr>
              <a:t>কিন্তু ধাতব</a:t>
            </a:r>
            <a:r>
              <a:rPr lang="bn-IN"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হাইড্রাইডে</a:t>
            </a:r>
            <a:r>
              <a:rPr lang="bn-IN"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হাইড্রোজেনের</a:t>
            </a:r>
            <a:r>
              <a:rPr lang="bn-IN"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জারণ</a:t>
            </a:r>
            <a:r>
              <a:rPr lang="bn-IN"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সংখ্যা -</a:t>
            </a:r>
            <a:r>
              <a:rPr lang="en-US" sz="2400" dirty="0" smtClean="0">
                <a:solidFill>
                  <a:srgbClr val="7030A0"/>
                </a:solidFill>
                <a:latin typeface="TimesNewRomanPSMT"/>
              </a:rPr>
              <a:t>1</a:t>
            </a:r>
            <a:r>
              <a:rPr lang="as-IN" sz="2400" dirty="0" smtClean="0">
                <a:solidFill>
                  <a:srgbClr val="7030A0"/>
                </a:solidFill>
                <a:latin typeface="NikoshBAN" panose="02000000000000000000" pitchFamily="2" charset="0"/>
                <a:cs typeface="NikoshBAN" panose="02000000000000000000" pitchFamily="2" charset="0"/>
              </a:rPr>
              <a:t> </a:t>
            </a:r>
            <a:r>
              <a:rPr lang="as-IN" sz="2400" dirty="0">
                <a:solidFill>
                  <a:srgbClr val="7030A0"/>
                </a:solidFill>
                <a:latin typeface="NikoshBAN" panose="02000000000000000000" pitchFamily="2" charset="0"/>
                <a:cs typeface="NikoshBAN" panose="02000000000000000000" pitchFamily="2" charset="0"/>
              </a:rPr>
              <a:t>হয়। </a:t>
            </a:r>
            <a:endParaRPr lang="bn-IN" sz="2400" dirty="0" smtClean="0">
              <a:solidFill>
                <a:srgbClr val="7030A0"/>
              </a:solidFill>
              <a:latin typeface="NikoshBAN" panose="02000000000000000000" pitchFamily="2" charset="0"/>
              <a:cs typeface="NikoshBAN" panose="02000000000000000000" pitchFamily="2" charset="0"/>
            </a:endParaRPr>
          </a:p>
          <a:p>
            <a:r>
              <a:rPr lang="en-US" sz="2400" dirty="0" smtClean="0">
                <a:solidFill>
                  <a:srgbClr val="C00000"/>
                </a:solidFill>
                <a:latin typeface="TimesNewRomanPSMT"/>
              </a:rPr>
              <a:t>      NH</a:t>
            </a:r>
            <a:r>
              <a:rPr lang="en-US" sz="2400" baseline="-25000" dirty="0" smtClean="0">
                <a:solidFill>
                  <a:srgbClr val="C00000"/>
                </a:solidFill>
                <a:latin typeface="TimesNewRomanPSMT"/>
              </a:rPr>
              <a:t>3</a:t>
            </a:r>
            <a:r>
              <a:rPr lang="en-US" sz="1400" dirty="0" smtClean="0">
                <a:solidFill>
                  <a:srgbClr val="C00000"/>
                </a:solidFill>
                <a:latin typeface="TimesNewRomanPSMT"/>
              </a:rPr>
              <a:t>,</a:t>
            </a:r>
            <a:r>
              <a:rPr lang="bn-IN" sz="3200" dirty="0" smtClean="0">
                <a:solidFill>
                  <a:srgbClr val="C00000"/>
                </a:solidFill>
                <a:latin typeface="NikoshBAN" panose="02000000000000000000" pitchFamily="2" charset="0"/>
                <a:cs typeface="NikoshBAN" panose="02000000000000000000" pitchFamily="2" charset="0"/>
              </a:rPr>
              <a:t> </a:t>
            </a:r>
            <a:r>
              <a:rPr lang="bn-IN" sz="3200" dirty="0">
                <a:solidFill>
                  <a:srgbClr val="C00000"/>
                </a:solidFill>
                <a:latin typeface="NikoshBAN" panose="02000000000000000000" pitchFamily="2" charset="0"/>
                <a:cs typeface="NikoshBAN" panose="02000000000000000000" pitchFamily="2" charset="0"/>
              </a:rPr>
              <a:t>এ</a:t>
            </a:r>
            <a:r>
              <a:rPr lang="en-US" sz="3200" dirty="0" smtClean="0">
                <a:solidFill>
                  <a:srgbClr val="C00000"/>
                </a:solidFill>
                <a:latin typeface="TimesNewRomanPSMT"/>
              </a:rPr>
              <a:t> </a:t>
            </a:r>
            <a:r>
              <a:rPr lang="en-US" sz="2400" dirty="0" smtClean="0">
                <a:solidFill>
                  <a:srgbClr val="C00000"/>
                </a:solidFill>
                <a:latin typeface="TimesNewRomanPSMT"/>
              </a:rPr>
              <a:t>H </a:t>
            </a:r>
            <a:r>
              <a:rPr lang="en-US" sz="2400" dirty="0">
                <a:solidFill>
                  <a:srgbClr val="C00000"/>
                </a:solidFill>
                <a:latin typeface="TimesNewRomanPSMT"/>
              </a:rPr>
              <a:t>= +1 </a:t>
            </a:r>
            <a:r>
              <a:rPr lang="en-US" sz="2400" dirty="0" smtClean="0">
                <a:solidFill>
                  <a:srgbClr val="C00000"/>
                </a:solidFill>
                <a:latin typeface="TimesNewRomanPSMT"/>
              </a:rPr>
              <a:t>,</a:t>
            </a:r>
            <a:r>
              <a:rPr lang="en-US" sz="2400" dirty="0">
                <a:solidFill>
                  <a:srgbClr val="C00000"/>
                </a:solidFill>
                <a:latin typeface="TimesNewRomanPSMT"/>
              </a:rPr>
              <a:t> </a:t>
            </a:r>
            <a:r>
              <a:rPr lang="en-US" sz="2400" dirty="0" smtClean="0">
                <a:solidFill>
                  <a:srgbClr val="C00000"/>
                </a:solidFill>
                <a:latin typeface="TimesNewRomanPSMT"/>
              </a:rPr>
              <a:t>LiAlH</a:t>
            </a:r>
            <a:r>
              <a:rPr lang="en-US" sz="2400" baseline="-25000" dirty="0" smtClean="0">
                <a:solidFill>
                  <a:srgbClr val="C00000"/>
                </a:solidFill>
                <a:latin typeface="TimesNewRomanPSMT"/>
              </a:rPr>
              <a:t>4,</a:t>
            </a:r>
            <a:r>
              <a:rPr lang="en-US" sz="2400" dirty="0" smtClean="0">
                <a:solidFill>
                  <a:srgbClr val="C00000"/>
                </a:solidFill>
                <a:latin typeface="TimesNewRomanPSMT"/>
              </a:rPr>
              <a:t> </a:t>
            </a:r>
            <a:r>
              <a:rPr lang="bn-IN" sz="3200" dirty="0">
                <a:solidFill>
                  <a:srgbClr val="C00000"/>
                </a:solidFill>
                <a:latin typeface="NikoshBAN" panose="02000000000000000000" pitchFamily="2" charset="0"/>
                <a:cs typeface="NikoshBAN" panose="02000000000000000000" pitchFamily="2" charset="0"/>
              </a:rPr>
              <a:t>এ</a:t>
            </a:r>
            <a:r>
              <a:rPr lang="en-US" dirty="0">
                <a:solidFill>
                  <a:srgbClr val="C00000"/>
                </a:solidFill>
                <a:latin typeface="TimesNewRomanPSMT"/>
              </a:rPr>
              <a:t> </a:t>
            </a:r>
            <a:r>
              <a:rPr lang="en-US" sz="2400" dirty="0" smtClean="0">
                <a:solidFill>
                  <a:srgbClr val="C00000"/>
                </a:solidFill>
                <a:latin typeface="TimesNewRomanPSMT"/>
              </a:rPr>
              <a:t>H </a:t>
            </a:r>
            <a:r>
              <a:rPr lang="en-US" sz="2400" dirty="0">
                <a:solidFill>
                  <a:srgbClr val="C00000"/>
                </a:solidFill>
                <a:latin typeface="TimesNewRomanPSMT"/>
              </a:rPr>
              <a:t>= -1</a:t>
            </a:r>
          </a:p>
          <a:p>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অক্সাইডে অক্সিজেনের</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জারণ</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সংখ্যা</a:t>
            </a:r>
            <a:r>
              <a:rPr lang="bn-IN" sz="2400" dirty="0">
                <a:solidFill>
                  <a:srgbClr val="002060"/>
                </a:solidFill>
                <a:latin typeface="TimesNewRomanPSMT"/>
              </a:rPr>
              <a:t> -</a:t>
            </a:r>
            <a:r>
              <a:rPr lang="en-US" sz="2400" dirty="0">
                <a:solidFill>
                  <a:srgbClr val="002060"/>
                </a:solidFill>
                <a:latin typeface="TimesNewRomanPSMT"/>
              </a:rPr>
              <a:t>2</a:t>
            </a:r>
            <a:r>
              <a:rPr lang="as-IN"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কিন্তু </a:t>
            </a:r>
            <a:r>
              <a:rPr lang="as-IN" sz="2400" dirty="0" smtClean="0">
                <a:latin typeface="NikoshBAN" panose="02000000000000000000" pitchFamily="2" charset="0"/>
                <a:cs typeface="NikoshBAN" panose="02000000000000000000" pitchFamily="2" charset="0"/>
              </a:rPr>
              <a:t>পারঅক্সাইডে</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অক্সিজেনের</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জারণ</a:t>
            </a:r>
            <a:r>
              <a:rPr lang="en-US" sz="2400" dirty="0" smtClean="0">
                <a:latin typeface="NikoshBAN" panose="02000000000000000000" pitchFamily="2" charset="0"/>
                <a:cs typeface="NikoshBAN" panose="02000000000000000000" pitchFamily="2" charset="0"/>
              </a:rPr>
              <a:t> </a:t>
            </a:r>
          </a:p>
          <a:p>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সংখ্যা</a:t>
            </a:r>
            <a:r>
              <a:rPr lang="bn-IN" sz="2400" dirty="0" smtClean="0">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a:t>
            </a:r>
            <a:r>
              <a:rPr lang="en-US" sz="2400" dirty="0">
                <a:solidFill>
                  <a:srgbClr val="7030A0"/>
                </a:solidFill>
                <a:latin typeface="TimesNewRomanPSMT"/>
              </a:rPr>
              <a:t>1</a:t>
            </a:r>
            <a:r>
              <a:rPr lang="as-IN" sz="2400" dirty="0">
                <a:solidFill>
                  <a:srgbClr val="7030A0"/>
                </a:solidFill>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এবংসুপার</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অক্সাইডে</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অক্সিজেনের</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জারণসংখ্যা</a:t>
            </a:r>
            <a:r>
              <a:rPr lang="bn-IN" sz="2400" dirty="0" smtClean="0">
                <a:latin typeface="NikoshBAN" panose="02000000000000000000" pitchFamily="2" charset="0"/>
                <a:cs typeface="NikoshBAN" panose="02000000000000000000" pitchFamily="2" charset="0"/>
              </a:rPr>
              <a:t> </a:t>
            </a:r>
            <a:r>
              <a:rPr lang="en-US" sz="2400" dirty="0" smtClean="0">
                <a:solidFill>
                  <a:srgbClr val="002060"/>
                </a:solidFill>
                <a:latin typeface="TimesNewRomanPSMT"/>
              </a:rPr>
              <a:t>-1/2</a:t>
            </a:r>
            <a:r>
              <a:rPr lang="bn-IN" sz="2400" dirty="0" smtClean="0">
                <a:solidFill>
                  <a:srgbClr val="002060"/>
                </a:solidFill>
                <a:latin typeface="TimesNewRomanPSMT"/>
              </a:rPr>
              <a:t> </a:t>
            </a:r>
            <a:r>
              <a:rPr lang="as-IN" sz="2400" dirty="0">
                <a:latin typeface="NikoshBAN" panose="02000000000000000000" pitchFamily="2" charset="0"/>
                <a:cs typeface="NikoshBAN" panose="02000000000000000000" pitchFamily="2" charset="0"/>
              </a:rPr>
              <a:t>হয়। </a:t>
            </a:r>
            <a:endParaRPr lang="bn-IN" sz="2400" dirty="0" smtClean="0">
              <a:solidFill>
                <a:srgbClr val="002060"/>
              </a:solidFill>
              <a:latin typeface="TimesNewRomanPSMT"/>
            </a:endParaRPr>
          </a:p>
          <a:p>
            <a:r>
              <a:rPr lang="en-US" sz="2400" dirty="0">
                <a:solidFill>
                  <a:srgbClr val="002060"/>
                </a:solidFill>
                <a:latin typeface="TimesNewRomanPSMT"/>
              </a:rPr>
              <a:t> </a:t>
            </a:r>
            <a:r>
              <a:rPr lang="bn-IN" sz="2400" dirty="0" smtClean="0">
                <a:solidFill>
                  <a:srgbClr val="002060"/>
                </a:solidFill>
                <a:latin typeface="TimesNewRomanPSMT"/>
              </a:rPr>
              <a:t>  </a:t>
            </a:r>
            <a:r>
              <a:rPr lang="en-US" sz="2400" dirty="0" smtClean="0">
                <a:solidFill>
                  <a:srgbClr val="002060"/>
                </a:solidFill>
                <a:latin typeface="TimesNewRomanPSMT"/>
              </a:rPr>
              <a:t>      K</a:t>
            </a:r>
            <a:r>
              <a:rPr lang="en-US" sz="2400" baseline="-25000" dirty="0" smtClean="0">
                <a:solidFill>
                  <a:srgbClr val="002060"/>
                </a:solidFill>
                <a:latin typeface="TimesNewRomanPSMT"/>
              </a:rPr>
              <a:t>2</a:t>
            </a:r>
            <a:r>
              <a:rPr lang="en-US" sz="2400" dirty="0" smtClean="0">
                <a:solidFill>
                  <a:srgbClr val="002060"/>
                </a:solidFill>
                <a:latin typeface="TimesNewRomanPSMT"/>
              </a:rPr>
              <a:t>O, </a:t>
            </a:r>
            <a:r>
              <a:rPr lang="en-US" sz="2400" dirty="0" err="1">
                <a:solidFill>
                  <a:srgbClr val="002060"/>
                </a:solidFill>
                <a:latin typeface="TimesNewRomanPSMT"/>
              </a:rPr>
              <a:t>CaO</a:t>
            </a:r>
            <a:r>
              <a:rPr lang="en-US" sz="2400" dirty="0">
                <a:solidFill>
                  <a:srgbClr val="002060"/>
                </a:solidFill>
                <a:latin typeface="TimesNewRomanPSMT"/>
              </a:rPr>
              <a:t>    </a:t>
            </a:r>
            <a:r>
              <a:rPr lang="bn-IN" sz="3200" dirty="0" smtClean="0">
                <a:solidFill>
                  <a:srgbClr val="002060"/>
                </a:solidFill>
                <a:latin typeface="NikoshBAN" panose="02000000000000000000" pitchFamily="2" charset="0"/>
                <a:cs typeface="NikoshBAN" panose="02000000000000000000" pitchFamily="2" charset="0"/>
              </a:rPr>
              <a:t>এ</a:t>
            </a:r>
            <a:r>
              <a:rPr lang="en-US" sz="2400" dirty="0" smtClean="0">
                <a:solidFill>
                  <a:srgbClr val="002060"/>
                </a:solidFill>
                <a:latin typeface="TimesNewRomanPSMT"/>
              </a:rPr>
              <a:t>    </a:t>
            </a:r>
            <a:r>
              <a:rPr lang="en-US" sz="2400" dirty="0">
                <a:solidFill>
                  <a:srgbClr val="002060"/>
                </a:solidFill>
                <a:latin typeface="TimesNewRomanPSMT"/>
              </a:rPr>
              <a:t>O= -2</a:t>
            </a:r>
          </a:p>
          <a:p>
            <a:r>
              <a:rPr lang="en-US" sz="2400" dirty="0">
                <a:solidFill>
                  <a:srgbClr val="002060"/>
                </a:solidFill>
                <a:latin typeface="TimesNewRomanPSMT"/>
              </a:rPr>
              <a:t>    </a:t>
            </a:r>
            <a:r>
              <a:rPr lang="en-US" sz="2400" dirty="0" smtClean="0">
                <a:solidFill>
                  <a:srgbClr val="002060"/>
                </a:solidFill>
                <a:latin typeface="TimesNewRomanPSMT"/>
              </a:rPr>
              <a:t>     K</a:t>
            </a:r>
            <a:r>
              <a:rPr lang="en-US" sz="2400" baseline="-25000" dirty="0" smtClean="0">
                <a:solidFill>
                  <a:srgbClr val="002060"/>
                </a:solidFill>
                <a:latin typeface="TimesNewRomanPSMT"/>
              </a:rPr>
              <a:t>2</a:t>
            </a:r>
            <a:r>
              <a:rPr lang="en-US" sz="2400" dirty="0" smtClean="0">
                <a:solidFill>
                  <a:srgbClr val="002060"/>
                </a:solidFill>
                <a:latin typeface="TimesNewRomanPSMT"/>
              </a:rPr>
              <a:t>O</a:t>
            </a:r>
            <a:r>
              <a:rPr lang="en-US" sz="2400" baseline="-25000" dirty="0" smtClean="0">
                <a:solidFill>
                  <a:srgbClr val="002060"/>
                </a:solidFill>
                <a:latin typeface="TimesNewRomanPSMT"/>
              </a:rPr>
              <a:t>2</a:t>
            </a:r>
            <a:r>
              <a:rPr lang="en-US" sz="2400" dirty="0" smtClean="0">
                <a:solidFill>
                  <a:srgbClr val="002060"/>
                </a:solidFill>
                <a:latin typeface="TimesNewRomanPSMT"/>
              </a:rPr>
              <a:t>, H</a:t>
            </a:r>
            <a:r>
              <a:rPr lang="en-US" sz="2400" baseline="-25000" dirty="0" smtClean="0">
                <a:solidFill>
                  <a:srgbClr val="002060"/>
                </a:solidFill>
                <a:latin typeface="TimesNewRomanPSMT"/>
              </a:rPr>
              <a:t>2</a:t>
            </a:r>
            <a:r>
              <a:rPr lang="en-US" sz="2400" dirty="0" smtClean="0">
                <a:solidFill>
                  <a:srgbClr val="002060"/>
                </a:solidFill>
                <a:latin typeface="TimesNewRomanPSMT"/>
              </a:rPr>
              <a:t>O</a:t>
            </a:r>
            <a:r>
              <a:rPr lang="en-US" sz="2400" baseline="-25000" dirty="0" smtClean="0">
                <a:solidFill>
                  <a:srgbClr val="002060"/>
                </a:solidFill>
                <a:latin typeface="TimesNewRomanPSMT"/>
              </a:rPr>
              <a:t>2</a:t>
            </a:r>
            <a:r>
              <a:rPr lang="en-US" sz="1400" dirty="0" smtClean="0">
                <a:solidFill>
                  <a:srgbClr val="002060"/>
                </a:solidFill>
                <a:latin typeface="TimesNewRomanPSMT"/>
              </a:rPr>
              <a:t>    </a:t>
            </a:r>
            <a:r>
              <a:rPr lang="bn-IN" sz="3200" dirty="0">
                <a:solidFill>
                  <a:srgbClr val="002060"/>
                </a:solidFill>
                <a:latin typeface="NikoshBAN" panose="02000000000000000000" pitchFamily="2" charset="0"/>
                <a:cs typeface="NikoshBAN" panose="02000000000000000000" pitchFamily="2" charset="0"/>
              </a:rPr>
              <a:t>এ</a:t>
            </a:r>
            <a:r>
              <a:rPr lang="en-US" sz="3200" dirty="0" smtClean="0">
                <a:solidFill>
                  <a:srgbClr val="002060"/>
                </a:solidFill>
                <a:latin typeface="TimesNewRomanPSMT"/>
              </a:rPr>
              <a:t>  </a:t>
            </a:r>
            <a:r>
              <a:rPr lang="en-US" sz="2400" dirty="0">
                <a:solidFill>
                  <a:srgbClr val="002060"/>
                </a:solidFill>
                <a:latin typeface="TimesNewRomanPSMT"/>
              </a:rPr>
              <a:t>O = -1</a:t>
            </a:r>
          </a:p>
          <a:p>
            <a:r>
              <a:rPr lang="en-US" sz="2400" dirty="0">
                <a:solidFill>
                  <a:srgbClr val="002060"/>
                </a:solidFill>
                <a:latin typeface="TimesNewRomanPSMT"/>
              </a:rPr>
              <a:t>   </a:t>
            </a:r>
            <a:r>
              <a:rPr lang="en-US" sz="2400" dirty="0" smtClean="0">
                <a:solidFill>
                  <a:srgbClr val="002060"/>
                </a:solidFill>
                <a:latin typeface="TimesNewRomanPSMT"/>
              </a:rPr>
              <a:t>      NaO</a:t>
            </a:r>
            <a:r>
              <a:rPr lang="en-US" sz="2400" baseline="-25000" dirty="0" smtClean="0">
                <a:solidFill>
                  <a:srgbClr val="002060"/>
                </a:solidFill>
                <a:latin typeface="TimesNewRomanPSMT"/>
              </a:rPr>
              <a:t>2</a:t>
            </a:r>
            <a:r>
              <a:rPr lang="en-US" sz="2400" dirty="0" smtClean="0">
                <a:solidFill>
                  <a:srgbClr val="002060"/>
                </a:solidFill>
                <a:latin typeface="TimesNewRomanPSMT"/>
              </a:rPr>
              <a:t>, KO</a:t>
            </a:r>
            <a:r>
              <a:rPr lang="en-US" sz="2400" baseline="-25000" dirty="0" smtClean="0">
                <a:solidFill>
                  <a:srgbClr val="002060"/>
                </a:solidFill>
                <a:latin typeface="TimesNewRomanPSMT"/>
              </a:rPr>
              <a:t>2</a:t>
            </a:r>
            <a:r>
              <a:rPr lang="en-US" sz="1400" dirty="0" smtClean="0">
                <a:solidFill>
                  <a:srgbClr val="002060"/>
                </a:solidFill>
                <a:latin typeface="TimesNewRomanPSMT"/>
              </a:rPr>
              <a:t> </a:t>
            </a:r>
            <a:r>
              <a:rPr lang="en-US" sz="2800" dirty="0" smtClean="0">
                <a:solidFill>
                  <a:srgbClr val="002060"/>
                </a:solidFill>
                <a:latin typeface="TimesNewRomanPSMT"/>
              </a:rPr>
              <a:t>  </a:t>
            </a:r>
            <a:r>
              <a:rPr lang="bn-IN" sz="2800" dirty="0" smtClean="0">
                <a:solidFill>
                  <a:srgbClr val="002060"/>
                </a:solidFill>
                <a:latin typeface="NikoshBAN" panose="02000000000000000000" pitchFamily="2" charset="0"/>
                <a:cs typeface="NikoshBAN" panose="02000000000000000000" pitchFamily="2" charset="0"/>
              </a:rPr>
              <a:t>এ</a:t>
            </a:r>
            <a:r>
              <a:rPr lang="en-US" sz="2800" dirty="0" smtClean="0">
                <a:solidFill>
                  <a:srgbClr val="002060"/>
                </a:solidFill>
                <a:latin typeface="TimesNewRomanPSMT"/>
              </a:rPr>
              <a:t>  </a:t>
            </a:r>
            <a:r>
              <a:rPr lang="en-US" sz="2400" dirty="0">
                <a:solidFill>
                  <a:srgbClr val="002060"/>
                </a:solidFill>
                <a:latin typeface="TimesNewRomanPSMT"/>
              </a:rPr>
              <a:t>O = -1/2</a:t>
            </a:r>
            <a:endParaRPr lang="as-IN" sz="2400" dirty="0">
              <a:latin typeface="NikoshBAN" panose="02000000000000000000" pitchFamily="2" charset="0"/>
              <a:cs typeface="NikoshBAN" panose="02000000000000000000" pitchFamily="2" charset="0"/>
            </a:endParaRPr>
          </a:p>
        </p:txBody>
      </p:sp>
      <p:sp>
        <p:nvSpPr>
          <p:cNvPr id="3" name="Rectangle 2"/>
          <p:cNvSpPr/>
          <p:nvPr/>
        </p:nvSpPr>
        <p:spPr>
          <a:xfrm>
            <a:off x="0" y="0"/>
            <a:ext cx="9067801" cy="584775"/>
          </a:xfrm>
          <a:prstGeom prst="rect">
            <a:avLst/>
          </a:prstGeom>
          <a:solidFill>
            <a:srgbClr val="002060"/>
          </a:solidFill>
        </p:spPr>
        <p:txBody>
          <a:bodyPr wrap="square">
            <a:spAutoFit/>
          </a:bodyPr>
          <a:lstStyle/>
          <a:p>
            <a:pPr algn="ctr"/>
            <a:r>
              <a:rPr lang="as-IN" sz="3200" b="1" dirty="0">
                <a:solidFill>
                  <a:schemeClr val="bg1"/>
                </a:solidFill>
                <a:latin typeface="NikoshBAN" panose="02000000000000000000" pitchFamily="2" charset="0"/>
                <a:cs typeface="NikoshBAN" panose="02000000000000000000" pitchFamily="2" charset="0"/>
              </a:rPr>
              <a:t>জারন সংখ্যা</a:t>
            </a:r>
            <a:r>
              <a:rPr lang="bn-IN" sz="3200" b="1" dirty="0">
                <a:solidFill>
                  <a:schemeClr val="bg1"/>
                </a:solidFill>
                <a:latin typeface="NikoshBAN" panose="02000000000000000000" pitchFamily="2" charset="0"/>
                <a:cs typeface="NikoshBAN" panose="02000000000000000000" pitchFamily="2" charset="0"/>
              </a:rPr>
              <a:t> নির্ণয়ঃ</a:t>
            </a:r>
            <a:endParaRPr lang="as-IN" sz="3200" b="1" dirty="0">
              <a:solidFill>
                <a:schemeClr val="bg1"/>
              </a:solidFill>
              <a:latin typeface="NikoshBAN" panose="02000000000000000000" pitchFamily="2" charset="0"/>
              <a:cs typeface="NikoshBAN" panose="02000000000000000000" pitchFamily="2" charset="0"/>
            </a:endParaRPr>
          </a:p>
        </p:txBody>
      </p:sp>
      <p:sp>
        <p:nvSpPr>
          <p:cNvPr id="7" name="Date Placeholder 6"/>
          <p:cNvSpPr>
            <a:spLocks noGrp="1"/>
          </p:cNvSpPr>
          <p:nvPr>
            <p:ph type="dt" sz="half" idx="10"/>
          </p:nvPr>
        </p:nvSpPr>
        <p:spPr>
          <a:xfrm>
            <a:off x="5405258" y="6400800"/>
            <a:ext cx="684132" cy="365125"/>
          </a:xfrm>
        </p:spPr>
        <p:txBody>
          <a:bodyPr/>
          <a:lstStyle/>
          <a:p>
            <a:fld id="{88331757-BF29-4802-AA61-6FBBF73B58C6}" type="datetime1">
              <a:rPr lang="en-US" smtClean="0"/>
              <a:t>8/24/2020</a:t>
            </a:fld>
            <a:endParaRPr lang="en-US" dirty="0"/>
          </a:p>
        </p:txBody>
      </p:sp>
      <p:sp>
        <p:nvSpPr>
          <p:cNvPr id="8" name="Footer Placeholder 7"/>
          <p:cNvSpPr>
            <a:spLocks noGrp="1"/>
          </p:cNvSpPr>
          <p:nvPr>
            <p:ph type="ftr" sz="quarter" idx="11"/>
          </p:nvPr>
        </p:nvSpPr>
        <p:spPr>
          <a:xfrm>
            <a:off x="609599" y="6400800"/>
            <a:ext cx="4622973" cy="365125"/>
          </a:xfrm>
        </p:spPr>
        <p:txBody>
          <a:bodyPr/>
          <a:lstStyle/>
          <a:p>
            <a:r>
              <a:rPr lang="en-US" dirty="0" smtClean="0"/>
              <a:t>hamidurrahman57@gmail.com</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6356898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000"/>
                                        <p:tgtEl>
                                          <p:spTgt spid="2">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1000"/>
                                        <p:tgtEl>
                                          <p:spTgt spid="2">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1000"/>
                                        <p:tgtEl>
                                          <p:spTgt spid="2">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1000"/>
                                        <p:tgtEl>
                                          <p:spTgt spid="2">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1000"/>
                                        <p:tgtEl>
                                          <p:spTgt spid="2">
                                            <p:txEl>
                                              <p:pRg st="5" end="5"/>
                                            </p:txEl>
                                          </p:spTgt>
                                        </p:tgtEl>
                                      </p:cBhvr>
                                    </p:animEffect>
                                  </p:childTnLst>
                                </p:cTn>
                              </p:par>
                            </p:childTnLst>
                          </p:cTn>
                        </p:par>
                        <p:par>
                          <p:cTn id="28" fill="hold">
                            <p:stCondLst>
                              <p:cond delay="6000"/>
                            </p:stCondLst>
                            <p:childTnLst>
                              <p:par>
                                <p:cTn id="29" presetID="56" presetClass="entr" presetSubtype="0" fill="hold" nodeType="afterEffect">
                                  <p:stCondLst>
                                    <p:cond delay="0"/>
                                  </p:stCondLst>
                                  <p:iterate type="lt">
                                    <p:tmPct val="10000"/>
                                  </p:iterate>
                                  <p:childTnLst>
                                    <p:set>
                                      <p:cBhvr>
                                        <p:cTn id="30" dur="1" fill="hold">
                                          <p:stCondLst>
                                            <p:cond delay="0"/>
                                          </p:stCondLst>
                                        </p:cTn>
                                        <p:tgtEl>
                                          <p:spTgt spid="2">
                                            <p:txEl>
                                              <p:pRg st="7" end="7"/>
                                            </p:txEl>
                                          </p:spTgt>
                                        </p:tgtEl>
                                        <p:attrNameLst>
                                          <p:attrName>style.visibility</p:attrName>
                                        </p:attrNameLst>
                                      </p:cBhvr>
                                      <p:to>
                                        <p:strVal val="visible"/>
                                      </p:to>
                                    </p:set>
                                    <p:anim by="(-#ppt_w*2)" calcmode="lin" valueType="num">
                                      <p:cBhvr rctx="PPT">
                                        <p:cTn id="31" dur="500" autoRev="1" fill="hold">
                                          <p:stCondLst>
                                            <p:cond delay="0"/>
                                          </p:stCondLst>
                                        </p:cTn>
                                        <p:tgtEl>
                                          <p:spTgt spid="2">
                                            <p:txEl>
                                              <p:pRg st="7" end="7"/>
                                            </p:txEl>
                                          </p:spTgt>
                                        </p:tgtEl>
                                        <p:attrNameLst>
                                          <p:attrName>ppt_w</p:attrName>
                                        </p:attrNameLst>
                                      </p:cBhvr>
                                    </p:anim>
                                    <p:anim by="(#ppt_w*0.50)" calcmode="lin" valueType="num">
                                      <p:cBhvr>
                                        <p:cTn id="32" dur="500" decel="50000" autoRev="1" fill="hold">
                                          <p:stCondLst>
                                            <p:cond delay="0"/>
                                          </p:stCondLst>
                                        </p:cTn>
                                        <p:tgtEl>
                                          <p:spTgt spid="2">
                                            <p:txEl>
                                              <p:pRg st="7" end="7"/>
                                            </p:txEl>
                                          </p:spTgt>
                                        </p:tgtEl>
                                        <p:attrNameLst>
                                          <p:attrName>ppt_x</p:attrName>
                                        </p:attrNameLst>
                                      </p:cBhvr>
                                    </p:anim>
                                    <p:anim from="(-#ppt_h/2)" to="(#ppt_y)" calcmode="lin" valueType="num">
                                      <p:cBhvr>
                                        <p:cTn id="33" dur="1000" fill="hold">
                                          <p:stCondLst>
                                            <p:cond delay="0"/>
                                          </p:stCondLst>
                                        </p:cTn>
                                        <p:tgtEl>
                                          <p:spTgt spid="2">
                                            <p:txEl>
                                              <p:pRg st="7" end="7"/>
                                            </p:txEl>
                                          </p:spTgt>
                                        </p:tgtEl>
                                        <p:attrNameLst>
                                          <p:attrName>ppt_y</p:attrName>
                                        </p:attrNameLst>
                                      </p:cBhvr>
                                    </p:anim>
                                    <p:animRot by="21600000">
                                      <p:cBhvr>
                                        <p:cTn id="34" dur="1000" fill="hold">
                                          <p:stCondLst>
                                            <p:cond delay="0"/>
                                          </p:stCondLst>
                                        </p:cTn>
                                        <p:tgtEl>
                                          <p:spTgt spid="2">
                                            <p:txEl>
                                              <p:pRg st="7" end="7"/>
                                            </p:txEl>
                                          </p:spTgt>
                                        </p:tgtEl>
                                        <p:attrNameLst>
                                          <p:attrName>r</p:attrName>
                                        </p:attrNameLst>
                                      </p:cBhvr>
                                    </p:animRot>
                                  </p:childTnLst>
                                </p:cTn>
                              </p:par>
                            </p:childTnLst>
                          </p:cTn>
                        </p:par>
                        <p:par>
                          <p:cTn id="35" fill="hold">
                            <p:stCondLst>
                              <p:cond delay="15200"/>
                            </p:stCondLst>
                            <p:childTnLst>
                              <p:par>
                                <p:cTn id="36" presetID="22" presetClass="entr" presetSubtype="8" fill="hold" nodeType="after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wipe(left)">
                                      <p:cBhvr>
                                        <p:cTn id="38" dur="1000"/>
                                        <p:tgtEl>
                                          <p:spTgt spid="2">
                                            <p:txEl>
                                              <p:pRg st="8" end="8"/>
                                            </p:txEl>
                                          </p:spTgt>
                                        </p:tgtEl>
                                      </p:cBhvr>
                                    </p:animEffect>
                                  </p:childTnLst>
                                </p:cTn>
                              </p:par>
                            </p:childTnLst>
                          </p:cTn>
                        </p:par>
                        <p:par>
                          <p:cTn id="39" fill="hold">
                            <p:stCondLst>
                              <p:cond delay="16200"/>
                            </p:stCondLst>
                            <p:childTnLst>
                              <p:par>
                                <p:cTn id="40" presetID="56" presetClass="entr" presetSubtype="0" fill="hold" nodeType="afterEffect">
                                  <p:stCondLst>
                                    <p:cond delay="0"/>
                                  </p:stCondLst>
                                  <p:iterate type="lt">
                                    <p:tmPct val="10000"/>
                                  </p:iterate>
                                  <p:childTnLst>
                                    <p:set>
                                      <p:cBhvr>
                                        <p:cTn id="41" dur="1" fill="hold">
                                          <p:stCondLst>
                                            <p:cond delay="0"/>
                                          </p:stCondLst>
                                        </p:cTn>
                                        <p:tgtEl>
                                          <p:spTgt spid="2">
                                            <p:txEl>
                                              <p:pRg st="9" end="9"/>
                                            </p:txEl>
                                          </p:spTgt>
                                        </p:tgtEl>
                                        <p:attrNameLst>
                                          <p:attrName>style.visibility</p:attrName>
                                        </p:attrNameLst>
                                      </p:cBhvr>
                                      <p:to>
                                        <p:strVal val="visible"/>
                                      </p:to>
                                    </p:set>
                                    <p:anim by="(-#ppt_w*2)" calcmode="lin" valueType="num">
                                      <p:cBhvr rctx="PPT">
                                        <p:cTn id="42" dur="500" autoRev="1" fill="hold">
                                          <p:stCondLst>
                                            <p:cond delay="0"/>
                                          </p:stCondLst>
                                        </p:cTn>
                                        <p:tgtEl>
                                          <p:spTgt spid="2">
                                            <p:txEl>
                                              <p:pRg st="9" end="9"/>
                                            </p:txEl>
                                          </p:spTgt>
                                        </p:tgtEl>
                                        <p:attrNameLst>
                                          <p:attrName>ppt_w</p:attrName>
                                        </p:attrNameLst>
                                      </p:cBhvr>
                                    </p:anim>
                                    <p:anim by="(#ppt_w*0.50)" calcmode="lin" valueType="num">
                                      <p:cBhvr>
                                        <p:cTn id="43" dur="500" decel="50000" autoRev="1" fill="hold">
                                          <p:stCondLst>
                                            <p:cond delay="0"/>
                                          </p:stCondLst>
                                        </p:cTn>
                                        <p:tgtEl>
                                          <p:spTgt spid="2">
                                            <p:txEl>
                                              <p:pRg st="9" end="9"/>
                                            </p:txEl>
                                          </p:spTgt>
                                        </p:tgtEl>
                                        <p:attrNameLst>
                                          <p:attrName>ppt_x</p:attrName>
                                        </p:attrNameLst>
                                      </p:cBhvr>
                                    </p:anim>
                                    <p:anim from="(-#ppt_h/2)" to="(#ppt_y)" calcmode="lin" valueType="num">
                                      <p:cBhvr>
                                        <p:cTn id="44" dur="1000" fill="hold">
                                          <p:stCondLst>
                                            <p:cond delay="0"/>
                                          </p:stCondLst>
                                        </p:cTn>
                                        <p:tgtEl>
                                          <p:spTgt spid="2">
                                            <p:txEl>
                                              <p:pRg st="9" end="9"/>
                                            </p:txEl>
                                          </p:spTgt>
                                        </p:tgtEl>
                                        <p:attrNameLst>
                                          <p:attrName>ppt_y</p:attrName>
                                        </p:attrNameLst>
                                      </p:cBhvr>
                                    </p:anim>
                                    <p:animRot by="21600000">
                                      <p:cBhvr>
                                        <p:cTn id="45" dur="1000" fill="hold">
                                          <p:stCondLst>
                                            <p:cond delay="0"/>
                                          </p:stCondLst>
                                        </p:cTn>
                                        <p:tgtEl>
                                          <p:spTgt spid="2">
                                            <p:txEl>
                                              <p:pRg st="9" end="9"/>
                                            </p:txEl>
                                          </p:spTgt>
                                        </p:tgtEl>
                                        <p:attrNameLst>
                                          <p:attrName>r</p:attrName>
                                        </p:attrNameLst>
                                      </p:cBhvr>
                                    </p:animRot>
                                  </p:childTnLst>
                                </p:cTn>
                              </p:par>
                              <p:par>
                                <p:cTn id="46" presetID="56" presetClass="entr" presetSubtype="0" fill="hold" nodeType="withEffect">
                                  <p:stCondLst>
                                    <p:cond delay="0"/>
                                  </p:stCondLst>
                                  <p:iterate type="lt">
                                    <p:tmPct val="10000"/>
                                  </p:iterate>
                                  <p:childTnLst>
                                    <p:set>
                                      <p:cBhvr>
                                        <p:cTn id="47" dur="1" fill="hold">
                                          <p:stCondLst>
                                            <p:cond delay="0"/>
                                          </p:stCondLst>
                                        </p:cTn>
                                        <p:tgtEl>
                                          <p:spTgt spid="2">
                                            <p:txEl>
                                              <p:pRg st="10" end="10"/>
                                            </p:txEl>
                                          </p:spTgt>
                                        </p:tgtEl>
                                        <p:attrNameLst>
                                          <p:attrName>style.visibility</p:attrName>
                                        </p:attrNameLst>
                                      </p:cBhvr>
                                      <p:to>
                                        <p:strVal val="visible"/>
                                      </p:to>
                                    </p:set>
                                    <p:anim by="(-#ppt_w*2)" calcmode="lin" valueType="num">
                                      <p:cBhvr rctx="PPT">
                                        <p:cTn id="48" dur="500" autoRev="1" fill="hold">
                                          <p:stCondLst>
                                            <p:cond delay="0"/>
                                          </p:stCondLst>
                                        </p:cTn>
                                        <p:tgtEl>
                                          <p:spTgt spid="2">
                                            <p:txEl>
                                              <p:pRg st="10" end="10"/>
                                            </p:txEl>
                                          </p:spTgt>
                                        </p:tgtEl>
                                        <p:attrNameLst>
                                          <p:attrName>ppt_w</p:attrName>
                                        </p:attrNameLst>
                                      </p:cBhvr>
                                    </p:anim>
                                    <p:anim by="(#ppt_w*0.50)" calcmode="lin" valueType="num">
                                      <p:cBhvr>
                                        <p:cTn id="49" dur="500" decel="50000" autoRev="1" fill="hold">
                                          <p:stCondLst>
                                            <p:cond delay="0"/>
                                          </p:stCondLst>
                                        </p:cTn>
                                        <p:tgtEl>
                                          <p:spTgt spid="2">
                                            <p:txEl>
                                              <p:pRg st="10" end="10"/>
                                            </p:txEl>
                                          </p:spTgt>
                                        </p:tgtEl>
                                        <p:attrNameLst>
                                          <p:attrName>ppt_x</p:attrName>
                                        </p:attrNameLst>
                                      </p:cBhvr>
                                    </p:anim>
                                    <p:anim from="(-#ppt_h/2)" to="(#ppt_y)" calcmode="lin" valueType="num">
                                      <p:cBhvr>
                                        <p:cTn id="50" dur="1000" fill="hold">
                                          <p:stCondLst>
                                            <p:cond delay="0"/>
                                          </p:stCondLst>
                                        </p:cTn>
                                        <p:tgtEl>
                                          <p:spTgt spid="2">
                                            <p:txEl>
                                              <p:pRg st="10" end="10"/>
                                            </p:txEl>
                                          </p:spTgt>
                                        </p:tgtEl>
                                        <p:attrNameLst>
                                          <p:attrName>ppt_y</p:attrName>
                                        </p:attrNameLst>
                                      </p:cBhvr>
                                    </p:anim>
                                    <p:animRot by="21600000">
                                      <p:cBhvr>
                                        <p:cTn id="51" dur="1000" fill="hold">
                                          <p:stCondLst>
                                            <p:cond delay="0"/>
                                          </p:stCondLst>
                                        </p:cTn>
                                        <p:tgtEl>
                                          <p:spTgt spid="2">
                                            <p:txEl>
                                              <p:pRg st="10" end="10"/>
                                            </p:txEl>
                                          </p:spTgt>
                                        </p:tgtEl>
                                        <p:attrNameLst>
                                          <p:attrName>r</p:attrName>
                                        </p:attrNameLst>
                                      </p:cBhvr>
                                    </p:animRot>
                                  </p:childTnLst>
                                </p:cTn>
                              </p:par>
                            </p:childTnLst>
                          </p:cTn>
                        </p:par>
                        <p:par>
                          <p:cTn id="52" fill="hold">
                            <p:stCondLst>
                              <p:cond delay="23300"/>
                            </p:stCondLst>
                            <p:childTnLst>
                              <p:par>
                                <p:cTn id="53" presetID="22" presetClass="entr" presetSubtype="8" fill="hold" nodeType="after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Effect transition="in" filter="wipe(left)">
                                      <p:cBhvr>
                                        <p:cTn id="55" dur="1000"/>
                                        <p:tgtEl>
                                          <p:spTgt spid="2">
                                            <p:txEl>
                                              <p:pRg st="11" end="11"/>
                                            </p:txEl>
                                          </p:spTgt>
                                        </p:tgtEl>
                                      </p:cBhvr>
                                    </p:animEffect>
                                  </p:childTnLst>
                                </p:cTn>
                              </p:par>
                            </p:childTnLst>
                          </p:cTn>
                        </p:par>
                        <p:par>
                          <p:cTn id="56" fill="hold">
                            <p:stCondLst>
                              <p:cond delay="24300"/>
                            </p:stCondLst>
                            <p:childTnLst>
                              <p:par>
                                <p:cTn id="57" presetID="22" presetClass="entr" presetSubtype="8" fill="hold" nodeType="afterEffect">
                                  <p:stCondLst>
                                    <p:cond delay="0"/>
                                  </p:stCondLst>
                                  <p:childTnLst>
                                    <p:set>
                                      <p:cBhvr>
                                        <p:cTn id="58" dur="1" fill="hold">
                                          <p:stCondLst>
                                            <p:cond delay="0"/>
                                          </p:stCondLst>
                                        </p:cTn>
                                        <p:tgtEl>
                                          <p:spTgt spid="2">
                                            <p:txEl>
                                              <p:pRg st="12" end="12"/>
                                            </p:txEl>
                                          </p:spTgt>
                                        </p:tgtEl>
                                        <p:attrNameLst>
                                          <p:attrName>style.visibility</p:attrName>
                                        </p:attrNameLst>
                                      </p:cBhvr>
                                      <p:to>
                                        <p:strVal val="visible"/>
                                      </p:to>
                                    </p:set>
                                    <p:animEffect transition="in" filter="wipe(left)">
                                      <p:cBhvr>
                                        <p:cTn id="59" dur="1000"/>
                                        <p:tgtEl>
                                          <p:spTgt spid="2">
                                            <p:txEl>
                                              <p:pRg st="12" end="12"/>
                                            </p:txEl>
                                          </p:spTgt>
                                        </p:tgtEl>
                                      </p:cBhvr>
                                    </p:animEffect>
                                  </p:childTnLst>
                                </p:cTn>
                              </p:par>
                            </p:childTnLst>
                          </p:cTn>
                        </p:par>
                        <p:par>
                          <p:cTn id="60" fill="hold">
                            <p:stCondLst>
                              <p:cond delay="25300"/>
                            </p:stCondLst>
                            <p:childTnLst>
                              <p:par>
                                <p:cTn id="61" presetID="22" presetClass="entr" presetSubtype="8" fill="hold" nodeType="afterEffect">
                                  <p:stCondLst>
                                    <p:cond delay="0"/>
                                  </p:stCondLst>
                                  <p:childTnLst>
                                    <p:set>
                                      <p:cBhvr>
                                        <p:cTn id="62" dur="1" fill="hold">
                                          <p:stCondLst>
                                            <p:cond delay="0"/>
                                          </p:stCondLst>
                                        </p:cTn>
                                        <p:tgtEl>
                                          <p:spTgt spid="2">
                                            <p:txEl>
                                              <p:pRg st="13" end="13"/>
                                            </p:txEl>
                                          </p:spTgt>
                                        </p:tgtEl>
                                        <p:attrNameLst>
                                          <p:attrName>style.visibility</p:attrName>
                                        </p:attrNameLst>
                                      </p:cBhvr>
                                      <p:to>
                                        <p:strVal val="visible"/>
                                      </p:to>
                                    </p:set>
                                    <p:animEffect transition="in" filter="wipe(left)">
                                      <p:cBhvr>
                                        <p:cTn id="63" dur="1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3633148" cy="8001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4800" dirty="0">
                <a:solidFill>
                  <a:schemeClr val="bg1"/>
                </a:solidFill>
                <a:latin typeface="NikoshBAN" pitchFamily="2" charset="0"/>
                <a:cs typeface="NikoshBAN" pitchFamily="2" charset="0"/>
              </a:rPr>
              <a:t> </a:t>
            </a:r>
            <a:r>
              <a:rPr lang="en-US" sz="4800" dirty="0" err="1">
                <a:solidFill>
                  <a:schemeClr val="bg1"/>
                </a:solidFill>
                <a:latin typeface="NikoshBAN" pitchFamily="2" charset="0"/>
                <a:cs typeface="NikoshBAN" pitchFamily="2" charset="0"/>
              </a:rPr>
              <a:t>জোড়ায়</a:t>
            </a:r>
            <a:r>
              <a:rPr lang="en-US" sz="4800" dirty="0">
                <a:solidFill>
                  <a:schemeClr val="bg1"/>
                </a:solidFill>
                <a:latin typeface="NikoshBAN" pitchFamily="2" charset="0"/>
                <a:cs typeface="NikoshBAN" pitchFamily="2" charset="0"/>
              </a:rPr>
              <a:t> </a:t>
            </a:r>
            <a:r>
              <a:rPr lang="bn-BD" sz="4800" dirty="0">
                <a:solidFill>
                  <a:schemeClr val="bg1"/>
                </a:solidFill>
                <a:latin typeface="NikoshBAN" pitchFamily="2" charset="0"/>
                <a:cs typeface="NikoshBAN" pitchFamily="2" charset="0"/>
              </a:rPr>
              <a:t>কাজ</a:t>
            </a:r>
            <a:endParaRPr lang="en-US" sz="4800" dirty="0">
              <a:solidFill>
                <a:schemeClr val="bg1"/>
              </a:solidFill>
              <a:latin typeface="NikoshBAN" pitchFamily="2" charset="0"/>
              <a:cs typeface="NikoshBAN" pitchFamily="2" charset="0"/>
            </a:endParaRPr>
          </a:p>
        </p:txBody>
      </p:sp>
      <p:pic>
        <p:nvPicPr>
          <p:cNvPr id="3" name="Picture 2" descr="C:\Users\user\Pictures\ClickHandler.ashx.jpg"/>
          <p:cNvPicPr>
            <a:picLocks noChangeAspect="1" noChangeArrowheads="1"/>
          </p:cNvPicPr>
          <p:nvPr/>
        </p:nvPicPr>
        <p:blipFill>
          <a:blip r:embed="rId2"/>
          <a:srcRect/>
          <a:stretch>
            <a:fillRect/>
          </a:stretch>
        </p:blipFill>
        <p:spPr bwMode="auto">
          <a:xfrm>
            <a:off x="4290314" y="102870"/>
            <a:ext cx="2667000" cy="2506980"/>
          </a:xfrm>
          <a:prstGeom prst="rect">
            <a:avLst/>
          </a:prstGeom>
          <a:noFill/>
          <a:ln w="9525">
            <a:noFill/>
            <a:miter lim="800000"/>
            <a:headEnd/>
            <a:tailEnd/>
          </a:ln>
        </p:spPr>
      </p:pic>
      <p:sp>
        <p:nvSpPr>
          <p:cNvPr id="4" name="TextBox 3"/>
          <p:cNvSpPr txBox="1"/>
          <p:nvPr/>
        </p:nvSpPr>
        <p:spPr>
          <a:xfrm>
            <a:off x="0" y="3204544"/>
            <a:ext cx="7924800" cy="707886"/>
          </a:xfrm>
          <a:prstGeom prst="rect">
            <a:avLst/>
          </a:prstGeom>
          <a:solidFill>
            <a:srgbClr val="00B050"/>
          </a:solidFill>
        </p:spPr>
        <p:txBody>
          <a:bodyPr wrap="square" rtlCol="0">
            <a:spAutoFit/>
          </a:bodyPr>
          <a:lstStyle/>
          <a:p>
            <a:r>
              <a:rPr lang="en-US" sz="3600" dirty="0" smtClean="0">
                <a:solidFill>
                  <a:schemeClr val="bg1"/>
                </a:solidFill>
              </a:rPr>
              <a:t>    H</a:t>
            </a:r>
            <a:r>
              <a:rPr lang="en-US" sz="3600" baseline="-25000" dirty="0" smtClean="0">
                <a:solidFill>
                  <a:schemeClr val="bg1"/>
                </a:solidFill>
              </a:rPr>
              <a:t>2</a:t>
            </a:r>
            <a:r>
              <a:rPr lang="en-US" sz="3600" dirty="0" smtClean="0">
                <a:solidFill>
                  <a:schemeClr val="bg1"/>
                </a:solidFill>
              </a:rPr>
              <a:t>CO</a:t>
            </a:r>
            <a:r>
              <a:rPr lang="en-US" sz="3600" baseline="-25000" dirty="0" smtClean="0">
                <a:solidFill>
                  <a:schemeClr val="bg1"/>
                </a:solidFill>
              </a:rPr>
              <a:t>3</a:t>
            </a:r>
            <a:r>
              <a:rPr lang="en-US" sz="3600" dirty="0" smtClean="0">
                <a:solidFill>
                  <a:schemeClr val="bg1"/>
                </a:solidFill>
                <a:latin typeface="NikoshBAN" pitchFamily="2" charset="0"/>
                <a:cs typeface="NikoshBAN" pitchFamily="2" charset="0"/>
              </a:rPr>
              <a:t>যৌগে</a:t>
            </a:r>
            <a:r>
              <a:rPr lang="en-US" sz="3600" dirty="0" smtClean="0">
                <a:solidFill>
                  <a:schemeClr val="bg1"/>
                </a:solidFill>
              </a:rPr>
              <a:t>  </a:t>
            </a:r>
            <a:r>
              <a:rPr lang="en-US" sz="3600" dirty="0">
                <a:solidFill>
                  <a:schemeClr val="bg1"/>
                </a:solidFill>
              </a:rPr>
              <a:t>C</a:t>
            </a:r>
            <a:r>
              <a:rPr lang="en-US" sz="3600" dirty="0" smtClean="0">
                <a:solidFill>
                  <a:schemeClr val="bg1"/>
                </a:solidFill>
              </a:rPr>
              <a:t> </a:t>
            </a:r>
            <a:r>
              <a:rPr lang="en-US" sz="4000" dirty="0" err="1" smtClean="0">
                <a:solidFill>
                  <a:schemeClr val="bg1"/>
                </a:solidFill>
                <a:latin typeface="NikoshBAN" pitchFamily="2" charset="0"/>
                <a:cs typeface="NikoshBAN" pitchFamily="2" charset="0"/>
              </a:rPr>
              <a:t>এর</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জার</a:t>
            </a:r>
            <a:r>
              <a:rPr lang="bn-IN" sz="3600" dirty="0" smtClean="0">
                <a:solidFill>
                  <a:schemeClr val="bg1"/>
                </a:solidFill>
                <a:latin typeface="NikoshBAN" pitchFamily="2" charset="0"/>
                <a:cs typeface="NikoshBAN" pitchFamily="2" charset="0"/>
              </a:rPr>
              <a:t>ণ</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সংখ্যা</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নির্ণয়</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কর</a:t>
            </a:r>
            <a:r>
              <a:rPr lang="en-US" sz="3600" dirty="0" smtClean="0">
                <a:solidFill>
                  <a:schemeClr val="bg1"/>
                </a:solidFill>
                <a:latin typeface="NikoshBAN" pitchFamily="2" charset="0"/>
                <a:cs typeface="NikoshBAN" pitchFamily="2" charset="0"/>
              </a:rPr>
              <a:t>।</a:t>
            </a:r>
            <a:endParaRPr lang="en-US" sz="3600" dirty="0">
              <a:solidFill>
                <a:schemeClr val="bg1"/>
              </a:solidFill>
            </a:endParaRPr>
          </a:p>
        </p:txBody>
      </p:sp>
      <p:sp>
        <p:nvSpPr>
          <p:cNvPr id="5" name="Date Placeholder 4"/>
          <p:cNvSpPr>
            <a:spLocks noGrp="1"/>
          </p:cNvSpPr>
          <p:nvPr>
            <p:ph type="dt" sz="half" idx="10"/>
          </p:nvPr>
        </p:nvSpPr>
        <p:spPr/>
        <p:txBody>
          <a:bodyPr/>
          <a:lstStyle/>
          <a:p>
            <a:fld id="{E9A75F91-89C1-4D96-95D5-F49CD31CEFAA}" type="datetime1">
              <a:rPr lang="en-US" smtClean="0"/>
              <a:t>8/24/2020</a:t>
            </a:fld>
            <a:endParaRPr lang="en-US"/>
          </a:p>
        </p:txBody>
      </p:sp>
      <p:sp>
        <p:nvSpPr>
          <p:cNvPr id="9" name="Footer Placeholder 8"/>
          <p:cNvSpPr>
            <a:spLocks noGrp="1"/>
          </p:cNvSpPr>
          <p:nvPr>
            <p:ph type="ftr" sz="quarter" idx="11"/>
          </p:nvPr>
        </p:nvSpPr>
        <p:spPr/>
        <p:txBody>
          <a:bodyPr/>
          <a:lstStyle/>
          <a:p>
            <a:r>
              <a:rPr lang="en-US" smtClean="0"/>
              <a:t>hamidurrahman57@gmail.com</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142152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38"/>
            <a:ext cx="8305800" cy="868362"/>
          </a:xfrm>
          <a:solidFill>
            <a:srgbClr val="7030A0"/>
          </a:solidFill>
        </p:spPr>
        <p:style>
          <a:lnRef idx="1">
            <a:schemeClr val="accent3"/>
          </a:lnRef>
          <a:fillRef idx="2">
            <a:schemeClr val="accent3"/>
          </a:fillRef>
          <a:effectRef idx="1">
            <a:schemeClr val="accent3"/>
          </a:effectRef>
          <a:fontRef idx="minor">
            <a:schemeClr val="dk1"/>
          </a:fontRef>
        </p:style>
        <p:txBody>
          <a:bodyPr>
            <a:normAutofit/>
          </a:bodyPr>
          <a:lstStyle/>
          <a:p>
            <a:pPr algn="ctr"/>
            <a:r>
              <a:rPr lang="bn-IN" sz="4000" b="1" u="sng" dirty="0" smtClean="0">
                <a:solidFill>
                  <a:schemeClr val="bg1"/>
                </a:solidFill>
                <a:latin typeface="NikoshBAN" pitchFamily="2" charset="0"/>
                <a:cs typeface="NikoshBAN" pitchFamily="2" charset="0"/>
              </a:rPr>
              <a:t>মিলিয়ে নিই</a:t>
            </a:r>
            <a:endParaRPr lang="en-US" sz="4000" b="1" u="sng" dirty="0">
              <a:solidFill>
                <a:schemeClr val="bg1"/>
              </a:solidFill>
              <a:latin typeface="NikoshBAN" pitchFamily="2" charset="0"/>
              <a:cs typeface="NikoshBAN" pitchFamily="2" charset="0"/>
            </a:endParaRPr>
          </a:p>
        </p:txBody>
      </p:sp>
      <p:sp>
        <p:nvSpPr>
          <p:cNvPr id="3" name="Content Placeholder 2"/>
          <p:cNvSpPr>
            <a:spLocks noGrp="1"/>
          </p:cNvSpPr>
          <p:nvPr>
            <p:ph idx="1"/>
          </p:nvPr>
        </p:nvSpPr>
        <p:spPr>
          <a:xfrm>
            <a:off x="381000" y="914400"/>
            <a:ext cx="8305800" cy="5562600"/>
          </a:xfrm>
          <a:solidFill>
            <a:schemeClr val="accent4">
              <a:lumMod val="20000"/>
              <a:lumOff val="80000"/>
            </a:schemeClr>
          </a:solidFill>
          <a:ln w="38100">
            <a:solidFill>
              <a:schemeClr val="tx1"/>
            </a:solidFill>
          </a:ln>
        </p:spPr>
        <p:txBody>
          <a:bodyPr>
            <a:noAutofit/>
          </a:bodyPr>
          <a:lstStyle/>
          <a:p>
            <a:pPr marL="0" indent="0">
              <a:buNone/>
            </a:pPr>
            <a:r>
              <a:rPr lang="en-US" sz="4400" dirty="0" smtClean="0">
                <a:latin typeface="NikoshBAN" pitchFamily="2" charset="0"/>
                <a:cs typeface="NikoshBAN" pitchFamily="2" charset="0"/>
              </a:rPr>
              <a:t> </a:t>
            </a:r>
            <a:r>
              <a:rPr lang="en-US" sz="3600" dirty="0" err="1" smtClean="0">
                <a:latin typeface="NikoshBAN" pitchFamily="2" charset="0"/>
                <a:cs typeface="NikoshBAN" pitchFamily="2" charset="0"/>
              </a:rPr>
              <a:t>ধরি</a:t>
            </a:r>
            <a:r>
              <a:rPr lang="en-US" sz="3600" dirty="0" smtClean="0">
                <a:latin typeface="NikoshBAN" pitchFamily="2" charset="0"/>
                <a:cs typeface="NikoshBAN" pitchFamily="2" charset="0"/>
              </a:rPr>
              <a:t>,</a:t>
            </a:r>
            <a:r>
              <a:rPr lang="en-US" sz="2000" dirty="0"/>
              <a:t> </a:t>
            </a:r>
            <a:r>
              <a:rPr lang="en-US" sz="2800" dirty="0" smtClean="0"/>
              <a:t>H</a:t>
            </a:r>
            <a:r>
              <a:rPr lang="en-US" sz="2800" baseline="-25000" dirty="0"/>
              <a:t>2</a:t>
            </a:r>
            <a:r>
              <a:rPr lang="en-US" sz="2800" dirty="0" smtClean="0"/>
              <a:t>CO</a:t>
            </a:r>
            <a:r>
              <a:rPr lang="en-US" sz="2800" baseline="-25000" dirty="0" smtClean="0"/>
              <a:t>3 </a:t>
            </a:r>
            <a:r>
              <a:rPr lang="en-US" sz="2800" dirty="0" smtClean="0"/>
              <a:t> </a:t>
            </a:r>
            <a:r>
              <a:rPr lang="en-US" sz="2800" dirty="0" smtClean="0">
                <a:latin typeface="NikoshBAN" panose="02000000000000000000" pitchFamily="2" charset="0"/>
                <a:cs typeface="NikoshBAN" panose="02000000000000000000" pitchFamily="2" charset="0"/>
              </a:rPr>
              <a:t>এ </a:t>
            </a:r>
            <a:r>
              <a:rPr lang="en-US" sz="2400" dirty="0" smtClean="0">
                <a:cs typeface="NikoshBAN" pitchFamily="2" charset="0"/>
              </a:rPr>
              <a:t>C </a:t>
            </a:r>
            <a:r>
              <a:rPr lang="en-US" sz="2400" dirty="0" err="1">
                <a:latin typeface="NikoshBAN" pitchFamily="2" charset="0"/>
                <a:cs typeface="NikoshBAN" pitchFamily="2" charset="0"/>
              </a:rPr>
              <a:t>জারণ</a:t>
            </a:r>
            <a:r>
              <a:rPr lang="bn-BD" sz="2400" dirty="0">
                <a:latin typeface="NikoshBAN" pitchFamily="2" charset="0"/>
                <a:cs typeface="NikoshBAN" pitchFamily="2" charset="0"/>
              </a:rPr>
              <a:t> সংখ্যা=</a:t>
            </a:r>
            <a:r>
              <a:rPr lang="bn-BD" sz="2400" dirty="0">
                <a:cs typeface="NikoshBAN" pitchFamily="2" charset="0"/>
              </a:rPr>
              <a:t>x</a:t>
            </a:r>
            <a:endParaRPr lang="en-US" sz="2400" dirty="0">
              <a:cs typeface="NikoshBAN" pitchFamily="2" charset="0"/>
            </a:endParaRPr>
          </a:p>
          <a:p>
            <a:pPr marL="0" indent="0">
              <a:buNone/>
            </a:pP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আছে</a:t>
            </a:r>
            <a:r>
              <a:rPr lang="en-US" sz="2400" dirty="0" smtClean="0">
                <a:latin typeface="NikoshBAN" pitchFamily="2" charset="0"/>
                <a:cs typeface="NikoshBAN" pitchFamily="2" charset="0"/>
              </a:rPr>
              <a:t>,  H</a:t>
            </a:r>
            <a:r>
              <a:rPr lang="bn-BD" sz="2400" dirty="0" smtClean="0">
                <a:latin typeface="NikoshBAN" pitchFamily="2" charset="0"/>
                <a:cs typeface="NikoshBAN" pitchFamily="2" charset="0"/>
              </a:rPr>
              <a:t> </a:t>
            </a:r>
            <a:r>
              <a:rPr lang="bn-BD" sz="2400" dirty="0">
                <a:latin typeface="NikoshBAN" pitchFamily="2" charset="0"/>
                <a:cs typeface="NikoshBAN" pitchFamily="2" charset="0"/>
              </a:rPr>
              <a:t>এর জারণ সংখ্যা </a:t>
            </a:r>
            <a:r>
              <a:rPr lang="bn-BD" sz="2400" dirty="0" smtClean="0">
                <a:latin typeface="NikoshBAN" pitchFamily="2" charset="0"/>
                <a:cs typeface="NikoshBAN" pitchFamily="2" charset="0"/>
              </a:rPr>
              <a:t>=+</a:t>
            </a:r>
            <a:r>
              <a:rPr lang="en-US" sz="2400" dirty="0" smtClean="0">
                <a:latin typeface="TimesNewRomanPSMT"/>
              </a:rPr>
              <a:t>1</a:t>
            </a:r>
            <a:endParaRPr lang="bn-BD" sz="2400" dirty="0">
              <a:latin typeface="NikoshBAN" pitchFamily="2" charset="0"/>
              <a:cs typeface="NikoshBAN" pitchFamily="2" charset="0"/>
            </a:endParaRPr>
          </a:p>
          <a:p>
            <a:pPr marL="0" indent="0">
              <a:buNone/>
            </a:pP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Oএর</a:t>
            </a:r>
            <a:r>
              <a:rPr lang="en-US" sz="2400" dirty="0" smtClean="0">
                <a:latin typeface="NikoshBAN" pitchFamily="2" charset="0"/>
                <a:cs typeface="NikoshBAN" pitchFamily="2" charset="0"/>
              </a:rPr>
              <a:t> </a:t>
            </a:r>
            <a:r>
              <a:rPr lang="en-US" sz="2400" dirty="0" err="1">
                <a:latin typeface="NikoshBAN" pitchFamily="2" charset="0"/>
                <a:cs typeface="NikoshBAN" pitchFamily="2" charset="0"/>
              </a:rPr>
              <a:t>জারণ</a:t>
            </a:r>
            <a:r>
              <a:rPr lang="en-US" sz="2400" dirty="0">
                <a:latin typeface="NikoshBAN" pitchFamily="2" charset="0"/>
                <a:cs typeface="NikoshBAN" pitchFamily="2" charset="0"/>
              </a:rPr>
              <a:t> </a:t>
            </a:r>
            <a:r>
              <a:rPr lang="bn-BD" sz="2400" dirty="0">
                <a:latin typeface="NikoshBAN" pitchFamily="2" charset="0"/>
                <a:cs typeface="NikoshBAN" pitchFamily="2" charset="0"/>
              </a:rPr>
              <a:t>সংখ্যা</a:t>
            </a:r>
            <a:r>
              <a:rPr lang="en-US" sz="2400" dirty="0">
                <a:latin typeface="NikoshBAN" pitchFamily="2" charset="0"/>
                <a:cs typeface="NikoshBAN" pitchFamily="2" charset="0"/>
              </a:rPr>
              <a:t> </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 </a:t>
            </a:r>
            <a:r>
              <a:rPr lang="en-US" sz="2400" dirty="0" smtClean="0">
                <a:solidFill>
                  <a:srgbClr val="002060"/>
                </a:solidFill>
                <a:latin typeface="TimesNewRomanPSMT"/>
              </a:rPr>
              <a:t>-</a:t>
            </a:r>
            <a:r>
              <a:rPr lang="en-US" sz="2400" dirty="0">
                <a:solidFill>
                  <a:srgbClr val="002060"/>
                </a:solidFill>
                <a:latin typeface="TimesNewRomanPSMT"/>
              </a:rPr>
              <a:t>2</a:t>
            </a:r>
          </a:p>
          <a:p>
            <a:pPr marL="0" indent="0">
              <a:buNone/>
            </a:pPr>
            <a:r>
              <a:rPr lang="bn-IN" sz="2400" dirty="0" smtClean="0">
                <a:cs typeface="NikoshBAN" pitchFamily="2" charset="0"/>
              </a:rPr>
              <a:t> </a:t>
            </a:r>
            <a:r>
              <a:rPr lang="en-US" sz="2400" dirty="0" smtClean="0">
                <a:cs typeface="NikoshBAN" pitchFamily="2" charset="0"/>
              </a:rPr>
              <a:t>H</a:t>
            </a:r>
            <a:r>
              <a:rPr lang="en-US" sz="2400" baseline="-25000" dirty="0" smtClean="0">
                <a:cs typeface="NikoshBAN" pitchFamily="2" charset="0"/>
              </a:rPr>
              <a:t>2</a:t>
            </a:r>
            <a:r>
              <a:rPr lang="en-US" sz="2400" dirty="0" smtClean="0">
                <a:cs typeface="NikoshBAN" pitchFamily="2" charset="0"/>
              </a:rPr>
              <a:t>CO</a:t>
            </a:r>
            <a:r>
              <a:rPr lang="en-US" sz="2400" baseline="-25000" dirty="0" smtClean="0">
                <a:cs typeface="NikoshBAN" pitchFamily="2" charset="0"/>
              </a:rPr>
              <a:t>3</a:t>
            </a:r>
            <a:r>
              <a:rPr lang="bn-BD" sz="2400" baseline="-25000" dirty="0" smtClean="0">
                <a:cs typeface="NikoshBAN" pitchFamily="2" charset="0"/>
              </a:rPr>
              <a:t> </a:t>
            </a:r>
            <a:r>
              <a:rPr lang="bn-BD" sz="2400" dirty="0">
                <a:cs typeface="NikoshBAN" pitchFamily="2" charset="0"/>
              </a:rPr>
              <a:t>নিরপেক্ষ </a:t>
            </a:r>
            <a:r>
              <a:rPr lang="en-US" sz="2400" dirty="0">
                <a:cs typeface="NikoshBAN" pitchFamily="2" charset="0"/>
              </a:rPr>
              <a:t>অ</a:t>
            </a:r>
            <a:r>
              <a:rPr lang="bn-BD" sz="2400" dirty="0">
                <a:cs typeface="NikoshBAN" pitchFamily="2" charset="0"/>
              </a:rPr>
              <a:t>ণু, অতএব </a:t>
            </a:r>
            <a:r>
              <a:rPr lang="bn-BD" sz="2400" dirty="0" smtClean="0">
                <a:cs typeface="NikoshBAN" pitchFamily="2" charset="0"/>
              </a:rPr>
              <a:t>পরমাণু</a:t>
            </a:r>
            <a:r>
              <a:rPr lang="bn-IN" sz="2400" dirty="0" smtClean="0">
                <a:cs typeface="NikoshBAN" pitchFamily="2" charset="0"/>
              </a:rPr>
              <a:t> </a:t>
            </a:r>
            <a:r>
              <a:rPr lang="bn-BD" sz="2400" dirty="0" smtClean="0">
                <a:cs typeface="NikoshBAN" pitchFamily="2" charset="0"/>
              </a:rPr>
              <a:t>সমূহের </a:t>
            </a:r>
            <a:r>
              <a:rPr lang="bn-BD" sz="2400" dirty="0">
                <a:cs typeface="NikoshBAN" pitchFamily="2" charset="0"/>
              </a:rPr>
              <a:t>মোট জারণ সংখ্যা শূণ্য হবে।</a:t>
            </a:r>
          </a:p>
          <a:p>
            <a:pPr marL="0" indent="0">
              <a:buNone/>
            </a:pPr>
            <a:r>
              <a:rPr lang="en-US" sz="3600" baseline="-25000" dirty="0" smtClean="0">
                <a:latin typeface="NikoshBAN" pitchFamily="2" charset="0"/>
                <a:cs typeface="NikoshBAN" pitchFamily="2" charset="0"/>
              </a:rPr>
              <a:t>  </a:t>
            </a:r>
            <a:r>
              <a:rPr lang="bn-BD" sz="2800" dirty="0" smtClean="0">
                <a:latin typeface="NikoshBAN" pitchFamily="2" charset="0"/>
                <a:cs typeface="NikoshBAN" pitchFamily="2" charset="0"/>
              </a:rPr>
              <a:t>সুতরাং</a:t>
            </a:r>
            <a:r>
              <a:rPr lang="bn-IN" sz="2800" dirty="0" smtClean="0">
                <a:latin typeface="NikoshBAN" pitchFamily="2" charset="0"/>
                <a:cs typeface="NikoshBAN" pitchFamily="2" charset="0"/>
              </a:rPr>
              <a:t>,</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a:t>
            </a:r>
            <a:r>
              <a:rPr lang="bn-IN" sz="2800" dirty="0" smtClean="0">
                <a:cs typeface="NikoshBAN" pitchFamily="2" charset="0"/>
              </a:rPr>
              <a:t>(</a:t>
            </a:r>
            <a:r>
              <a:rPr lang="en-US" sz="2800" dirty="0" smtClean="0">
                <a:cs typeface="NikoshBAN" pitchFamily="2" charset="0"/>
              </a:rPr>
              <a:t>+1)×2</a:t>
            </a:r>
            <a:r>
              <a:rPr lang="bn-BD" sz="2800" dirty="0" smtClean="0">
                <a:cs typeface="NikoshBAN" pitchFamily="2" charset="0"/>
              </a:rPr>
              <a:t>+</a:t>
            </a:r>
            <a:r>
              <a:rPr lang="en-US" sz="2800" dirty="0" smtClean="0">
                <a:cs typeface="NikoshBAN" pitchFamily="2" charset="0"/>
              </a:rPr>
              <a:t>x</a:t>
            </a:r>
            <a:r>
              <a:rPr lang="bn-BD" sz="2800" dirty="0" smtClean="0">
                <a:cs typeface="NikoshBAN" pitchFamily="2" charset="0"/>
              </a:rPr>
              <a:t>+(-</a:t>
            </a:r>
            <a:r>
              <a:rPr lang="en-US" sz="2800" dirty="0" smtClean="0">
                <a:cs typeface="NikoshBAN" pitchFamily="2" charset="0"/>
              </a:rPr>
              <a:t>2</a:t>
            </a:r>
            <a:r>
              <a:rPr lang="bn-BD" sz="2800" dirty="0" smtClean="0">
                <a:cs typeface="NikoshBAN" pitchFamily="2" charset="0"/>
              </a:rPr>
              <a:t>)×</a:t>
            </a:r>
            <a:r>
              <a:rPr lang="en-US" sz="2800" dirty="0" smtClean="0">
                <a:cs typeface="NikoshBAN" pitchFamily="2" charset="0"/>
              </a:rPr>
              <a:t>3 = </a:t>
            </a:r>
            <a:r>
              <a:rPr lang="en-US" sz="2800" dirty="0">
                <a:cs typeface="NikoshBAN" pitchFamily="2" charset="0"/>
              </a:rPr>
              <a:t>0</a:t>
            </a:r>
            <a:endParaRPr lang="en-US" sz="2800" dirty="0" smtClean="0">
              <a:cs typeface="NikoshBAN" pitchFamily="2" charset="0"/>
            </a:endParaRPr>
          </a:p>
          <a:p>
            <a:pPr marL="0" indent="0">
              <a:buNone/>
            </a:pPr>
            <a:r>
              <a:rPr lang="en-US" sz="2400" dirty="0">
                <a:cs typeface="NikoshBAN" pitchFamily="2" charset="0"/>
              </a:rPr>
              <a:t> </a:t>
            </a:r>
            <a:r>
              <a:rPr lang="en-US" sz="2400" dirty="0" smtClean="0">
                <a:cs typeface="NikoshBAN" pitchFamily="2" charset="0"/>
              </a:rPr>
              <a:t>           </a:t>
            </a:r>
            <a:r>
              <a:rPr lang="en-US" sz="2800" dirty="0" smtClean="0">
                <a:cs typeface="NikoshBAN" pitchFamily="2" charset="0"/>
              </a:rPr>
              <a:t> </a:t>
            </a:r>
            <a:r>
              <a:rPr lang="bn-IN" sz="2800" dirty="0" smtClean="0">
                <a:cs typeface="NikoshBAN" pitchFamily="2" charset="0"/>
              </a:rPr>
              <a:t>বা,</a:t>
            </a:r>
            <a:r>
              <a:rPr lang="en-US" sz="2800" dirty="0" smtClean="0">
                <a:cs typeface="NikoshBAN" pitchFamily="2" charset="0"/>
              </a:rPr>
              <a:t> 2 + x – 6 = 0</a:t>
            </a:r>
          </a:p>
          <a:p>
            <a:pPr marL="0" indent="0">
              <a:buNone/>
            </a:pPr>
            <a:r>
              <a:rPr lang="en-US" sz="2800" dirty="0">
                <a:cs typeface="NikoshBAN" pitchFamily="2" charset="0"/>
              </a:rPr>
              <a:t> </a:t>
            </a:r>
            <a:r>
              <a:rPr lang="en-US" sz="2800" dirty="0" smtClean="0">
                <a:cs typeface="NikoshBAN" pitchFamily="2" charset="0"/>
              </a:rPr>
              <a:t>          </a:t>
            </a:r>
            <a:r>
              <a:rPr lang="bn-IN" sz="2800" dirty="0" smtClean="0">
                <a:cs typeface="NikoshBAN" pitchFamily="2" charset="0"/>
              </a:rPr>
              <a:t> বা,</a:t>
            </a:r>
            <a:r>
              <a:rPr lang="en-US" sz="2800" dirty="0" smtClean="0">
                <a:cs typeface="NikoshBAN" pitchFamily="2" charset="0"/>
              </a:rPr>
              <a:t>  </a:t>
            </a:r>
            <a:r>
              <a:rPr lang="en-US" sz="2800" dirty="0">
                <a:cs typeface="NikoshBAN" pitchFamily="2" charset="0"/>
              </a:rPr>
              <a:t>x – </a:t>
            </a:r>
            <a:r>
              <a:rPr lang="en-US" sz="2800" dirty="0" smtClean="0">
                <a:cs typeface="NikoshBAN" pitchFamily="2" charset="0"/>
              </a:rPr>
              <a:t>4 </a:t>
            </a:r>
            <a:r>
              <a:rPr lang="en-US" sz="2800" dirty="0">
                <a:cs typeface="NikoshBAN" pitchFamily="2" charset="0"/>
              </a:rPr>
              <a:t>= </a:t>
            </a:r>
            <a:r>
              <a:rPr lang="en-US" sz="2800" dirty="0" smtClean="0">
                <a:cs typeface="NikoshBAN" pitchFamily="2" charset="0"/>
              </a:rPr>
              <a:t>0</a:t>
            </a:r>
          </a:p>
          <a:p>
            <a:pPr marL="0" indent="0">
              <a:buNone/>
            </a:pPr>
            <a:r>
              <a:rPr lang="en-US" sz="3600" baseline="-25000" dirty="0">
                <a:cs typeface="NikoshBAN" pitchFamily="2" charset="0"/>
              </a:rPr>
              <a:t> </a:t>
            </a:r>
            <a:r>
              <a:rPr lang="bn-IN" sz="3600" baseline="-25000" dirty="0" smtClean="0">
                <a:cs typeface="NikoshBAN" pitchFamily="2" charset="0"/>
              </a:rPr>
              <a:t>              </a:t>
            </a:r>
            <a:r>
              <a:rPr lang="en-US" sz="2800" dirty="0" smtClean="0">
                <a:latin typeface="Yu Gothic UI Semibold" panose="020B0700000000000000" pitchFamily="34" charset="-128"/>
                <a:ea typeface="Yu Gothic UI Semibold" panose="020B0700000000000000" pitchFamily="34" charset="-128"/>
                <a:cs typeface="NikoshBAN" panose="02000000000000000000" pitchFamily="2" charset="0"/>
              </a:rPr>
              <a:t>∴</a:t>
            </a:r>
            <a:r>
              <a:rPr lang="bn-IN" sz="2800" dirty="0" smtClean="0">
                <a:latin typeface="Yu Gothic UI Semibold" panose="020B0700000000000000" pitchFamily="34" charset="-128"/>
                <a:ea typeface="Yu Gothic UI Semibold" panose="020B0700000000000000" pitchFamily="34" charset="-128"/>
                <a:cs typeface="NikoshBAN" panose="02000000000000000000" pitchFamily="2" charset="0"/>
              </a:rPr>
              <a:t> </a:t>
            </a:r>
            <a:r>
              <a:rPr lang="en-US" sz="2800" baseline="-25000" dirty="0" smtClean="0">
                <a:cs typeface="NikoshBAN" pitchFamily="2" charset="0"/>
              </a:rPr>
              <a:t> </a:t>
            </a:r>
            <a:r>
              <a:rPr lang="en-US" sz="2800" dirty="0">
                <a:cs typeface="NikoshBAN" pitchFamily="2" charset="0"/>
              </a:rPr>
              <a:t>x </a:t>
            </a:r>
            <a:r>
              <a:rPr lang="en-US" sz="2800" dirty="0" smtClean="0">
                <a:cs typeface="NikoshBAN" pitchFamily="2" charset="0"/>
              </a:rPr>
              <a:t> =</a:t>
            </a:r>
            <a:r>
              <a:rPr lang="en-US" sz="2800" dirty="0">
                <a:cs typeface="NikoshBAN" pitchFamily="2" charset="0"/>
              </a:rPr>
              <a:t> 4</a:t>
            </a:r>
            <a:r>
              <a:rPr lang="en-US" sz="2800" dirty="0" smtClean="0">
                <a:cs typeface="NikoshBAN" pitchFamily="2" charset="0"/>
              </a:rPr>
              <a:t>    </a:t>
            </a:r>
            <a:endParaRPr lang="bn-IN" sz="3600" dirty="0">
              <a:cs typeface="NikoshBAN" pitchFamily="2" charset="0"/>
            </a:endParaRPr>
          </a:p>
          <a:p>
            <a:pPr marL="0" indent="0">
              <a:buNone/>
            </a:pPr>
            <a:r>
              <a:rPr lang="bn-IN" sz="3600">
                <a:cs typeface="NikoshBAN" pitchFamily="2" charset="0"/>
              </a:rPr>
              <a:t> </a:t>
            </a:r>
            <a:r>
              <a:rPr lang="bn-IN" sz="3600" smtClean="0">
                <a:cs typeface="NikoshBAN" pitchFamily="2" charset="0"/>
              </a:rPr>
              <a:t>      </a:t>
            </a:r>
            <a:r>
              <a:rPr lang="bn-IN" sz="2400" dirty="0" smtClean="0">
                <a:cs typeface="NikoshBAN" pitchFamily="2" charset="0"/>
              </a:rPr>
              <a:t>সুতরাং </a:t>
            </a:r>
            <a:r>
              <a:rPr lang="en-US" sz="2400" dirty="0" smtClean="0">
                <a:cs typeface="NikoshBAN" pitchFamily="2" charset="0"/>
              </a:rPr>
              <a:t>H</a:t>
            </a:r>
            <a:r>
              <a:rPr lang="en-US" sz="2400" baseline="-25000" dirty="0" smtClean="0">
                <a:cs typeface="NikoshBAN" pitchFamily="2" charset="0"/>
              </a:rPr>
              <a:t>2</a:t>
            </a:r>
            <a:r>
              <a:rPr lang="en-US" sz="2400" dirty="0" smtClean="0">
                <a:cs typeface="NikoshBAN" pitchFamily="2" charset="0"/>
              </a:rPr>
              <a:t>CO</a:t>
            </a:r>
            <a:r>
              <a:rPr lang="en-US" sz="2400" baseline="-25000" dirty="0" smtClean="0">
                <a:cs typeface="NikoshBAN" pitchFamily="2" charset="0"/>
              </a:rPr>
              <a:t>3</a:t>
            </a:r>
            <a:r>
              <a:rPr lang="en-US" sz="2400" baseline="-25000" dirty="0" smtClean="0">
                <a:latin typeface="NikoshBAN" pitchFamily="2" charset="0"/>
                <a:cs typeface="NikoshBAN" pitchFamily="2" charset="0"/>
              </a:rPr>
              <a:t> </a:t>
            </a:r>
            <a:r>
              <a:rPr lang="en-US" sz="2400" dirty="0">
                <a:latin typeface="NikoshBAN" panose="02000000000000000000" pitchFamily="2" charset="0"/>
                <a:cs typeface="NikoshBAN" panose="02000000000000000000" pitchFamily="2" charset="0"/>
              </a:rPr>
              <a:t>এ </a:t>
            </a:r>
            <a:r>
              <a:rPr lang="en-US" sz="2400" dirty="0" smtClean="0">
                <a:cs typeface="NikoshBAN" pitchFamily="2" charset="0"/>
              </a:rPr>
              <a:t>C </a:t>
            </a:r>
            <a:r>
              <a:rPr lang="en-US" sz="2400" dirty="0" err="1">
                <a:latin typeface="NikoshBAN" pitchFamily="2" charset="0"/>
                <a:cs typeface="NikoshBAN" pitchFamily="2" charset="0"/>
              </a:rPr>
              <a:t>জারণ</a:t>
            </a:r>
            <a:r>
              <a:rPr lang="bn-BD" sz="2400" dirty="0">
                <a:latin typeface="NikoshBAN" pitchFamily="2" charset="0"/>
                <a:cs typeface="NikoshBAN" pitchFamily="2" charset="0"/>
              </a:rPr>
              <a:t> </a:t>
            </a:r>
            <a:r>
              <a:rPr lang="bn-BD" sz="2400" dirty="0" smtClean="0">
                <a:latin typeface="NikoshBAN" pitchFamily="2" charset="0"/>
                <a:cs typeface="NikoshBAN" pitchFamily="2" charset="0"/>
              </a:rPr>
              <a:t>সংখ্যা</a:t>
            </a:r>
            <a:r>
              <a:rPr lang="en-US" sz="2400" dirty="0">
                <a:latin typeface="NikoshBAN" pitchFamily="2" charset="0"/>
                <a:cs typeface="NikoshBAN" pitchFamily="2" charset="0"/>
              </a:rPr>
              <a:t>=</a:t>
            </a:r>
            <a:r>
              <a:rPr lang="bn-BD" sz="2400" dirty="0" smtClean="0">
                <a:cs typeface="NikoshBAN" pitchFamily="2" charset="0"/>
              </a:rPr>
              <a:t>+</a:t>
            </a:r>
            <a:r>
              <a:rPr lang="en-US" sz="2400" dirty="0" smtClean="0">
                <a:cs typeface="NikoshBAN" pitchFamily="2" charset="0"/>
              </a:rPr>
              <a:t> </a:t>
            </a:r>
            <a:r>
              <a:rPr lang="en-US" sz="2400" dirty="0">
                <a:cs typeface="NikoshBAN" pitchFamily="2" charset="0"/>
              </a:rPr>
              <a:t>4</a:t>
            </a:r>
            <a:r>
              <a:rPr lang="en-US" sz="4400" dirty="0" smtClean="0">
                <a:latin typeface="NikoshBAN" pitchFamily="2" charset="0"/>
                <a:cs typeface="NikoshBAN" pitchFamily="2" charset="0"/>
              </a:rPr>
              <a:t> </a:t>
            </a:r>
            <a:endParaRPr lang="en-US" sz="2400" dirty="0"/>
          </a:p>
        </p:txBody>
      </p:sp>
      <p:sp>
        <p:nvSpPr>
          <p:cNvPr id="7" name="Date Placeholder 6"/>
          <p:cNvSpPr>
            <a:spLocks noGrp="1"/>
          </p:cNvSpPr>
          <p:nvPr>
            <p:ph type="dt" sz="half" idx="10"/>
          </p:nvPr>
        </p:nvSpPr>
        <p:spPr/>
        <p:txBody>
          <a:bodyPr/>
          <a:lstStyle/>
          <a:p>
            <a:fld id="{0C6C795C-D2FA-42C3-8B0B-C59ED8D26D1C}" type="datetime1">
              <a:rPr lang="en-US" smtClean="0"/>
              <a:t>8/24/2020</a:t>
            </a:fld>
            <a:endParaRPr lang="en-US"/>
          </a:p>
        </p:txBody>
      </p:sp>
      <p:sp>
        <p:nvSpPr>
          <p:cNvPr id="8" name="Footer Placeholder 7"/>
          <p:cNvSpPr>
            <a:spLocks noGrp="1"/>
          </p:cNvSpPr>
          <p:nvPr>
            <p:ph type="ftr" sz="quarter" idx="11"/>
          </p:nvPr>
        </p:nvSpPr>
        <p:spPr/>
        <p:txBody>
          <a:bodyPr/>
          <a:lstStyle/>
          <a:p>
            <a:r>
              <a:rPr lang="en-US" smtClean="0"/>
              <a:t>hamidurrahman57@gmail.com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3434042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1000"/>
                                        <p:tgtEl>
                                          <p:spTgt spid="3">
                                            <p:txEl>
                                              <p:pRg st="1" end="1"/>
                                            </p:txEl>
                                          </p:spTgt>
                                        </p:tgtEl>
                                      </p:cBhvr>
                                    </p:animEffect>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1000"/>
                                        <p:tgtEl>
                                          <p:spTgt spid="3">
                                            <p:txEl>
                                              <p:pRg st="2" end="2"/>
                                            </p:txEl>
                                          </p:spTgt>
                                        </p:tgtEl>
                                      </p:cBhvr>
                                    </p:animEffec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1000"/>
                                        <p:tgtEl>
                                          <p:spTgt spid="3">
                                            <p:txEl>
                                              <p:pRg st="3" end="3"/>
                                            </p:txEl>
                                          </p:spTgt>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1000"/>
                                        <p:tgtEl>
                                          <p:spTgt spid="3">
                                            <p:txEl>
                                              <p:pRg st="4" end="4"/>
                                            </p:txEl>
                                          </p:spTgt>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par>
                          <p:cTn id="33" fill="hold">
                            <p:stCondLst>
                              <p:cond delay="6000"/>
                            </p:stCondLst>
                            <p:childTnLst>
                              <p:par>
                                <p:cTn id="34" presetID="22" presetClass="entr" presetSubtype="8"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1000"/>
                                        <p:tgtEl>
                                          <p:spTgt spid="3">
                                            <p:txEl>
                                              <p:pRg st="6" end="6"/>
                                            </p:txEl>
                                          </p:spTgt>
                                        </p:tgtEl>
                                      </p:cBhvr>
                                    </p:animEffect>
                                  </p:childTnLst>
                                </p:cTn>
                              </p:par>
                            </p:childTnLst>
                          </p:cTn>
                        </p:par>
                        <p:par>
                          <p:cTn id="37" fill="hold">
                            <p:stCondLst>
                              <p:cond delay="7000"/>
                            </p:stCondLst>
                            <p:childTnLst>
                              <p:par>
                                <p:cTn id="38" presetID="22" presetClass="entr" presetSubtype="8"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1000"/>
                                        <p:tgtEl>
                                          <p:spTgt spid="3">
                                            <p:txEl>
                                              <p:pRg st="7" end="7"/>
                                            </p:txEl>
                                          </p:spTgt>
                                        </p:tgtEl>
                                      </p:cBhvr>
                                    </p:animEffect>
                                  </p:childTnLst>
                                </p:cTn>
                              </p:par>
                            </p:childTnLst>
                          </p:cTn>
                        </p:par>
                        <p:par>
                          <p:cTn id="41" fill="hold">
                            <p:stCondLst>
                              <p:cond delay="8000"/>
                            </p:stCondLst>
                            <p:childTnLst>
                              <p:par>
                                <p:cTn id="42" presetID="22" presetClass="entr" presetSubtype="8"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ipe(left)">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7" y="0"/>
            <a:ext cx="8666018" cy="723900"/>
          </a:xfrm>
          <a:solidFill>
            <a:srgbClr val="002060"/>
          </a:solidFill>
        </p:spPr>
        <p:txBody>
          <a:bodyPr>
            <a:normAutofit fontScale="90000"/>
          </a:bodyPr>
          <a:lstStyle/>
          <a:p>
            <a:pPr algn="ctr"/>
            <a:r>
              <a:rPr lang="bn-BD" sz="4400" b="1" dirty="0">
                <a:solidFill>
                  <a:schemeClr val="bg1"/>
                </a:solidFill>
                <a:latin typeface="NikoshBAN" pitchFamily="2" charset="0"/>
                <a:cs typeface="NikoshBAN" pitchFamily="2" charset="0"/>
              </a:rPr>
              <a:t>মূল্যায়ন</a:t>
            </a:r>
            <a:endParaRPr lang="en-US" sz="4400" b="1" dirty="0">
              <a:solidFill>
                <a:schemeClr val="bg1"/>
              </a:solidFill>
              <a:latin typeface="NikoshBAN" pitchFamily="2" charset="0"/>
              <a:cs typeface="NikoshBAN" pitchFamily="2" charset="0"/>
            </a:endParaRPr>
          </a:p>
        </p:txBody>
      </p:sp>
      <p:sp>
        <p:nvSpPr>
          <p:cNvPr id="4" name="Content Placeholder 3"/>
          <p:cNvSpPr>
            <a:spLocks noGrp="1"/>
          </p:cNvSpPr>
          <p:nvPr>
            <p:ph idx="1"/>
          </p:nvPr>
        </p:nvSpPr>
        <p:spPr>
          <a:xfrm>
            <a:off x="34637" y="716973"/>
            <a:ext cx="8666018" cy="6057899"/>
          </a:xfrm>
          <a:solidFill>
            <a:schemeClr val="bg1"/>
          </a:solidFill>
          <a:ln w="38100">
            <a:solidFill>
              <a:srgbClr val="7030A0"/>
            </a:solidFill>
          </a:ln>
        </p:spPr>
        <p:txBody>
          <a:bodyPr>
            <a:normAutofit/>
          </a:bodyPr>
          <a:lstStyle/>
          <a:p>
            <a:pPr marL="0" indent="0">
              <a:buNone/>
            </a:pPr>
            <a:r>
              <a:rPr lang="en-US" sz="2800" dirty="0" smtClean="0">
                <a:latin typeface="NikoshBAN" pitchFamily="2" charset="0"/>
                <a:cs typeface="NikoshBAN" pitchFamily="2" charset="0"/>
              </a:rPr>
              <a:t>  </a:t>
            </a:r>
            <a:endParaRPr lang="bn-IN" sz="2800" dirty="0" smtClean="0">
              <a:latin typeface="NikoshBAN" pitchFamily="2" charset="0"/>
              <a:cs typeface="NikoshBAN" pitchFamily="2" charset="0"/>
            </a:endParaRPr>
          </a:p>
          <a:p>
            <a:pPr marL="0" indent="0">
              <a:buNone/>
            </a:pPr>
            <a:endParaRPr lang="bn-IN" sz="2800" dirty="0">
              <a:latin typeface="NikoshBAN" pitchFamily="2" charset="0"/>
              <a:cs typeface="NikoshBAN" pitchFamily="2" charset="0"/>
            </a:endParaRPr>
          </a:p>
          <a:p>
            <a:pPr marL="0" indent="0">
              <a:buNone/>
            </a:pPr>
            <a:r>
              <a:rPr lang="bn-IN" sz="2800" dirty="0">
                <a:latin typeface="NikoshBAN" pitchFamily="2" charset="0"/>
                <a:cs typeface="NikoshBAN" pitchFamily="2" charset="0"/>
              </a:rPr>
              <a:t> </a:t>
            </a:r>
            <a:r>
              <a:rPr lang="bn-BD" sz="2800" dirty="0" smtClean="0">
                <a:latin typeface="NikoshBAN" pitchFamily="2" charset="0"/>
                <a:cs typeface="NikoshBAN" pitchFamily="2" charset="0"/>
              </a:rPr>
              <a:t>১।</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জারণ-বিজারণ </a:t>
            </a:r>
            <a:r>
              <a:rPr lang="bn-BD" sz="2800" dirty="0">
                <a:latin typeface="NikoshBAN" pitchFamily="2" charset="0"/>
                <a:cs typeface="NikoshBAN" pitchFamily="2" charset="0"/>
              </a:rPr>
              <a:t>বিক্রিয়া কী?</a:t>
            </a:r>
          </a:p>
          <a:p>
            <a:pPr marL="0" indent="0">
              <a:buNone/>
            </a:pP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২</a:t>
            </a:r>
            <a:r>
              <a:rPr lang="bn-BD" sz="2800" dirty="0">
                <a:latin typeface="NikoshBAN" pitchFamily="2" charset="0"/>
                <a:cs typeface="NikoshBAN" pitchFamily="2" charset="0"/>
              </a:rPr>
              <a:t>। </a:t>
            </a:r>
            <a:r>
              <a:rPr lang="bn-IN" sz="2800" dirty="0" smtClean="0">
                <a:latin typeface="NikoshBAN" pitchFamily="2" charset="0"/>
                <a:cs typeface="NikoshBAN" pitchFamily="2" charset="0"/>
              </a:rPr>
              <a:t>জারণ সংখ্যা</a:t>
            </a:r>
            <a:r>
              <a:rPr lang="bn-BD" sz="2800" dirty="0" smtClean="0">
                <a:latin typeface="NikoshBAN" pitchFamily="2" charset="0"/>
                <a:cs typeface="NikoshBAN" pitchFamily="2" charset="0"/>
              </a:rPr>
              <a:t> </a:t>
            </a:r>
            <a:r>
              <a:rPr lang="bn-BD" sz="2800" dirty="0">
                <a:latin typeface="NikoshBAN" pitchFamily="2" charset="0"/>
                <a:cs typeface="NikoshBAN" pitchFamily="2" charset="0"/>
              </a:rPr>
              <a:t>কী?</a:t>
            </a:r>
            <a:endParaRPr lang="bn-BD" sz="4400" dirty="0">
              <a:latin typeface="NikoshBAN" pitchFamily="2" charset="0"/>
              <a:cs typeface="NikoshBAN" pitchFamily="2" charset="0"/>
            </a:endParaRPr>
          </a:p>
          <a:p>
            <a:pPr marL="0" indent="0">
              <a:buNone/>
            </a:pP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৩</a:t>
            </a:r>
            <a:r>
              <a:rPr lang="bn-BD" sz="2800" dirty="0">
                <a:latin typeface="NikoshBAN" pitchFamily="2" charset="0"/>
                <a:cs typeface="NikoshBAN" pitchFamily="2" charset="0"/>
              </a:rPr>
              <a:t>। </a:t>
            </a:r>
            <a:r>
              <a:rPr lang="en-US" sz="2400" dirty="0" smtClean="0">
                <a:solidFill>
                  <a:srgbClr val="FF0000"/>
                </a:solidFill>
              </a:rPr>
              <a:t>M</a:t>
            </a:r>
            <a:r>
              <a:rPr lang="en-US" sz="2400" dirty="0">
                <a:solidFill>
                  <a:srgbClr val="FF0000"/>
                </a:solidFill>
              </a:rPr>
              <a:t>g</a:t>
            </a:r>
            <a:r>
              <a:rPr lang="en-US" sz="2400" dirty="0" smtClean="0">
                <a:solidFill>
                  <a:srgbClr val="FF0000"/>
                </a:solidFill>
              </a:rPr>
              <a:t> + H</a:t>
            </a:r>
            <a:r>
              <a:rPr lang="en-US" sz="2400" baseline="-25000" dirty="0" smtClean="0">
                <a:solidFill>
                  <a:srgbClr val="FF0000"/>
                </a:solidFill>
              </a:rPr>
              <a:t>2</a:t>
            </a:r>
            <a:r>
              <a:rPr lang="en-US" sz="2400" dirty="0" smtClean="0">
                <a:solidFill>
                  <a:srgbClr val="FF0000"/>
                </a:solidFill>
              </a:rPr>
              <a:t>SO</a:t>
            </a:r>
            <a:r>
              <a:rPr lang="en-US" sz="2400" baseline="-25000" dirty="0" smtClean="0">
                <a:solidFill>
                  <a:srgbClr val="FF0000"/>
                </a:solidFill>
              </a:rPr>
              <a:t>4</a:t>
            </a:r>
            <a:r>
              <a:rPr lang="en-US" sz="2400" dirty="0" smtClean="0">
                <a:solidFill>
                  <a:srgbClr val="FF0000"/>
                </a:solidFill>
              </a:rPr>
              <a:t> →  MgSO</a:t>
            </a:r>
            <a:r>
              <a:rPr lang="en-US" sz="2400" baseline="-25000" dirty="0" smtClean="0">
                <a:solidFill>
                  <a:srgbClr val="FF0000"/>
                </a:solidFill>
              </a:rPr>
              <a:t>4</a:t>
            </a:r>
            <a:r>
              <a:rPr lang="bn-IN" sz="2400" baseline="-25000" dirty="0" smtClean="0">
                <a:solidFill>
                  <a:srgbClr val="FF0000"/>
                </a:solidFill>
              </a:rPr>
              <a:t> </a:t>
            </a:r>
            <a:r>
              <a:rPr lang="en-US" sz="2400" dirty="0" smtClean="0">
                <a:solidFill>
                  <a:srgbClr val="FF0000"/>
                </a:solidFill>
              </a:rPr>
              <a:t>+</a:t>
            </a:r>
            <a:r>
              <a:rPr lang="bn-IN" sz="2400" dirty="0" smtClean="0">
                <a:solidFill>
                  <a:srgbClr val="FF0000"/>
                </a:solidFill>
              </a:rPr>
              <a:t> </a:t>
            </a:r>
            <a:r>
              <a:rPr lang="en-US" sz="2400" dirty="0" smtClean="0">
                <a:solidFill>
                  <a:srgbClr val="FF0000"/>
                </a:solidFill>
              </a:rPr>
              <a:t>H</a:t>
            </a:r>
            <a:r>
              <a:rPr lang="en-US" sz="2400" baseline="-25000" dirty="0" smtClean="0">
                <a:solidFill>
                  <a:srgbClr val="FF0000"/>
                </a:solidFill>
              </a:rPr>
              <a:t>2</a:t>
            </a:r>
            <a:r>
              <a:rPr lang="bn-IN" sz="2400" dirty="0" smtClean="0">
                <a:latin typeface="NikoshBAN" panose="02000000000000000000" pitchFamily="2" charset="0"/>
                <a:cs typeface="NikoshBAN" panose="02000000000000000000" pitchFamily="2" charset="0"/>
              </a:rPr>
              <a:t>বিক্রিয়ায় কোনটি জারক </a:t>
            </a:r>
            <a:r>
              <a:rPr lang="bn-IN" sz="2400" dirty="0">
                <a:latin typeface="NikoshBAN" panose="02000000000000000000" pitchFamily="2" charset="0"/>
                <a:cs typeface="NikoshBAN" panose="02000000000000000000" pitchFamily="2" charset="0"/>
              </a:rPr>
              <a:t>এবং কোনটি বিজারক। </a:t>
            </a:r>
            <a:endParaRPr lang="bn-IN" sz="2400" dirty="0" smtClean="0">
              <a:latin typeface="NikoshBAN" panose="02000000000000000000" pitchFamily="2" charset="0"/>
              <a:cs typeface="NikoshBAN" panose="02000000000000000000" pitchFamily="2" charset="0"/>
            </a:endParaRPr>
          </a:p>
          <a:p>
            <a:pPr marL="0" indent="0">
              <a:buNone/>
            </a:pP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৪। </a:t>
            </a:r>
            <a:r>
              <a:rPr lang="en-US" sz="2800" dirty="0" smtClean="0">
                <a:solidFill>
                  <a:srgbClr val="002060"/>
                </a:solidFill>
                <a:latin typeface="NikoshBAN" panose="02000000000000000000" pitchFamily="2" charset="0"/>
                <a:cs typeface="NikoshBAN" panose="02000000000000000000" pitchFamily="2" charset="0"/>
              </a:rPr>
              <a:t>H</a:t>
            </a:r>
            <a:r>
              <a:rPr lang="pt-BR" sz="2800" baseline="-25000" dirty="0" smtClean="0">
                <a:solidFill>
                  <a:srgbClr val="002060"/>
                </a:solidFill>
                <a:latin typeface="TimesNewRomanPSMT"/>
              </a:rPr>
              <a:t>2</a:t>
            </a:r>
            <a:r>
              <a:rPr lang="en-US" sz="2800" dirty="0" smtClean="0">
                <a:solidFill>
                  <a:srgbClr val="002060"/>
                </a:solidFill>
                <a:latin typeface="NikoshBAN" panose="02000000000000000000" pitchFamily="2" charset="0"/>
                <a:cs typeface="NikoshBAN" panose="02000000000000000000" pitchFamily="2" charset="0"/>
              </a:rPr>
              <a:t>O  </a:t>
            </a:r>
            <a:r>
              <a:rPr lang="bn-IN" sz="2800" dirty="0" smtClean="0">
                <a:latin typeface="NikoshBAN" panose="02000000000000000000" pitchFamily="2" charset="0"/>
                <a:cs typeface="NikoshBAN" panose="02000000000000000000" pitchFamily="2" charset="0"/>
              </a:rPr>
              <a:t>এ </a:t>
            </a:r>
            <a:r>
              <a:rPr lang="en-US" sz="2800" dirty="0" smtClean="0">
                <a:solidFill>
                  <a:srgbClr val="002060"/>
                </a:solidFill>
                <a:latin typeface="NikoshBAN" panose="02000000000000000000" pitchFamily="2" charset="0"/>
                <a:cs typeface="NikoshBAN" panose="02000000000000000000" pitchFamily="2" charset="0"/>
              </a:rPr>
              <a:t>O</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এর জারণ সংখ্যা কত?</a:t>
            </a:r>
            <a:endParaRPr lang="en-US" sz="4800" dirty="0">
              <a:latin typeface="NikoshBAN" pitchFamily="2" charset="0"/>
              <a:cs typeface="NikoshBAN" pitchFamily="2" charset="0"/>
            </a:endParaRPr>
          </a:p>
        </p:txBody>
      </p:sp>
      <p:sp>
        <p:nvSpPr>
          <p:cNvPr id="7" name="Date Placeholder 6"/>
          <p:cNvSpPr>
            <a:spLocks noGrp="1"/>
          </p:cNvSpPr>
          <p:nvPr>
            <p:ph type="dt" sz="half" idx="10"/>
          </p:nvPr>
        </p:nvSpPr>
        <p:spPr/>
        <p:txBody>
          <a:bodyPr/>
          <a:lstStyle/>
          <a:p>
            <a:fld id="{3CE974E6-3AA3-4854-ABD5-F03864FFCBBD}" type="datetime1">
              <a:rPr lang="en-US" smtClean="0"/>
              <a:t>8/24/2020</a:t>
            </a:fld>
            <a:endParaRPr lang="en-US"/>
          </a:p>
        </p:txBody>
      </p:sp>
      <p:sp>
        <p:nvSpPr>
          <p:cNvPr id="8" name="Footer Placeholder 7"/>
          <p:cNvSpPr>
            <a:spLocks noGrp="1"/>
          </p:cNvSpPr>
          <p:nvPr>
            <p:ph type="ftr" sz="quarter" idx="11"/>
          </p:nvPr>
        </p:nvSpPr>
        <p:spPr/>
        <p:txBody>
          <a:bodyPr/>
          <a:lstStyle/>
          <a:p>
            <a:r>
              <a:rPr lang="en-US" smtClean="0"/>
              <a:t>hamidurrahman57@gmail.com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0901223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nodeType="clickEffect">
                                  <p:stCondLst>
                                    <p:cond delay="0"/>
                                  </p:stCondLst>
                                  <p:iterate type="lt">
                                    <p:tmPct val="10000"/>
                                  </p:iterate>
                                  <p:childTnLst>
                                    <p:set>
                                      <p:cBhvr>
                                        <p:cTn id="26" dur="1" fill="hold">
                                          <p:stCondLst>
                                            <p:cond delay="0"/>
                                          </p:stCondLst>
                                        </p:cTn>
                                        <p:tgtEl>
                                          <p:spTgt spid="4">
                                            <p:txEl>
                                              <p:pRg st="4" end="4"/>
                                            </p:txEl>
                                          </p:spTgt>
                                        </p:tgtEl>
                                        <p:attrNameLst>
                                          <p:attrName>style.visibility</p:attrName>
                                        </p:attrNameLst>
                                      </p:cBhvr>
                                      <p:to>
                                        <p:strVal val="visible"/>
                                      </p:to>
                                    </p:set>
                                    <p:anim by="(-#ppt_w*2)" calcmode="lin" valueType="num">
                                      <p:cBhvr rctx="PPT">
                                        <p:cTn id="27" dur="500" autoRev="1" fill="hold">
                                          <p:stCondLst>
                                            <p:cond delay="0"/>
                                          </p:stCondLst>
                                        </p:cTn>
                                        <p:tgtEl>
                                          <p:spTgt spid="4">
                                            <p:txEl>
                                              <p:pRg st="4" end="4"/>
                                            </p:txEl>
                                          </p:spTgt>
                                        </p:tgtEl>
                                        <p:attrNameLst>
                                          <p:attrName>ppt_w</p:attrName>
                                        </p:attrNameLst>
                                      </p:cBhvr>
                                    </p:anim>
                                    <p:anim by="(#ppt_w*0.50)" calcmode="lin" valueType="num">
                                      <p:cBhvr>
                                        <p:cTn id="28" dur="500" decel="50000" autoRev="1" fill="hold">
                                          <p:stCondLst>
                                            <p:cond delay="0"/>
                                          </p:stCondLst>
                                        </p:cTn>
                                        <p:tgtEl>
                                          <p:spTgt spid="4">
                                            <p:txEl>
                                              <p:pRg st="4" end="4"/>
                                            </p:txEl>
                                          </p:spTgt>
                                        </p:tgtEl>
                                        <p:attrNameLst>
                                          <p:attrName>ppt_x</p:attrName>
                                        </p:attrNameLst>
                                      </p:cBhvr>
                                    </p:anim>
                                    <p:anim from="(-#ppt_h/2)" to="(#ppt_y)" calcmode="lin" valueType="num">
                                      <p:cBhvr>
                                        <p:cTn id="29" dur="1000" fill="hold">
                                          <p:stCondLst>
                                            <p:cond delay="0"/>
                                          </p:stCondLst>
                                        </p:cTn>
                                        <p:tgtEl>
                                          <p:spTgt spid="4">
                                            <p:txEl>
                                              <p:pRg st="4" end="4"/>
                                            </p:txEl>
                                          </p:spTgt>
                                        </p:tgtEl>
                                        <p:attrNameLst>
                                          <p:attrName>ppt_y</p:attrName>
                                        </p:attrNameLst>
                                      </p:cBhvr>
                                    </p:anim>
                                    <p:animRot by="21600000">
                                      <p:cBhvr>
                                        <p:cTn id="30" dur="1000" fill="hold">
                                          <p:stCondLst>
                                            <p:cond delay="0"/>
                                          </p:stCondLst>
                                        </p:cTn>
                                        <p:tgtEl>
                                          <p:spTgt spid="4">
                                            <p:txEl>
                                              <p:pRg st="4" end="4"/>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4">
                                            <p:txEl>
                                              <p:pRg st="5" end="5"/>
                                            </p:txEl>
                                          </p:spTgt>
                                        </p:tgtEl>
                                        <p:attrNameLst>
                                          <p:attrName>style.visibility</p:attrName>
                                        </p:attrNameLst>
                                      </p:cBhvr>
                                      <p:to>
                                        <p:strVal val="visible"/>
                                      </p:to>
                                    </p:set>
                                    <p:anim by="(-#ppt_w*2)" calcmode="lin" valueType="num">
                                      <p:cBhvr rctx="PPT">
                                        <p:cTn id="35" dur="500" autoRev="1" fill="hold">
                                          <p:stCondLst>
                                            <p:cond delay="0"/>
                                          </p:stCondLst>
                                        </p:cTn>
                                        <p:tgtEl>
                                          <p:spTgt spid="4">
                                            <p:txEl>
                                              <p:pRg st="5" end="5"/>
                                            </p:txEl>
                                          </p:spTgt>
                                        </p:tgtEl>
                                        <p:attrNameLst>
                                          <p:attrName>ppt_w</p:attrName>
                                        </p:attrNameLst>
                                      </p:cBhvr>
                                    </p:anim>
                                    <p:anim by="(#ppt_w*0.50)" calcmode="lin" valueType="num">
                                      <p:cBhvr>
                                        <p:cTn id="36" dur="500" decel="50000" autoRev="1" fill="hold">
                                          <p:stCondLst>
                                            <p:cond delay="0"/>
                                          </p:stCondLst>
                                        </p:cTn>
                                        <p:tgtEl>
                                          <p:spTgt spid="4">
                                            <p:txEl>
                                              <p:pRg st="5" end="5"/>
                                            </p:txEl>
                                          </p:spTgt>
                                        </p:tgtEl>
                                        <p:attrNameLst>
                                          <p:attrName>ppt_x</p:attrName>
                                        </p:attrNameLst>
                                      </p:cBhvr>
                                    </p:anim>
                                    <p:anim from="(-#ppt_h/2)" to="(#ppt_y)" calcmode="lin" valueType="num">
                                      <p:cBhvr>
                                        <p:cTn id="37" dur="1000" fill="hold">
                                          <p:stCondLst>
                                            <p:cond delay="0"/>
                                          </p:stCondLst>
                                        </p:cTn>
                                        <p:tgtEl>
                                          <p:spTgt spid="4">
                                            <p:txEl>
                                              <p:pRg st="5" end="5"/>
                                            </p:txEl>
                                          </p:spTgt>
                                        </p:tgtEl>
                                        <p:attrNameLst>
                                          <p:attrName>ppt_y</p:attrName>
                                        </p:attrNameLst>
                                      </p:cBhvr>
                                    </p:anim>
                                    <p:animRot by="21600000">
                                      <p:cBhvr>
                                        <p:cTn id="38" dur="1000" fill="hold">
                                          <p:stCondLst>
                                            <p:cond delay="0"/>
                                          </p:stCondLst>
                                        </p:cTn>
                                        <p:tgtEl>
                                          <p:spTgt spid="4">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143000"/>
            <a:ext cx="8720137" cy="2246769"/>
          </a:xfrm>
          <a:prstGeom prst="rect">
            <a:avLst/>
          </a:prstGeom>
          <a:solidFill>
            <a:schemeClr val="bg1"/>
          </a:solidFill>
          <a:ln w="28575">
            <a:solidFill>
              <a:schemeClr val="tx1"/>
            </a:solidFill>
          </a:ln>
        </p:spPr>
        <p:txBody>
          <a:bodyPr wrap="square" rtlCol="0">
            <a:spAutoFit/>
          </a:bodyPr>
          <a:lstStyle/>
          <a:p>
            <a:r>
              <a:rPr lang="bn-BD" sz="2800" dirty="0" smtClean="0">
                <a:latin typeface="NikoshBAN" panose="02000000000000000000" pitchFamily="2" charset="0"/>
                <a:cs typeface="NikoshBAN" panose="02000000000000000000" pitchFamily="2" charset="0"/>
              </a:rPr>
              <a:t>দুটি পদার্থের মধ্যে সংঘটিত রাসায়নিক বিক্রিয়া কতকগুলো বিষয়ের উপর নির্ভর করে ।তাদের মধ্যে একটি হল ইলেক্ট্রন স্থানান্তর। ইলেক্ট্রনের স্থানান্তরের প্রক্রিয়াকে জারণ-বিজারণ বলে।জারণ-বিজারণ বিক্রিয়া থেকে মৌলের জারণ সংখ্যা নির্ণয় করা যায়</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এবং</a:t>
            </a:r>
          </a:p>
          <a:p>
            <a:r>
              <a:rPr lang="bn-IN" sz="2800" b="1" dirty="0" smtClean="0">
                <a:solidFill>
                  <a:srgbClr val="C00000"/>
                </a:solidFill>
              </a:rPr>
              <a:t>    </a:t>
            </a:r>
            <a:r>
              <a:rPr lang="en-US" sz="2800" b="1" dirty="0" smtClean="0">
                <a:solidFill>
                  <a:srgbClr val="C00000"/>
                </a:solidFill>
              </a:rPr>
              <a:t>Mg   </a:t>
            </a:r>
            <a:r>
              <a:rPr lang="en-US" sz="2800" b="1" dirty="0">
                <a:solidFill>
                  <a:srgbClr val="C00000"/>
                </a:solidFill>
              </a:rPr>
              <a:t>+  Cl</a:t>
            </a:r>
            <a:r>
              <a:rPr lang="en-US" sz="2800" b="1" baseline="-25000" dirty="0">
                <a:solidFill>
                  <a:srgbClr val="C00000"/>
                </a:solidFill>
              </a:rPr>
              <a:t>2</a:t>
            </a:r>
            <a:r>
              <a:rPr lang="en-US" sz="2800" b="1" dirty="0">
                <a:solidFill>
                  <a:srgbClr val="C00000"/>
                </a:solidFill>
              </a:rPr>
              <a:t>   →     </a:t>
            </a:r>
            <a:r>
              <a:rPr lang="en-US" sz="2800" b="1" dirty="0" smtClean="0">
                <a:solidFill>
                  <a:srgbClr val="C00000"/>
                </a:solidFill>
              </a:rPr>
              <a:t>MgCl</a:t>
            </a:r>
            <a:r>
              <a:rPr lang="en-US" sz="2800" b="1" baseline="-25000" dirty="0" smtClean="0">
                <a:solidFill>
                  <a:srgbClr val="C00000"/>
                </a:solidFill>
              </a:rPr>
              <a:t>2</a:t>
            </a:r>
            <a:r>
              <a:rPr lang="bn-IN" sz="2800" b="1" dirty="0">
                <a:solidFill>
                  <a:srgbClr val="C00000"/>
                </a:solidFill>
              </a:rPr>
              <a:t> </a:t>
            </a:r>
            <a:r>
              <a:rPr lang="bn-BD" sz="2800" dirty="0" smtClean="0">
                <a:latin typeface="NikoshBAN" panose="02000000000000000000" pitchFamily="2" charset="0"/>
                <a:cs typeface="NikoshBAN" panose="02000000000000000000" pitchFamily="2" charset="0"/>
              </a:rPr>
              <a:t>একটি</a:t>
            </a:r>
            <a:r>
              <a:rPr lang="bn-IN" sz="2800" dirty="0" smtClean="0">
                <a:latin typeface="NikoshBAN" panose="02000000000000000000" pitchFamily="2" charset="0"/>
                <a:cs typeface="NikoshBAN" panose="02000000000000000000" pitchFamily="2" charset="0"/>
              </a:rPr>
              <a:t> জারন-বিজারণ বিক্রিয়া।</a:t>
            </a:r>
            <a:r>
              <a:rPr lang="bn-IN" sz="2800" b="1" dirty="0" smtClean="0"/>
              <a:t> </a:t>
            </a:r>
          </a:p>
        </p:txBody>
      </p:sp>
      <mc:AlternateContent xmlns:mc="http://schemas.openxmlformats.org/markup-compatibility/2006" xmlns:a14="http://schemas.microsoft.com/office/drawing/2010/main">
        <mc:Choice Requires="a14">
          <p:sp>
            <p:nvSpPr>
              <p:cNvPr id="4" name="TextBox 3"/>
              <p:cNvSpPr txBox="1"/>
              <p:nvPr/>
            </p:nvSpPr>
            <p:spPr>
              <a:xfrm>
                <a:off x="76199" y="3454048"/>
                <a:ext cx="8720137" cy="1877437"/>
              </a:xfrm>
              <a:prstGeom prst="rect">
                <a:avLst/>
              </a:prstGeom>
              <a:solidFill>
                <a:schemeClr val="accent3">
                  <a:lumMod val="20000"/>
                  <a:lumOff val="80000"/>
                </a:schemeClr>
              </a:solidFill>
              <a:ln w="38100">
                <a:solidFill>
                  <a:schemeClr val="tx1"/>
                </a:solidFill>
              </a:ln>
            </p:spPr>
            <p:txBody>
              <a:bodyPr wrap="square" rtlCol="0">
                <a:spAutoFit/>
              </a:bodyPr>
              <a:lstStyle/>
              <a:p>
                <a:r>
                  <a:rPr lang="bn-BD" sz="2800" dirty="0" smtClean="0">
                    <a:solidFill>
                      <a:srgbClr val="002060"/>
                    </a:solidFill>
                    <a:latin typeface="NikoshBAN" panose="02000000000000000000" pitchFamily="2" charset="0"/>
                    <a:cs typeface="NikoshBAN" panose="02000000000000000000" pitchFamily="2" charset="0"/>
                  </a:rPr>
                  <a:t>(ক) জারণ সংখ্যা কাকে বলে?                                                    ১</a:t>
                </a:r>
              </a:p>
              <a:p>
                <a:r>
                  <a:rPr lang="bn-BD" sz="2800" dirty="0" smtClean="0">
                    <a:solidFill>
                      <a:srgbClr val="002060"/>
                    </a:solidFill>
                    <a:latin typeface="NikoshBAN" panose="02000000000000000000" pitchFamily="2" charset="0"/>
                    <a:cs typeface="NikoshBAN" panose="02000000000000000000" pitchFamily="2" charset="0"/>
                  </a:rPr>
                  <a:t>(খ) রেডক্স বিক্রিয়া বলতে কি বুঝ?                                              ২</a:t>
                </a:r>
              </a:p>
              <a:p>
                <a:r>
                  <a:rPr lang="bn-BD" sz="2800" dirty="0" smtClean="0">
                    <a:solidFill>
                      <a:srgbClr val="002060"/>
                    </a:solidFill>
                    <a:latin typeface="NikoshBAN" panose="02000000000000000000" pitchFamily="2" charset="0"/>
                    <a:cs typeface="NikoshBAN" panose="02000000000000000000" pitchFamily="2" charset="0"/>
                  </a:rPr>
                  <a:t>(গ)</a:t>
                </a:r>
                <a:r>
                  <a:rPr lang="bn-IN" sz="2800" dirty="0" smtClean="0">
                    <a:solidFill>
                      <a:srgbClr val="002060"/>
                    </a:solidFill>
                    <a:latin typeface="NikoshBAN" panose="02000000000000000000" pitchFamily="2" charset="0"/>
                    <a:cs typeface="NikoshBAN" panose="02000000000000000000" pitchFamily="2" charset="0"/>
                  </a:rPr>
                  <a:t> </a:t>
                </a:r>
                <a:r>
                  <a:rPr lang="en-US" sz="2800" dirty="0" smtClean="0">
                    <a:solidFill>
                      <a:srgbClr val="002060"/>
                    </a:solidFill>
                    <a:latin typeface="NikoshBAN" panose="02000000000000000000" pitchFamily="2" charset="0"/>
                    <a:cs typeface="NikoshBAN" panose="02000000000000000000" pitchFamily="2" charset="0"/>
                  </a:rPr>
                  <a:t>[</a:t>
                </a:r>
                <a14:m>
                  <m:oMath xmlns:m="http://schemas.openxmlformats.org/officeDocument/2006/math">
                    <m:r>
                      <a:rPr lang="en-US" sz="2800" b="0" i="1" smtClean="0">
                        <a:solidFill>
                          <a:srgbClr val="002060"/>
                        </a:solidFill>
                        <a:latin typeface="Cambria Math"/>
                        <a:cs typeface="NikoshBAN" panose="02000000000000000000" pitchFamily="2" charset="0"/>
                      </a:rPr>
                      <m:t> </m:t>
                    </m:r>
                    <m:sSup>
                      <m:sSupPr>
                        <m:ctrlPr>
                          <a:rPr lang="en-US" sz="2800" b="0" i="1" smtClean="0">
                            <a:solidFill>
                              <a:srgbClr val="002060"/>
                            </a:solidFill>
                            <a:latin typeface="Cambria Math" panose="02040503050406030204" pitchFamily="18" charset="0"/>
                            <a:cs typeface="NikoshBAN" panose="02000000000000000000" pitchFamily="2" charset="0"/>
                          </a:rPr>
                        </m:ctrlPr>
                      </m:sSupPr>
                      <m:e>
                        <m:sSub>
                          <m:sSubPr>
                            <m:ctrlPr>
                              <a:rPr lang="en-US" sz="2800" b="0" i="1" smtClean="0">
                                <a:solidFill>
                                  <a:srgbClr val="002060"/>
                                </a:solidFill>
                                <a:latin typeface="Cambria Math" panose="02040503050406030204" pitchFamily="18" charset="0"/>
                                <a:cs typeface="NikoshBAN" panose="02000000000000000000" pitchFamily="2" charset="0"/>
                              </a:rPr>
                            </m:ctrlPr>
                          </m:sSubPr>
                          <m:e>
                            <m:r>
                              <a:rPr lang="en-US" sz="2800" b="0" i="1" smtClean="0">
                                <a:solidFill>
                                  <a:srgbClr val="002060"/>
                                </a:solidFill>
                                <a:latin typeface="Cambria Math"/>
                                <a:cs typeface="NikoshBAN" panose="02000000000000000000" pitchFamily="2" charset="0"/>
                              </a:rPr>
                              <m:t>𝐶𝑟</m:t>
                            </m:r>
                            <m:r>
                              <a:rPr lang="en-US" sz="2800" b="0" i="1" smtClean="0">
                                <a:solidFill>
                                  <a:srgbClr val="002060"/>
                                </a:solidFill>
                                <a:latin typeface="Cambria Math"/>
                                <a:cs typeface="NikoshBAN" panose="02000000000000000000" pitchFamily="2" charset="0"/>
                              </a:rPr>
                              <m:t>(</m:t>
                            </m:r>
                            <m:r>
                              <a:rPr lang="en-US" sz="2800" b="0" i="1" smtClean="0">
                                <a:solidFill>
                                  <a:srgbClr val="002060"/>
                                </a:solidFill>
                                <a:latin typeface="Cambria Math"/>
                                <a:cs typeface="NikoshBAN" panose="02000000000000000000" pitchFamily="2" charset="0"/>
                              </a:rPr>
                              <m:t>𝐶𝑁</m:t>
                            </m:r>
                            <m:r>
                              <a:rPr lang="en-US" sz="2800" b="0" i="1" smtClean="0">
                                <a:solidFill>
                                  <a:srgbClr val="002060"/>
                                </a:solidFill>
                                <a:latin typeface="Cambria Math"/>
                                <a:cs typeface="NikoshBAN" panose="02000000000000000000" pitchFamily="2" charset="0"/>
                              </a:rPr>
                              <m:t>)</m:t>
                            </m:r>
                          </m:e>
                          <m:sub>
                            <m:r>
                              <a:rPr lang="en-US" sz="2800" b="0" i="1" smtClean="0">
                                <a:solidFill>
                                  <a:srgbClr val="002060"/>
                                </a:solidFill>
                                <a:latin typeface="Cambria Math"/>
                                <a:cs typeface="NikoshBAN" panose="02000000000000000000" pitchFamily="2" charset="0"/>
                              </a:rPr>
                              <m:t>6</m:t>
                            </m:r>
                          </m:sub>
                        </m:sSub>
                        <m:r>
                          <a:rPr lang="en-US" sz="2800" b="0" i="1" smtClean="0">
                            <a:solidFill>
                              <a:srgbClr val="002060"/>
                            </a:solidFill>
                            <a:latin typeface="Cambria Math"/>
                            <a:cs typeface="NikoshBAN" panose="02000000000000000000" pitchFamily="2" charset="0"/>
                          </a:rPr>
                          <m:t>]</m:t>
                        </m:r>
                      </m:e>
                      <m:sup>
                        <m:r>
                          <a:rPr lang="bn-IN" sz="2800" b="0" i="1" smtClean="0">
                            <a:solidFill>
                              <a:srgbClr val="002060"/>
                            </a:solidFill>
                            <a:latin typeface="Cambria Math" panose="02040503050406030204" pitchFamily="18" charset="0"/>
                            <a:cs typeface="NikoshBAN" panose="02000000000000000000" pitchFamily="2" charset="0"/>
                          </a:rPr>
                          <m:t>−</m:t>
                        </m:r>
                        <m:r>
                          <a:rPr lang="en-US" sz="2800" b="0" i="1" smtClean="0">
                            <a:solidFill>
                              <a:srgbClr val="002060"/>
                            </a:solidFill>
                            <a:latin typeface="Cambria Math"/>
                            <a:cs typeface="NikoshBAN" panose="02000000000000000000" pitchFamily="2" charset="0"/>
                          </a:rPr>
                          <m:t>3</m:t>
                        </m:r>
                      </m:sup>
                    </m:sSup>
                    <m:r>
                      <a:rPr lang="en-US" sz="2800" b="0" i="1" smtClean="0">
                        <a:solidFill>
                          <a:srgbClr val="002060"/>
                        </a:solidFill>
                        <a:latin typeface="Cambria Math"/>
                        <a:cs typeface="NikoshBAN" panose="02000000000000000000" pitchFamily="2" charset="0"/>
                      </a:rPr>
                      <m:t>   </m:t>
                    </m:r>
                    <m:r>
                      <a:rPr lang="bn-BD" sz="2800" b="0" i="1" smtClean="0">
                        <a:solidFill>
                          <a:srgbClr val="002060"/>
                        </a:solidFill>
                        <a:latin typeface="Cambria Math"/>
                        <a:cs typeface="NikoshBAN" panose="02000000000000000000" pitchFamily="2" charset="0"/>
                      </a:rPr>
                      <m:t>আয়নে</m:t>
                    </m:r>
                    <m:r>
                      <a:rPr lang="bn-BD" sz="2800" b="0" i="1" smtClean="0">
                        <a:solidFill>
                          <a:srgbClr val="002060"/>
                        </a:solidFill>
                        <a:latin typeface="Cambria Math"/>
                        <a:cs typeface="NikoshBAN" panose="02000000000000000000" pitchFamily="2" charset="0"/>
                      </a:rPr>
                      <m:t>  </m:t>
                    </m:r>
                    <m:r>
                      <a:rPr lang="en-US" sz="2800" b="0" i="1" smtClean="0">
                        <a:solidFill>
                          <a:srgbClr val="002060"/>
                        </a:solidFill>
                        <a:latin typeface="Cambria Math"/>
                        <a:cs typeface="NikoshBAN" panose="02000000000000000000" pitchFamily="2" charset="0"/>
                      </a:rPr>
                      <m:t>𝐶𝑟</m:t>
                    </m:r>
                  </m:oMath>
                </a14:m>
                <a:r>
                  <a:rPr lang="bn-BD" sz="3200" dirty="0" smtClean="0">
                    <a:solidFill>
                      <a:srgbClr val="002060"/>
                    </a:solidFill>
                    <a:latin typeface="NikoshBAN" panose="02000000000000000000" pitchFamily="2" charset="0"/>
                    <a:cs typeface="NikoshBAN" panose="02000000000000000000" pitchFamily="2" charset="0"/>
                  </a:rPr>
                  <a:t> এর জারণ সংখ্যা নির্ণয় কর।   ৩ </a:t>
                </a:r>
              </a:p>
              <a:p>
                <a:r>
                  <a:rPr lang="bn-BD" sz="2800" dirty="0" smtClean="0">
                    <a:solidFill>
                      <a:srgbClr val="002060"/>
                    </a:solidFill>
                    <a:latin typeface="NikoshBAN" panose="02000000000000000000" pitchFamily="2" charset="0"/>
                    <a:cs typeface="NikoshBAN" panose="02000000000000000000" pitchFamily="2" charset="0"/>
                  </a:rPr>
                  <a:t>(ঘ) </a:t>
                </a:r>
                <a:r>
                  <a:rPr lang="bn-IN" sz="2800" dirty="0" smtClean="0">
                    <a:solidFill>
                      <a:srgbClr val="002060"/>
                    </a:solidFill>
                    <a:latin typeface="NikoshBAN" panose="02000000000000000000" pitchFamily="2" charset="0"/>
                    <a:cs typeface="NikoshBAN" panose="02000000000000000000" pitchFamily="2" charset="0"/>
                  </a:rPr>
                  <a:t>উদ্দীপকের বিক্রিয়ায় </a:t>
                </a:r>
                <a:r>
                  <a:rPr lang="bn-BD" sz="2800" dirty="0" smtClean="0">
                    <a:solidFill>
                      <a:srgbClr val="002060"/>
                    </a:solidFill>
                    <a:latin typeface="NikoshBAN" panose="02000000000000000000" pitchFamily="2" charset="0"/>
                    <a:cs typeface="NikoshBAN" panose="02000000000000000000" pitchFamily="2" charset="0"/>
                  </a:rPr>
                  <a:t>জারণ-বিজারণ বিক্রিয়া যুগপথ ঘটে- ব্যাখ্যা কর।</a:t>
                </a:r>
                <a:r>
                  <a:rPr lang="en-US" sz="2800" dirty="0" smtClean="0">
                    <a:solidFill>
                      <a:srgbClr val="002060"/>
                    </a:solidFill>
                    <a:latin typeface="NikoshBAN" panose="02000000000000000000" pitchFamily="2" charset="0"/>
                    <a:cs typeface="NikoshBAN" panose="02000000000000000000" pitchFamily="2" charset="0"/>
                  </a:rPr>
                  <a:t> 4</a:t>
                </a:r>
                <a:r>
                  <a:rPr lang="bn-BD" sz="2800" dirty="0" smtClean="0">
                    <a:solidFill>
                      <a:srgbClr val="002060"/>
                    </a:solidFill>
                    <a:latin typeface="NikoshBAN" panose="02000000000000000000" pitchFamily="2" charset="0"/>
                    <a:cs typeface="NikoshBAN" panose="02000000000000000000" pitchFamily="2" charset="0"/>
                  </a:rPr>
                  <a:t>            </a:t>
                </a:r>
                <a:r>
                  <a:rPr lang="bn-IN" sz="2800" dirty="0" smtClean="0">
                    <a:solidFill>
                      <a:srgbClr val="002060"/>
                    </a:solidFill>
                    <a:latin typeface="NikoshBAN" panose="02000000000000000000" pitchFamily="2" charset="0"/>
                    <a:cs typeface="NikoshBAN" panose="02000000000000000000" pitchFamily="2" charset="0"/>
                  </a:rPr>
                  <a:t>                                                 </a:t>
                </a:r>
                <a:endParaRPr lang="en-US" sz="2000" dirty="0">
                  <a:solidFill>
                    <a:srgbClr val="002060"/>
                  </a:solidFill>
                  <a:latin typeface="NikoshBAN" panose="02000000000000000000" pitchFamily="2" charset="0"/>
                  <a:cs typeface="NikoshBAN" panose="02000000000000000000"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6199" y="3454048"/>
                <a:ext cx="8720137" cy="1877437"/>
              </a:xfrm>
              <a:prstGeom prst="rect">
                <a:avLst/>
              </a:prstGeom>
              <a:blipFill>
                <a:blip r:embed="rId2"/>
                <a:stretch>
                  <a:fillRect l="-1183" t="-2229" r="-56785" b="-7325"/>
                </a:stretch>
              </a:blipFill>
              <a:ln w="38100">
                <a:solidFill>
                  <a:schemeClr val="tx1"/>
                </a:solidFill>
              </a:ln>
            </p:spPr>
            <p:txBody>
              <a:bodyPr/>
              <a:lstStyle/>
              <a:p>
                <a:r>
                  <a:rPr lang="en-US">
                    <a:noFill/>
                  </a:rPr>
                  <a:t> </a:t>
                </a:r>
              </a:p>
            </p:txBody>
          </p:sp>
        </mc:Fallback>
      </mc:AlternateContent>
      <p:sp>
        <p:nvSpPr>
          <p:cNvPr id="6" name="TextBox 5"/>
          <p:cNvSpPr txBox="1"/>
          <p:nvPr/>
        </p:nvSpPr>
        <p:spPr>
          <a:xfrm>
            <a:off x="0" y="252486"/>
            <a:ext cx="8801100" cy="830997"/>
          </a:xfrm>
          <a:prstGeom prst="rect">
            <a:avLst/>
          </a:prstGeom>
          <a:solidFill>
            <a:srgbClr val="7030A0"/>
          </a:solidFill>
          <a:ln w="6350">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4800" dirty="0">
                <a:solidFill>
                  <a:schemeClr val="bg1"/>
                </a:solidFill>
                <a:latin typeface="NikoshBAN" pitchFamily="2" charset="0"/>
                <a:cs typeface="NikoshBAN" pitchFamily="2" charset="0"/>
              </a:rPr>
              <a:t>বাড়ির কাজ</a:t>
            </a:r>
            <a:endParaRPr lang="en-US" sz="4800" dirty="0">
              <a:solidFill>
                <a:schemeClr val="bg1"/>
              </a:solidFill>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0EFDA9F9-A06C-4AD6-8353-1ACE4149AD2D}" type="datetime1">
              <a:rPr lang="en-US" smtClean="0"/>
              <a:t>8/24/2020</a:t>
            </a:fld>
            <a:endParaRPr lang="en-US"/>
          </a:p>
        </p:txBody>
      </p:sp>
      <p:sp>
        <p:nvSpPr>
          <p:cNvPr id="9" name="Footer Placeholder 8"/>
          <p:cNvSpPr>
            <a:spLocks noGrp="1"/>
          </p:cNvSpPr>
          <p:nvPr>
            <p:ph type="ftr" sz="quarter" idx="11"/>
          </p:nvPr>
        </p:nvSpPr>
        <p:spPr/>
        <p:txBody>
          <a:bodyPr/>
          <a:lstStyle/>
          <a:p>
            <a:r>
              <a:rPr lang="en-US" smtClean="0"/>
              <a:t>hamidurrahman57@gmail.com</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037610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1000"/>
                                        <p:tgtEl>
                                          <p:spTgt spid="4">
                                            <p:txEl>
                                              <p:pRg st="0" end="0"/>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1000"/>
                                        <p:tgtEl>
                                          <p:spTgt spid="4">
                                            <p:txEl>
                                              <p:pRg st="1" end="1"/>
                                            </p:txEl>
                                          </p:spTgt>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2000"/>
                                        <p:tgtEl>
                                          <p:spTgt spid="4">
                                            <p:txEl>
                                              <p:pRg st="2" end="2"/>
                                            </p:txEl>
                                          </p:spTgt>
                                        </p:tgtEl>
                                      </p:cBhvr>
                                    </p:animEffect>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wipe(left)">
                                      <p:cBhvr>
                                        <p:cTn id="31"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33400" y="6183766"/>
            <a:ext cx="684132" cy="365125"/>
          </a:xfrm>
        </p:spPr>
        <p:txBody>
          <a:bodyPr/>
          <a:lstStyle/>
          <a:p>
            <a:fld id="{D1B4650A-99BC-4D9E-BD9C-982D5B4CB1A5}" type="datetime1">
              <a:rPr lang="en-US" smtClean="0"/>
              <a:t>8/24/2020</a:t>
            </a:fld>
            <a:endParaRPr lang="en-US" dirty="0"/>
          </a:p>
        </p:txBody>
      </p:sp>
      <p:sp>
        <p:nvSpPr>
          <p:cNvPr id="8" name="Footer Placeholder 7"/>
          <p:cNvSpPr>
            <a:spLocks noGrp="1"/>
          </p:cNvSpPr>
          <p:nvPr>
            <p:ph type="ftr" sz="quarter" idx="11"/>
          </p:nvPr>
        </p:nvSpPr>
        <p:spPr>
          <a:xfrm>
            <a:off x="3048001" y="6183765"/>
            <a:ext cx="3200400" cy="365125"/>
          </a:xfrm>
        </p:spPr>
        <p:txBody>
          <a:bodyPr/>
          <a:lstStyle/>
          <a:p>
            <a:r>
              <a:rPr lang="en-US" dirty="0" smtClean="0"/>
              <a:t>hamidurrahman57@gmail.com</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16</a:t>
            </a:fld>
            <a:endParaRPr lang="en-US"/>
          </a:p>
        </p:txBody>
      </p:sp>
      <p:sp>
        <p:nvSpPr>
          <p:cNvPr id="2" name="Title 1"/>
          <p:cNvSpPr>
            <a:spLocks noGrp="1"/>
          </p:cNvSpPr>
          <p:nvPr>
            <p:ph type="ctrTitle" idx="4294967295"/>
          </p:nvPr>
        </p:nvSpPr>
        <p:spPr>
          <a:xfrm>
            <a:off x="2781300" y="302422"/>
            <a:ext cx="2819400" cy="1470025"/>
          </a:xfrm>
        </p:spPr>
        <p:txBody>
          <a:bodyPr>
            <a:normAutofit/>
          </a:bodyPr>
          <a:lstStyle/>
          <a:p>
            <a:r>
              <a:rPr lang="bn-BD" sz="8800" dirty="0">
                <a:solidFill>
                  <a:srgbClr val="00B0F0"/>
                </a:solidFill>
                <a:latin typeface="NikoshBAN" pitchFamily="2" charset="0"/>
                <a:cs typeface="NikoshBAN" pitchFamily="2" charset="0"/>
              </a:rPr>
              <a:t>ধন্যবাদ</a:t>
            </a:r>
            <a:endParaRPr lang="en-US" sz="8800" dirty="0">
              <a:solidFill>
                <a:srgbClr val="00B0F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772447"/>
            <a:ext cx="6248400" cy="4284773"/>
          </a:xfrm>
          <a:prstGeom prst="rect">
            <a:avLst/>
          </a:prstGeom>
        </p:spPr>
      </p:pic>
    </p:spTree>
    <p:extLst>
      <p:ext uri="{BB962C8B-B14F-4D97-AF65-F5344CB8AC3E}">
        <p14:creationId xmlns:p14="http://schemas.microsoft.com/office/powerpoint/2010/main" val="22025876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4294967295"/>
          </p:nvPr>
        </p:nvSpPr>
        <p:spPr>
          <a:xfrm>
            <a:off x="4114800" y="1184275"/>
            <a:ext cx="4095750" cy="490538"/>
          </a:xfrm>
          <a:solidFill>
            <a:schemeClr val="accent1">
              <a:lumMod val="40000"/>
              <a:lumOff val="60000"/>
            </a:schemeClr>
          </a:solidFill>
          <a:ln w="28575">
            <a:solidFill>
              <a:srgbClr val="00B050"/>
            </a:solidFill>
            <a:prstDash val="sysDot"/>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bn-BD" sz="3200" dirty="0">
                <a:solidFill>
                  <a:schemeClr val="tx1"/>
                </a:solidFill>
                <a:latin typeface="NikoshBAN" pitchFamily="2" charset="0"/>
                <a:cs typeface="NikoshBAN" pitchFamily="2" charset="0"/>
              </a:rPr>
              <a:t>পাঠ পরিচিতি</a:t>
            </a:r>
            <a:endParaRPr lang="en-US" sz="3200" dirty="0">
              <a:solidFill>
                <a:schemeClr val="tx1"/>
              </a:solidFill>
              <a:latin typeface="NikoshBAN" pitchFamily="2" charset="0"/>
              <a:cs typeface="NikoshBAN" pitchFamily="2" charset="0"/>
            </a:endParaRPr>
          </a:p>
        </p:txBody>
      </p:sp>
      <p:sp>
        <p:nvSpPr>
          <p:cNvPr id="5" name="Title 4"/>
          <p:cNvSpPr>
            <a:spLocks noGrp="1"/>
          </p:cNvSpPr>
          <p:nvPr>
            <p:ph type="title" idx="4294967295"/>
          </p:nvPr>
        </p:nvSpPr>
        <p:spPr>
          <a:xfrm>
            <a:off x="0" y="533400"/>
            <a:ext cx="8185150" cy="593725"/>
          </a:xfrm>
          <a:solidFill>
            <a:schemeClr val="accent5"/>
          </a:solidFill>
          <a:ln w="28575">
            <a:solidFill>
              <a:srgbClr val="FFC000"/>
            </a:solidFill>
            <a:prstDash val="sysDot"/>
          </a:ln>
        </p:spPr>
        <p:style>
          <a:lnRef idx="2">
            <a:schemeClr val="accent1"/>
          </a:lnRef>
          <a:fillRef idx="1">
            <a:schemeClr val="lt1"/>
          </a:fillRef>
          <a:effectRef idx="0">
            <a:schemeClr val="accent1"/>
          </a:effectRef>
          <a:fontRef idx="minor">
            <a:schemeClr val="dk1"/>
          </a:fontRef>
        </p:style>
        <p:txBody>
          <a:bodyPr>
            <a:noAutofit/>
          </a:bodyPr>
          <a:lstStyle/>
          <a:p>
            <a:pPr algn="ctr"/>
            <a:r>
              <a:rPr lang="bn-BD" sz="4000" dirty="0">
                <a:solidFill>
                  <a:schemeClr val="bg1"/>
                </a:solidFill>
                <a:latin typeface="NikoshBAN" pitchFamily="2" charset="0"/>
                <a:cs typeface="NikoshBAN" pitchFamily="2" charset="0"/>
              </a:rPr>
              <a:t>পরিচিতি</a:t>
            </a:r>
            <a:endParaRPr lang="en-US" sz="4000" dirty="0">
              <a:solidFill>
                <a:schemeClr val="bg1"/>
              </a:solidFill>
              <a:latin typeface="NikoshBAN" pitchFamily="2" charset="0"/>
              <a:cs typeface="NikoshBAN" pitchFamily="2" charset="0"/>
            </a:endParaRPr>
          </a:p>
        </p:txBody>
      </p:sp>
      <p:sp>
        <p:nvSpPr>
          <p:cNvPr id="6" name="Text Placeholder 5"/>
          <p:cNvSpPr>
            <a:spLocks noGrp="1"/>
          </p:cNvSpPr>
          <p:nvPr>
            <p:ph sz="half" idx="4294967295"/>
          </p:nvPr>
        </p:nvSpPr>
        <p:spPr>
          <a:xfrm>
            <a:off x="0" y="1169988"/>
            <a:ext cx="4038600" cy="490537"/>
          </a:xfrm>
          <a:solidFill>
            <a:schemeClr val="accent1">
              <a:lumMod val="40000"/>
              <a:lumOff val="60000"/>
            </a:schemeClr>
          </a:solidFill>
          <a:ln w="28575">
            <a:solidFill>
              <a:srgbClr val="00B050"/>
            </a:solidFill>
            <a:prstDash val="sysDot"/>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bn-BD" sz="2800" dirty="0">
                <a:solidFill>
                  <a:schemeClr val="tx1"/>
                </a:solidFill>
                <a:latin typeface="NikoshBAN" pitchFamily="2" charset="0"/>
                <a:cs typeface="NikoshBAN" pitchFamily="2" charset="0"/>
              </a:rPr>
              <a:t>শিক্ষক পরিচিতি</a:t>
            </a:r>
            <a:endParaRPr lang="en-US" sz="2800" dirty="0">
              <a:solidFill>
                <a:schemeClr val="tx1"/>
              </a:solidFill>
              <a:latin typeface="NikoshBAN" pitchFamily="2" charset="0"/>
              <a:cs typeface="NikoshBAN" pitchFamily="2" charset="0"/>
            </a:endParaRPr>
          </a:p>
        </p:txBody>
      </p:sp>
      <p:sp>
        <p:nvSpPr>
          <p:cNvPr id="3" name="TextBox 2"/>
          <p:cNvSpPr txBox="1"/>
          <p:nvPr/>
        </p:nvSpPr>
        <p:spPr>
          <a:xfrm>
            <a:off x="0" y="1701363"/>
            <a:ext cx="4038600" cy="3170099"/>
          </a:xfrm>
          <a:prstGeom prst="rect">
            <a:avLst/>
          </a:prstGeom>
          <a:solidFill>
            <a:schemeClr val="accent4">
              <a:lumMod val="40000"/>
              <a:lumOff val="60000"/>
            </a:schemeClr>
          </a:solidFill>
          <a:ln w="28575">
            <a:solidFill>
              <a:srgbClr val="C00000"/>
            </a:solidFill>
            <a:prstDash val="sysDot"/>
          </a:ln>
        </p:spPr>
        <p:txBody>
          <a:bodyPr wrap="square" rtlCol="0">
            <a:spAutoFit/>
          </a:bodyPr>
          <a:lstStyle/>
          <a:p>
            <a:pPr>
              <a:buClr>
                <a:schemeClr val="tx1"/>
              </a:buClr>
            </a:pPr>
            <a:endParaRPr lang="bn-IN" sz="2000" dirty="0">
              <a:latin typeface="NikoshBAN" panose="02000000000000000000" pitchFamily="2" charset="0"/>
              <a:cs typeface="NikoshBAN" panose="02000000000000000000" pitchFamily="2" charset="0"/>
            </a:endParaRPr>
          </a:p>
          <a:p>
            <a:pPr>
              <a:buClr>
                <a:schemeClr val="tx1"/>
              </a:buClr>
              <a:buFont typeface="Wingdings" panose="05000000000000000000" pitchFamily="2" charset="2"/>
              <a:buChar char="§"/>
            </a:pPr>
            <a:endParaRPr lang="bn-IN" sz="2000" dirty="0">
              <a:latin typeface="NikoshBAN" panose="02000000000000000000" pitchFamily="2" charset="0"/>
              <a:cs typeface="NikoshBAN" panose="02000000000000000000" pitchFamily="2" charset="0"/>
            </a:endParaRPr>
          </a:p>
          <a:p>
            <a:pPr>
              <a:buClr>
                <a:schemeClr val="tx1"/>
              </a:buClr>
              <a:buFont typeface="Wingdings" panose="05000000000000000000" pitchFamily="2" charset="2"/>
              <a:buChar char="§"/>
            </a:pPr>
            <a:endParaRPr lang="bn-IN" sz="2000" dirty="0">
              <a:latin typeface="NikoshBAN" panose="02000000000000000000" pitchFamily="2" charset="0"/>
              <a:cs typeface="NikoshBAN" panose="02000000000000000000" pitchFamily="2" charset="0"/>
            </a:endParaRPr>
          </a:p>
          <a:p>
            <a:pPr>
              <a:buClr>
                <a:schemeClr val="tx1"/>
              </a:buClr>
              <a:buFont typeface="Wingdings" panose="05000000000000000000" pitchFamily="2" charset="2"/>
              <a:buChar char="§"/>
            </a:pPr>
            <a:endParaRPr lang="bn-IN" sz="2000" dirty="0">
              <a:latin typeface="NikoshBAN" panose="02000000000000000000" pitchFamily="2" charset="0"/>
              <a:cs typeface="NikoshBAN" panose="02000000000000000000" pitchFamily="2" charset="0"/>
            </a:endParaRPr>
          </a:p>
          <a:p>
            <a:pPr>
              <a:buClr>
                <a:schemeClr val="tx1"/>
              </a:buClr>
              <a:buFont typeface="Wingdings" panose="05000000000000000000" pitchFamily="2" charset="2"/>
              <a:buChar char="§"/>
            </a:pPr>
            <a:endParaRPr lang="bn-IN" sz="2000" dirty="0">
              <a:latin typeface="NikoshBAN" panose="02000000000000000000" pitchFamily="2" charset="0"/>
              <a:cs typeface="NikoshBAN" panose="02000000000000000000" pitchFamily="2" charset="0"/>
            </a:endParaRPr>
          </a:p>
          <a:p>
            <a:pPr marL="257175" indent="-257175">
              <a:buClr>
                <a:schemeClr val="tx1"/>
              </a:buClr>
              <a:buFont typeface="Wingdings" panose="05000000000000000000" pitchFamily="2" charset="2"/>
              <a:buChar char="§"/>
            </a:pPr>
            <a:r>
              <a:rPr lang="bn-IN" sz="2000" dirty="0">
                <a:latin typeface="NikoshBAN" panose="02000000000000000000" pitchFamily="2" charset="0"/>
                <a:cs typeface="NikoshBAN" panose="02000000000000000000" pitchFamily="2" charset="0"/>
              </a:rPr>
              <a:t>মোহাম্মদ হামিদুর রহমান</a:t>
            </a:r>
          </a:p>
          <a:p>
            <a:pPr>
              <a:buClr>
                <a:schemeClr val="tx1"/>
              </a:buClr>
              <a:buFont typeface="Wingdings" panose="05000000000000000000" pitchFamily="2" charset="2"/>
              <a:buChar char="§"/>
            </a:pPr>
            <a:r>
              <a:rPr lang="bn-IN" sz="2000" dirty="0">
                <a:latin typeface="NikoshBAN" panose="02000000000000000000" pitchFamily="2" charset="0"/>
                <a:cs typeface="NikoshBAN" panose="02000000000000000000" pitchFamily="2" charset="0"/>
              </a:rPr>
              <a:t>  সিনিয়র শিক্ষক (গণিত ও বিজ্ঞান)</a:t>
            </a:r>
          </a:p>
          <a:p>
            <a:pPr>
              <a:buClr>
                <a:schemeClr val="tx1"/>
              </a:buClr>
              <a:buFont typeface="Wingdings" panose="05000000000000000000" pitchFamily="2" charset="2"/>
              <a:buChar char="§"/>
            </a:pPr>
            <a:r>
              <a:rPr lang="bn-IN" sz="2000" dirty="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এম.এসসি</a:t>
            </a:r>
            <a:r>
              <a:rPr lang="bn-IN" sz="2000" dirty="0">
                <a:latin typeface="NikoshBAN" panose="02000000000000000000" pitchFamily="2" charset="0"/>
                <a:cs typeface="NikoshBAN" panose="02000000000000000000" pitchFamily="2" charset="0"/>
              </a:rPr>
              <a:t> </a:t>
            </a:r>
            <a:r>
              <a:rPr lang="en-US" sz="2000" dirty="0" smtClean="0">
                <a:solidFill>
                  <a:srgbClr val="002060"/>
                </a:solidFill>
                <a:latin typeface="NikoshBAN" panose="02000000000000000000" pitchFamily="2" charset="0"/>
                <a:cs typeface="NikoshBAN" panose="02000000000000000000" pitchFamily="2" charset="0"/>
              </a:rPr>
              <a:t>(</a:t>
            </a:r>
            <a:r>
              <a:rPr lang="en-US" sz="2000" dirty="0" err="1" smtClean="0">
                <a:solidFill>
                  <a:srgbClr val="002060"/>
                </a:solidFill>
                <a:latin typeface="NikoshBAN" panose="02000000000000000000" pitchFamily="2" charset="0"/>
                <a:cs typeface="NikoshBAN" panose="02000000000000000000" pitchFamily="2" charset="0"/>
              </a:rPr>
              <a:t>প্রথম</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a:solidFill>
                  <a:srgbClr val="002060"/>
                </a:solidFill>
                <a:latin typeface="NikoshBAN" panose="02000000000000000000" pitchFamily="2" charset="0"/>
                <a:cs typeface="NikoshBAN" panose="02000000000000000000" pitchFamily="2" charset="0"/>
              </a:rPr>
              <a:t>শ্রেণি</a:t>
            </a:r>
            <a:r>
              <a:rPr lang="en-US" sz="2000" dirty="0">
                <a:solidFill>
                  <a:srgbClr val="002060"/>
                </a:solidFill>
                <a:latin typeface="NikoshBAN" panose="02000000000000000000" pitchFamily="2" charset="0"/>
                <a:cs typeface="NikoshBAN" panose="02000000000000000000" pitchFamily="2" charset="0"/>
              </a:rPr>
              <a:t> </a:t>
            </a:r>
            <a:r>
              <a:rPr lang="en-US" sz="2000" dirty="0" smtClean="0">
                <a:solidFill>
                  <a:srgbClr val="002060"/>
                </a:solidFill>
                <a:latin typeface="NikoshBAN" panose="02000000000000000000" pitchFamily="2" charset="0"/>
                <a:cs typeface="NikoshBAN" panose="02000000000000000000" pitchFamily="2" charset="0"/>
              </a:rPr>
              <a:t>)</a:t>
            </a:r>
            <a:r>
              <a:rPr lang="bn-IN" sz="2000" dirty="0" smtClean="0">
                <a:solidFill>
                  <a:srgbClr val="002060"/>
                </a:solidFill>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বি.এড</a:t>
            </a:r>
            <a:r>
              <a:rPr lang="bn-IN" sz="2000" dirty="0">
                <a:latin typeface="NikoshBAN" panose="02000000000000000000" pitchFamily="2" charset="0"/>
                <a:cs typeface="NikoshBAN" panose="02000000000000000000" pitchFamily="2" charset="0"/>
              </a:rPr>
              <a:t>।</a:t>
            </a:r>
          </a:p>
          <a:p>
            <a:pPr>
              <a:buClr>
                <a:schemeClr val="tx1"/>
              </a:buClr>
              <a:buFont typeface="Wingdings" panose="05000000000000000000" pitchFamily="2" charset="2"/>
              <a:buChar char="§"/>
            </a:pPr>
            <a:r>
              <a:rPr lang="bn-IN" sz="2000" dirty="0">
                <a:latin typeface="NikoshBAN" panose="02000000000000000000" pitchFamily="2" charset="0"/>
                <a:cs typeface="NikoshBAN" panose="02000000000000000000" pitchFamily="2" charset="0"/>
              </a:rPr>
              <a:t>  ঘাটাইল সরকারি গণ পাইলট উচ্চ বিদ্যালয়।</a:t>
            </a:r>
          </a:p>
          <a:p>
            <a:pPr>
              <a:buClr>
                <a:schemeClr val="tx1"/>
              </a:buClr>
              <a:buFont typeface="Wingdings" panose="05000000000000000000" pitchFamily="2" charset="2"/>
              <a:buChar char="§"/>
            </a:pPr>
            <a:r>
              <a:rPr lang="bn-IN" sz="2000" dirty="0">
                <a:latin typeface="NikoshBAN" panose="02000000000000000000" pitchFamily="2" charset="0"/>
                <a:cs typeface="NikoshBAN" panose="02000000000000000000" pitchFamily="2" charset="0"/>
              </a:rPr>
              <a:t>  ঘাটাইল,টাঙ্গাইল।</a:t>
            </a:r>
          </a:p>
        </p:txBody>
      </p:sp>
      <p:sp>
        <p:nvSpPr>
          <p:cNvPr id="13" name="Content Placeholder 8"/>
          <p:cNvSpPr txBox="1">
            <a:spLocks/>
          </p:cNvSpPr>
          <p:nvPr/>
        </p:nvSpPr>
        <p:spPr>
          <a:xfrm>
            <a:off x="4114801" y="1724395"/>
            <a:ext cx="4114800" cy="3147067"/>
          </a:xfrm>
          <a:prstGeom prst="rect">
            <a:avLst/>
          </a:prstGeom>
          <a:solidFill>
            <a:schemeClr val="accent4">
              <a:lumMod val="40000"/>
              <a:lumOff val="60000"/>
            </a:schemeClr>
          </a:solidFill>
          <a:ln w="28575">
            <a:solidFill>
              <a:srgbClr val="C00000"/>
            </a:solidFill>
            <a:prstDash val="sysDot"/>
          </a:ln>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Wingdings" panose="05000000000000000000" pitchFamily="2" charset="2"/>
              <a:buChar char="§"/>
            </a:pPr>
            <a:endParaRPr lang="bn-IN" sz="2400" dirty="0">
              <a:solidFill>
                <a:schemeClr val="tx1"/>
              </a:solidFill>
              <a:latin typeface="NikoshBAN" pitchFamily="2" charset="0"/>
              <a:cs typeface="NikoshBAN" pitchFamily="2" charset="0"/>
            </a:endParaRPr>
          </a:p>
          <a:p>
            <a:pPr>
              <a:buFont typeface="Wingdings" panose="05000000000000000000" pitchFamily="2" charset="2"/>
              <a:buChar char="§"/>
            </a:pPr>
            <a:r>
              <a:rPr lang="bn-BD" sz="2400" dirty="0">
                <a:solidFill>
                  <a:schemeClr val="tx1"/>
                </a:solidFill>
                <a:latin typeface="NikoshBAN" panose="02000000000000000000" pitchFamily="2" charset="0"/>
                <a:cs typeface="NikoshBAN" panose="02000000000000000000" pitchFamily="2" charset="0"/>
              </a:rPr>
              <a:t>শ্রেণিঃ নবম</a:t>
            </a:r>
            <a:endParaRPr lang="en-US" sz="2400" dirty="0">
              <a:solidFill>
                <a:schemeClr val="tx1"/>
              </a:solidFill>
              <a:latin typeface="NikoshBAN" panose="02000000000000000000" pitchFamily="2" charset="0"/>
              <a:cs typeface="NikoshBAN" panose="02000000000000000000" pitchFamily="2" charset="0"/>
            </a:endParaRPr>
          </a:p>
          <a:p>
            <a:pPr>
              <a:buFont typeface="Wingdings" panose="05000000000000000000" pitchFamily="2" charset="2"/>
              <a:buChar char="§"/>
            </a:pPr>
            <a:r>
              <a:rPr lang="bn-BD" sz="2400" dirty="0">
                <a:solidFill>
                  <a:schemeClr val="tx1"/>
                </a:solidFill>
                <a:latin typeface="NikoshBAN" panose="02000000000000000000" pitchFamily="2" charset="0"/>
                <a:cs typeface="NikoshBAN" panose="02000000000000000000" pitchFamily="2" charset="0"/>
              </a:rPr>
              <a:t>বিষয়ঃ রসায়ণ</a:t>
            </a:r>
          </a:p>
          <a:p>
            <a:pPr>
              <a:buFont typeface="Wingdings" panose="05000000000000000000" pitchFamily="2" charset="2"/>
              <a:buChar char="§"/>
            </a:pPr>
            <a:r>
              <a:rPr lang="en-US" sz="2400" dirty="0" err="1">
                <a:solidFill>
                  <a:schemeClr val="tx1"/>
                </a:solidFill>
                <a:latin typeface="NikoshBAN" panose="02000000000000000000" pitchFamily="2" charset="0"/>
                <a:cs typeface="NikoshBAN" panose="02000000000000000000" pitchFamily="2" charset="0"/>
              </a:rPr>
              <a:t>অধ্যায়ঃ</a:t>
            </a:r>
            <a:r>
              <a:rPr lang="en-US" sz="2400" dirty="0">
                <a:solidFill>
                  <a:schemeClr val="tx1"/>
                </a:solidFill>
                <a:latin typeface="NikoshBAN" panose="02000000000000000000" pitchFamily="2" charset="0"/>
                <a:cs typeface="NikoshBAN" panose="02000000000000000000" pitchFamily="2" charset="0"/>
              </a:rPr>
              <a:t> </a:t>
            </a:r>
            <a:r>
              <a:rPr lang="bn-BD" sz="2400" dirty="0">
                <a:solidFill>
                  <a:schemeClr val="tx1"/>
                </a:solidFill>
                <a:latin typeface="NikoshBAN" panose="02000000000000000000" pitchFamily="2" charset="0"/>
                <a:cs typeface="NikoshBAN" panose="02000000000000000000" pitchFamily="2" charset="0"/>
              </a:rPr>
              <a:t>সপ্তম</a:t>
            </a:r>
            <a:endParaRPr lang="en-US" sz="2400" dirty="0">
              <a:solidFill>
                <a:schemeClr val="tx1"/>
              </a:solidFill>
              <a:latin typeface="NikoshBAN" panose="02000000000000000000" pitchFamily="2" charset="0"/>
              <a:cs typeface="NikoshBAN" panose="02000000000000000000" pitchFamily="2" charset="0"/>
            </a:endParaRPr>
          </a:p>
          <a:p>
            <a:pPr>
              <a:buFont typeface="Wingdings" panose="05000000000000000000" pitchFamily="2" charset="2"/>
              <a:buChar char="§"/>
            </a:pPr>
            <a:r>
              <a:rPr lang="bn-IN" sz="2400" dirty="0" smtClean="0">
                <a:solidFill>
                  <a:schemeClr val="tx1"/>
                </a:solidFill>
                <a:latin typeface="NikoshBAN" pitchFamily="2" charset="0"/>
                <a:cs typeface="NikoshBAN" pitchFamily="2" charset="0"/>
              </a:rPr>
              <a:t>পাঠের বিষয়ঃজারণ-বিজারণ বিক্রিয়া</a:t>
            </a:r>
          </a:p>
          <a:p>
            <a:pPr>
              <a:buFont typeface="Wingdings" panose="05000000000000000000" pitchFamily="2" charset="2"/>
              <a:buChar char="§"/>
            </a:pPr>
            <a:r>
              <a:rPr lang="bn-IN" sz="2400" dirty="0" smtClean="0">
                <a:solidFill>
                  <a:schemeClr val="tx1"/>
                </a:solidFill>
                <a:latin typeface="NikoshBAN" pitchFamily="2" charset="0"/>
                <a:cs typeface="NikoshBAN" pitchFamily="2" charset="0"/>
              </a:rPr>
              <a:t>সময়ঃ ৫০ মিনিট</a:t>
            </a:r>
          </a:p>
          <a:p>
            <a:pPr marL="0" indent="0">
              <a:buNone/>
            </a:pPr>
            <a:endParaRPr lang="en-US" sz="2400" dirty="0">
              <a:solidFill>
                <a:schemeClr val="tx1"/>
              </a:solidFill>
              <a:latin typeface="NikoshBAN" pitchFamily="2" charset="0"/>
              <a:cs typeface="NikoshBAN" pitchFamily="2"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2475" y="1782063"/>
            <a:ext cx="1232626" cy="1217138"/>
          </a:xfrm>
          <a:prstGeom prst="rect">
            <a:avLst/>
          </a:prstGeom>
        </p:spPr>
      </p:pic>
      <p:sp>
        <p:nvSpPr>
          <p:cNvPr id="9" name="Date Placeholder 8"/>
          <p:cNvSpPr>
            <a:spLocks noGrp="1"/>
          </p:cNvSpPr>
          <p:nvPr>
            <p:ph type="dt" sz="half" idx="10"/>
          </p:nvPr>
        </p:nvSpPr>
        <p:spPr/>
        <p:txBody>
          <a:bodyPr/>
          <a:lstStyle/>
          <a:p>
            <a:fld id="{A02EB14B-E635-4BF2-B6D4-437B6BBB683C}" type="datetime1">
              <a:rPr lang="en-US" smtClean="0"/>
              <a:t>8/24/2020</a:t>
            </a:fld>
            <a:endParaRPr lang="en-US"/>
          </a:p>
        </p:txBody>
      </p:sp>
      <p:sp>
        <p:nvSpPr>
          <p:cNvPr id="11" name="Footer Placeholder 10"/>
          <p:cNvSpPr>
            <a:spLocks noGrp="1"/>
          </p:cNvSpPr>
          <p:nvPr>
            <p:ph type="ftr" sz="quarter" idx="11"/>
          </p:nvPr>
        </p:nvSpPr>
        <p:spPr/>
        <p:txBody>
          <a:bodyPr/>
          <a:lstStyle/>
          <a:p>
            <a:r>
              <a:rPr lang="en-US" smtClean="0"/>
              <a:t>hamidurrahman57@gmail.com</a:t>
            </a:r>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1862084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00545" y="13636"/>
            <a:ext cx="6155022" cy="530915"/>
          </a:xfrm>
          <a:prstGeom prst="rect">
            <a:avLst/>
          </a:prstGeom>
          <a:solidFill>
            <a:schemeClr val="accent5">
              <a:lumMod val="20000"/>
              <a:lumOff val="80000"/>
            </a:schemeClr>
          </a:solidFill>
        </p:spPr>
        <p:txBody>
          <a:bodyPr wrap="square" lIns="68580" tIns="34290" rIns="68580" bIns="34290">
            <a:spAutoFit/>
          </a:bodyPr>
          <a:lstStyle/>
          <a:p>
            <a:pPr algn="ctr"/>
            <a:r>
              <a:rPr lang="bn-BD" sz="3000" b="1" dirty="0">
                <a:ln w="12700">
                  <a:solidFill>
                    <a:schemeClr val="accent3">
                      <a:lumMod val="50000"/>
                    </a:schemeClr>
                  </a:solidFill>
                  <a:prstDash val="solid"/>
                </a:ln>
                <a:solidFill>
                  <a:schemeClr val="tx1">
                    <a:lumMod val="85000"/>
                    <a:lumOff val="15000"/>
                  </a:schemeClr>
                </a:solidFill>
                <a:effectLst>
                  <a:innerShdw blurRad="177800">
                    <a:schemeClr val="accent3">
                      <a:lumMod val="50000"/>
                    </a:schemeClr>
                  </a:innerShdw>
                </a:effectLst>
                <a:latin typeface="NikoshBAN" panose="02000000000000000000" pitchFamily="2" charset="0"/>
                <a:cs typeface="NikoshBAN" panose="02000000000000000000" pitchFamily="2" charset="0"/>
              </a:rPr>
              <a:t>ছবি গুলো লক্ষ্য কর। </a:t>
            </a:r>
            <a:endParaRPr lang="en-US" sz="3000" b="1" dirty="0">
              <a:ln w="12700">
                <a:solidFill>
                  <a:schemeClr val="accent3">
                    <a:lumMod val="50000"/>
                  </a:schemeClr>
                </a:solidFill>
                <a:prstDash val="solid"/>
              </a:ln>
              <a:solidFill>
                <a:schemeClr val="tx1">
                  <a:lumMod val="85000"/>
                  <a:lumOff val="15000"/>
                </a:schemeClr>
              </a:solidFill>
              <a:effectLst>
                <a:innerShdw blurRad="177800">
                  <a:schemeClr val="accent3">
                    <a:lumMod val="50000"/>
                  </a:schemeClr>
                </a:innerShdw>
              </a:effectLst>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661" t="26684" r="-661" b="-26684"/>
          <a:stretch/>
        </p:blipFill>
        <p:spPr>
          <a:xfrm>
            <a:off x="329390" y="3629008"/>
            <a:ext cx="2485738" cy="2085992"/>
          </a:xfrm>
          <a:prstGeom prst="rect">
            <a:avLst/>
          </a:prstGeom>
        </p:spPr>
      </p:pic>
      <p:sp>
        <p:nvSpPr>
          <p:cNvPr id="16" name="TextBox 15"/>
          <p:cNvSpPr txBox="1"/>
          <p:nvPr/>
        </p:nvSpPr>
        <p:spPr>
          <a:xfrm>
            <a:off x="5410200" y="1676400"/>
            <a:ext cx="2064663" cy="584775"/>
          </a:xfrm>
          <a:prstGeom prst="rect">
            <a:avLst/>
          </a:prstGeom>
          <a:noFill/>
        </p:spPr>
        <p:txBody>
          <a:bodyPr wrap="square" rtlCol="0">
            <a:spAutoFit/>
          </a:bodyPr>
          <a:lstStyle/>
          <a:p>
            <a:r>
              <a:rPr lang="en-US" sz="3200" dirty="0" smtClean="0"/>
              <a:t>C+O</a:t>
            </a:r>
            <a:r>
              <a:rPr lang="en-US" sz="3200" baseline="-25000" dirty="0" smtClean="0"/>
              <a:t>2</a:t>
            </a:r>
            <a:r>
              <a:rPr lang="en-US" sz="3200" dirty="0" smtClean="0"/>
              <a:t>=CO</a:t>
            </a:r>
            <a:r>
              <a:rPr lang="en-US" sz="3200" baseline="-25000" dirty="0" smtClean="0"/>
              <a:t>2</a:t>
            </a:r>
            <a:endParaRPr lang="en-US" sz="2400" baseline="-25000"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55" y="838200"/>
            <a:ext cx="2080333" cy="2348127"/>
          </a:xfrm>
          <a:prstGeom prst="rect">
            <a:avLst/>
          </a:prstGeom>
        </p:spPr>
      </p:pic>
      <p:sp>
        <p:nvSpPr>
          <p:cNvPr id="2" name="TextBox 1"/>
          <p:cNvSpPr txBox="1"/>
          <p:nvPr/>
        </p:nvSpPr>
        <p:spPr>
          <a:xfrm>
            <a:off x="453661" y="2438400"/>
            <a:ext cx="460382" cy="646331"/>
          </a:xfrm>
          <a:prstGeom prst="rect">
            <a:avLst/>
          </a:prstGeom>
          <a:noFill/>
        </p:spPr>
        <p:txBody>
          <a:bodyPr wrap="none" rtlCol="0">
            <a:spAutoFit/>
          </a:bodyPr>
          <a:lstStyle/>
          <a:p>
            <a:r>
              <a:rPr lang="en-US" sz="3600" dirty="0" smtClean="0">
                <a:solidFill>
                  <a:srgbClr val="C00000"/>
                </a:solidFill>
              </a:rPr>
              <a:t>C</a:t>
            </a:r>
            <a:endParaRPr lang="en-US" sz="3600" dirty="0">
              <a:solidFill>
                <a:srgbClr val="C00000"/>
              </a:solidFill>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5032" y="1013355"/>
            <a:ext cx="2175911" cy="2034645"/>
          </a:xfrm>
          <a:prstGeom prst="rect">
            <a:avLst/>
          </a:prstGeom>
        </p:spPr>
      </p:pic>
      <p:sp>
        <p:nvSpPr>
          <p:cNvPr id="33" name="Rectangle 32"/>
          <p:cNvSpPr/>
          <p:nvPr/>
        </p:nvSpPr>
        <p:spPr>
          <a:xfrm>
            <a:off x="3575124" y="3516804"/>
            <a:ext cx="4883076" cy="2177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685869" y="4471111"/>
            <a:ext cx="4919937" cy="461665"/>
          </a:xfrm>
          <a:prstGeom prst="rect">
            <a:avLst/>
          </a:prstGeom>
          <a:noFill/>
        </p:spPr>
        <p:txBody>
          <a:bodyPr wrap="none" rtlCol="0">
            <a:spAutoFit/>
          </a:bodyPr>
          <a:lstStyle/>
          <a:p>
            <a:r>
              <a:rPr lang="en-US" sz="2400" dirty="0" smtClean="0"/>
              <a:t>CH</a:t>
            </a:r>
            <a:r>
              <a:rPr lang="en-US" sz="2400" baseline="-25000" dirty="0" smtClean="0"/>
              <a:t>4</a:t>
            </a:r>
            <a:r>
              <a:rPr lang="en-US" sz="2400" dirty="0" smtClean="0"/>
              <a:t>(g) +2O</a:t>
            </a:r>
            <a:r>
              <a:rPr lang="en-US" sz="2400" baseline="-25000" dirty="0" smtClean="0"/>
              <a:t>2</a:t>
            </a:r>
            <a:r>
              <a:rPr lang="en-US" sz="2400" dirty="0" smtClean="0"/>
              <a:t>(g) →</a:t>
            </a:r>
            <a:r>
              <a:rPr lang="bn-IN" sz="2400" dirty="0" smtClean="0"/>
              <a:t> </a:t>
            </a:r>
            <a:r>
              <a:rPr lang="en-US" sz="2400" dirty="0" smtClean="0"/>
              <a:t> CO</a:t>
            </a:r>
            <a:r>
              <a:rPr lang="en-US" sz="2400" baseline="-25000" dirty="0" smtClean="0"/>
              <a:t>2</a:t>
            </a:r>
            <a:r>
              <a:rPr lang="en-US" sz="2400" dirty="0" smtClean="0"/>
              <a:t>(g)+ H</a:t>
            </a:r>
            <a:r>
              <a:rPr lang="en-US" sz="2400" baseline="-25000" dirty="0" smtClean="0"/>
              <a:t>2</a:t>
            </a:r>
            <a:r>
              <a:rPr lang="en-US" sz="2400" dirty="0" smtClean="0"/>
              <a:t>O(g)</a:t>
            </a:r>
            <a:endParaRPr lang="en-US" sz="2400" dirty="0"/>
          </a:p>
        </p:txBody>
      </p:sp>
      <p:grpSp>
        <p:nvGrpSpPr>
          <p:cNvPr id="35" name="Group 34"/>
          <p:cNvGrpSpPr/>
          <p:nvPr/>
        </p:nvGrpSpPr>
        <p:grpSpPr>
          <a:xfrm>
            <a:off x="3990669" y="3632911"/>
            <a:ext cx="2895600" cy="838200"/>
            <a:chOff x="1828800" y="2208533"/>
            <a:chExt cx="2209800" cy="1372867"/>
          </a:xfrm>
        </p:grpSpPr>
        <p:cxnSp>
          <p:nvCxnSpPr>
            <p:cNvPr id="43" name="Straight Connector 42"/>
            <p:cNvCxnSpPr/>
            <p:nvPr/>
          </p:nvCxnSpPr>
          <p:spPr>
            <a:xfrm>
              <a:off x="1828800" y="2895600"/>
              <a:ext cx="2209800"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a:off x="1828800" y="2895600"/>
              <a:ext cx="0" cy="68580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a:off x="4017026" y="2895600"/>
              <a:ext cx="0" cy="68580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46" name="TextBox 45"/>
            <p:cNvSpPr txBox="1"/>
            <p:nvPr/>
          </p:nvSpPr>
          <p:spPr>
            <a:xfrm>
              <a:off x="2667000" y="2208533"/>
              <a:ext cx="472456" cy="655330"/>
            </a:xfrm>
            <a:prstGeom prst="rect">
              <a:avLst/>
            </a:prstGeom>
            <a:noFill/>
          </p:spPr>
          <p:txBody>
            <a:bodyPr wrap="none" rtlCol="0">
              <a:spAutoFit/>
            </a:bodyPr>
            <a:lstStyle/>
            <a:p>
              <a:r>
                <a:rPr lang="bn-IN" sz="2000" dirty="0" smtClean="0">
                  <a:solidFill>
                    <a:srgbClr val="7030A0"/>
                  </a:solidFill>
                  <a:latin typeface="NikoshBAN" panose="02000000000000000000" pitchFamily="2" charset="0"/>
                  <a:cs typeface="NikoshBAN" panose="02000000000000000000" pitchFamily="2" charset="0"/>
                </a:rPr>
                <a:t>জারণ</a:t>
              </a:r>
              <a:endParaRPr lang="en-US" sz="2000" dirty="0">
                <a:solidFill>
                  <a:srgbClr val="7030A0"/>
                </a:solidFill>
                <a:latin typeface="NikoshBAN" panose="02000000000000000000" pitchFamily="2" charset="0"/>
                <a:cs typeface="NikoshBAN" panose="02000000000000000000" pitchFamily="2" charset="0"/>
              </a:endParaRPr>
            </a:p>
          </p:txBody>
        </p:sp>
      </p:grpSp>
      <p:grpSp>
        <p:nvGrpSpPr>
          <p:cNvPr id="36" name="Group 35"/>
          <p:cNvGrpSpPr/>
          <p:nvPr/>
        </p:nvGrpSpPr>
        <p:grpSpPr>
          <a:xfrm>
            <a:off x="4981269" y="4869041"/>
            <a:ext cx="2667000" cy="763281"/>
            <a:chOff x="3200400" y="4114800"/>
            <a:chExt cx="2438400" cy="1181106"/>
          </a:xfrm>
        </p:grpSpPr>
        <p:cxnSp>
          <p:nvCxnSpPr>
            <p:cNvPr id="38" name="Straight Connector 37"/>
            <p:cNvCxnSpPr/>
            <p:nvPr/>
          </p:nvCxnSpPr>
          <p:spPr>
            <a:xfrm flipV="1">
              <a:off x="3200400" y="4706034"/>
              <a:ext cx="2438400" cy="18366"/>
            </a:xfrm>
            <a:prstGeom prst="line">
              <a:avLst/>
            </a:prstGeom>
            <a:ln w="28575"/>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flipV="1">
              <a:off x="5638800" y="4133166"/>
              <a:ext cx="0" cy="591235"/>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flipV="1">
              <a:off x="3200400" y="4133166"/>
              <a:ext cx="0" cy="591233"/>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flipV="1">
              <a:off x="4454434" y="4114800"/>
              <a:ext cx="0" cy="591235"/>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42" name="TextBox 41"/>
            <p:cNvSpPr txBox="1"/>
            <p:nvPr/>
          </p:nvSpPr>
          <p:spPr>
            <a:xfrm>
              <a:off x="4010891" y="4724399"/>
              <a:ext cx="668608" cy="571507"/>
            </a:xfrm>
            <a:prstGeom prst="rect">
              <a:avLst/>
            </a:prstGeom>
            <a:noFill/>
          </p:spPr>
          <p:txBody>
            <a:bodyPr wrap="none" rtlCol="0">
              <a:spAutoFit/>
            </a:bodyPr>
            <a:lstStyle/>
            <a:p>
              <a:r>
                <a:rPr lang="bn-IN" dirty="0" smtClean="0">
                  <a:solidFill>
                    <a:srgbClr val="FF0000"/>
                  </a:solidFill>
                  <a:latin typeface="NikoshBAN" panose="02000000000000000000" pitchFamily="2" charset="0"/>
                  <a:cs typeface="NikoshBAN" panose="02000000000000000000" pitchFamily="2" charset="0"/>
                </a:rPr>
                <a:t>বিজারণ</a:t>
              </a:r>
              <a:endParaRPr lang="en-US" dirty="0">
                <a:solidFill>
                  <a:srgbClr val="FF0000"/>
                </a:solidFill>
                <a:latin typeface="NikoshBAN" panose="02000000000000000000" pitchFamily="2" charset="0"/>
                <a:cs typeface="NikoshBAN" panose="02000000000000000000" pitchFamily="2" charset="0"/>
              </a:endParaRPr>
            </a:p>
          </p:txBody>
        </p:sp>
      </p:grpSp>
      <p:sp>
        <p:nvSpPr>
          <p:cNvPr id="37" name="TextBox 36"/>
          <p:cNvSpPr txBox="1"/>
          <p:nvPr/>
        </p:nvSpPr>
        <p:spPr>
          <a:xfrm>
            <a:off x="3575124" y="4294810"/>
            <a:ext cx="4520789" cy="369332"/>
          </a:xfrm>
          <a:prstGeom prst="rect">
            <a:avLst/>
          </a:prstGeom>
          <a:noFill/>
        </p:spPr>
        <p:txBody>
          <a:bodyPr wrap="none" rtlCol="0">
            <a:spAutoFit/>
          </a:bodyPr>
          <a:lstStyle/>
          <a:p>
            <a:r>
              <a:rPr lang="en-US" dirty="0" smtClean="0">
                <a:solidFill>
                  <a:srgbClr val="0070C0"/>
                </a:solidFill>
              </a:rPr>
              <a:t>+4  +1             </a:t>
            </a:r>
            <a:r>
              <a:rPr lang="en-US" dirty="0" smtClean="0">
                <a:solidFill>
                  <a:schemeClr val="accent4">
                    <a:lumMod val="75000"/>
                  </a:schemeClr>
                </a:solidFill>
              </a:rPr>
              <a:t>0 </a:t>
            </a:r>
            <a:r>
              <a:rPr lang="en-US" dirty="0" smtClean="0"/>
              <a:t>             </a:t>
            </a:r>
            <a:r>
              <a:rPr lang="en-US" dirty="0" smtClean="0">
                <a:solidFill>
                  <a:srgbClr val="0070C0"/>
                </a:solidFill>
              </a:rPr>
              <a:t>+4  </a:t>
            </a:r>
            <a:r>
              <a:rPr lang="en-US" dirty="0" smtClean="0">
                <a:solidFill>
                  <a:schemeClr val="accent4">
                    <a:lumMod val="75000"/>
                  </a:schemeClr>
                </a:solidFill>
              </a:rPr>
              <a:t>-2</a:t>
            </a:r>
            <a:r>
              <a:rPr lang="en-US" dirty="0" smtClean="0"/>
              <a:t>       </a:t>
            </a:r>
            <a:r>
              <a:rPr lang="en-US" dirty="0" smtClean="0">
                <a:solidFill>
                  <a:srgbClr val="0070C0"/>
                </a:solidFill>
              </a:rPr>
              <a:t>+1   </a:t>
            </a:r>
            <a:r>
              <a:rPr lang="en-US" dirty="0" smtClean="0">
                <a:solidFill>
                  <a:schemeClr val="accent4">
                    <a:lumMod val="75000"/>
                  </a:schemeClr>
                </a:solidFill>
              </a:rPr>
              <a:t>-2</a:t>
            </a:r>
            <a:endParaRPr lang="en-US" dirty="0">
              <a:solidFill>
                <a:schemeClr val="accent4">
                  <a:lumMod val="75000"/>
                </a:schemeClr>
              </a:solidFill>
            </a:endParaRPr>
          </a:p>
        </p:txBody>
      </p:sp>
      <p:sp>
        <p:nvSpPr>
          <p:cNvPr id="7" name="Date Placeholder 6"/>
          <p:cNvSpPr>
            <a:spLocks noGrp="1"/>
          </p:cNvSpPr>
          <p:nvPr>
            <p:ph type="dt" sz="half" idx="10"/>
          </p:nvPr>
        </p:nvSpPr>
        <p:spPr/>
        <p:txBody>
          <a:bodyPr/>
          <a:lstStyle/>
          <a:p>
            <a:fld id="{BD84DDDB-DB18-4899-9084-D48B8805D54E}" type="datetime1">
              <a:rPr lang="en-US" smtClean="0"/>
              <a:t>8/24/2020</a:t>
            </a:fld>
            <a:endParaRPr lang="en-US"/>
          </a:p>
        </p:txBody>
      </p:sp>
      <p:sp>
        <p:nvSpPr>
          <p:cNvPr id="8" name="Footer Placeholder 7"/>
          <p:cNvSpPr>
            <a:spLocks noGrp="1"/>
          </p:cNvSpPr>
          <p:nvPr>
            <p:ph type="ftr" sz="quarter" idx="11"/>
          </p:nvPr>
        </p:nvSpPr>
        <p:spPr/>
        <p:txBody>
          <a:bodyPr/>
          <a:lstStyle/>
          <a:p>
            <a:r>
              <a:rPr lang="en-US" smtClean="0"/>
              <a:t>hamidurrahman57@gmail.com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0049090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2000"/>
                                        <p:tgtEl>
                                          <p:spTgt spid="19"/>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childTnLst>
                          </p:cTn>
                        </p:par>
                        <p:par>
                          <p:cTn id="20" fill="hold">
                            <p:stCondLst>
                              <p:cond delay="5000"/>
                            </p:stCondLst>
                            <p:childTnLst>
                              <p:par>
                                <p:cTn id="21" presetID="1" presetClass="entr" presetSubtype="0" fill="hold" grpId="0"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60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2000"/>
                                        <p:tgtEl>
                                          <p:spTgt spid="13"/>
                                        </p:tgtEl>
                                      </p:cBhvr>
                                    </p:animEffect>
                                  </p:childTnLst>
                                </p:cTn>
                              </p:par>
                            </p:childTnLst>
                          </p:cTn>
                        </p:par>
                        <p:par>
                          <p:cTn id="27" fill="hold">
                            <p:stCondLst>
                              <p:cond delay="8000"/>
                            </p:stCondLst>
                            <p:childTnLst>
                              <p:par>
                                <p:cTn id="28" presetID="22" presetClass="entr" presetSubtype="8"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2000"/>
                                        <p:tgtEl>
                                          <p:spTgt spid="33"/>
                                        </p:tgtEl>
                                      </p:cBhvr>
                                    </p:animEffect>
                                  </p:childTnLst>
                                </p:cTn>
                              </p:par>
                            </p:childTnLst>
                          </p:cTn>
                        </p:par>
                        <p:par>
                          <p:cTn id="31" fill="hold">
                            <p:stCondLst>
                              <p:cond delay="1000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1000"/>
                                        <p:tgtEl>
                                          <p:spTgt spid="34"/>
                                        </p:tgtEl>
                                      </p:cBhvr>
                                    </p:animEffect>
                                  </p:childTnLst>
                                </p:cTn>
                              </p:par>
                            </p:childTnLst>
                          </p:cTn>
                        </p:par>
                        <p:par>
                          <p:cTn id="35" fill="hold">
                            <p:stCondLst>
                              <p:cond delay="11000"/>
                            </p:stCondLst>
                            <p:childTnLst>
                              <p:par>
                                <p:cTn id="36" presetID="22" presetClass="entr" presetSubtype="8"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1000"/>
                                        <p:tgtEl>
                                          <p:spTgt spid="37"/>
                                        </p:tgtEl>
                                      </p:cBhvr>
                                    </p:animEffect>
                                  </p:childTnLst>
                                </p:cTn>
                              </p:par>
                            </p:childTnLst>
                          </p:cTn>
                        </p:par>
                        <p:par>
                          <p:cTn id="39" fill="hold">
                            <p:stCondLst>
                              <p:cond delay="12000"/>
                            </p:stCondLst>
                            <p:childTnLst>
                              <p:par>
                                <p:cTn id="40" presetID="22" presetClass="entr" presetSubtype="8"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1000"/>
                                        <p:tgtEl>
                                          <p:spTgt spid="35"/>
                                        </p:tgtEl>
                                      </p:cBhvr>
                                    </p:animEffect>
                                  </p:childTnLst>
                                </p:cTn>
                              </p:par>
                            </p:childTnLst>
                          </p:cTn>
                        </p:par>
                        <p:par>
                          <p:cTn id="43" fill="hold">
                            <p:stCondLst>
                              <p:cond delay="13000"/>
                            </p:stCondLst>
                            <p:childTnLst>
                              <p:par>
                                <p:cTn id="44" presetID="22" presetClass="entr" presetSubtype="8"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2" grpId="0"/>
      <p:bldP spid="33" grpId="0" animBg="1"/>
      <p:bldP spid="34"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85800"/>
            <a:ext cx="8549641" cy="5314159"/>
          </a:xfrm>
          <a:prstGeom prst="rect">
            <a:avLst/>
          </a:prstGeom>
        </p:spPr>
      </p:pic>
      <p:sp>
        <p:nvSpPr>
          <p:cNvPr id="7" name="Rectangle 6"/>
          <p:cNvSpPr/>
          <p:nvPr/>
        </p:nvSpPr>
        <p:spPr>
          <a:xfrm>
            <a:off x="914400" y="1752600"/>
            <a:ext cx="5410200" cy="923330"/>
          </a:xfrm>
          <a:prstGeom prst="rect">
            <a:avLst/>
          </a:prstGeom>
        </p:spPr>
        <p:txBody>
          <a:bodyPr wrap="square">
            <a:spAutoFit/>
          </a:bodyPr>
          <a:lstStyle/>
          <a:p>
            <a:pPr algn="ctr"/>
            <a:r>
              <a:rPr lang="en-US" sz="5400" u="sng" dirty="0" err="1">
                <a:solidFill>
                  <a:schemeClr val="bg1"/>
                </a:solidFill>
                <a:latin typeface="NikoshBAN" pitchFamily="2" charset="0"/>
                <a:cs typeface="NikoshBAN" pitchFamily="2" charset="0"/>
              </a:rPr>
              <a:t>জারণ-বিজারণ</a:t>
            </a:r>
            <a:r>
              <a:rPr lang="en-US" sz="5400" u="sng" dirty="0">
                <a:solidFill>
                  <a:schemeClr val="bg1"/>
                </a:solidFill>
                <a:latin typeface="NikoshBAN" pitchFamily="2" charset="0"/>
                <a:cs typeface="NikoshBAN" pitchFamily="2" charset="0"/>
              </a:rPr>
              <a:t> </a:t>
            </a:r>
            <a:r>
              <a:rPr lang="en-US" sz="5400" u="sng" dirty="0" err="1">
                <a:solidFill>
                  <a:schemeClr val="bg1"/>
                </a:solidFill>
                <a:latin typeface="NikoshBAN" pitchFamily="2" charset="0"/>
                <a:cs typeface="NikoshBAN" pitchFamily="2" charset="0"/>
              </a:rPr>
              <a:t>বিক্রিয়া</a:t>
            </a:r>
            <a:endParaRPr lang="en-US" sz="5400" dirty="0">
              <a:solidFill>
                <a:schemeClr val="bg1"/>
              </a:solidFill>
            </a:endParaRPr>
          </a:p>
        </p:txBody>
      </p:sp>
      <p:sp>
        <p:nvSpPr>
          <p:cNvPr id="2" name="Date Placeholder 1"/>
          <p:cNvSpPr>
            <a:spLocks noGrp="1"/>
          </p:cNvSpPr>
          <p:nvPr>
            <p:ph type="dt" sz="half" idx="10"/>
          </p:nvPr>
        </p:nvSpPr>
        <p:spPr/>
        <p:txBody>
          <a:bodyPr/>
          <a:lstStyle/>
          <a:p>
            <a:fld id="{A0A64FD4-5B13-4D6E-8627-9AB3103FD25F}" type="datetime1">
              <a:rPr lang="en-US" smtClean="0"/>
              <a:t>8/24/2020</a:t>
            </a:fld>
            <a:endParaRPr lang="en-US"/>
          </a:p>
        </p:txBody>
      </p:sp>
      <p:sp>
        <p:nvSpPr>
          <p:cNvPr id="8" name="Footer Placeholder 7"/>
          <p:cNvSpPr>
            <a:spLocks noGrp="1"/>
          </p:cNvSpPr>
          <p:nvPr>
            <p:ph type="ftr" sz="quarter" idx="11"/>
          </p:nvPr>
        </p:nvSpPr>
        <p:spPr/>
        <p:txBody>
          <a:bodyPr/>
          <a:lstStyle/>
          <a:p>
            <a:r>
              <a:rPr lang="en-US" smtClean="0"/>
              <a:t>hamidurrahman57@gmail.com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2998500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868362"/>
          </a:xfrm>
          <a:solidFill>
            <a:srgbClr val="003300"/>
          </a:solidFill>
        </p:spPr>
        <p:txBody>
          <a:bodyPr>
            <a:normAutofit/>
          </a:bodyPr>
          <a:lstStyle/>
          <a:p>
            <a:pPr algn="ctr"/>
            <a:r>
              <a:rPr lang="bn-BD" sz="4800" u="sng" dirty="0">
                <a:solidFill>
                  <a:schemeClr val="bg1"/>
                </a:solidFill>
                <a:latin typeface="NikoshBAN" pitchFamily="2" charset="0"/>
                <a:cs typeface="NikoshBAN" pitchFamily="2" charset="0"/>
              </a:rPr>
              <a:t>শিখনফল</a:t>
            </a:r>
            <a:endParaRPr lang="en-US" sz="4800" u="sng" dirty="0">
              <a:solidFill>
                <a:schemeClr val="bg1"/>
              </a:solidFill>
              <a:latin typeface="NikoshBAN" pitchFamily="2" charset="0"/>
              <a:cs typeface="NikoshBAN" pitchFamily="2" charset="0"/>
            </a:endParaRPr>
          </a:p>
        </p:txBody>
      </p:sp>
      <p:sp>
        <p:nvSpPr>
          <p:cNvPr id="3" name="Content Placeholder 2"/>
          <p:cNvSpPr>
            <a:spLocks noGrp="1"/>
          </p:cNvSpPr>
          <p:nvPr>
            <p:ph idx="1"/>
          </p:nvPr>
        </p:nvSpPr>
        <p:spPr>
          <a:xfrm>
            <a:off x="152400" y="1066800"/>
            <a:ext cx="8534400" cy="5507207"/>
          </a:xfrm>
          <a:solidFill>
            <a:schemeClr val="accent4">
              <a:lumMod val="20000"/>
              <a:lumOff val="80000"/>
            </a:schemeClr>
          </a:solidFill>
          <a:ln w="38100">
            <a:solidFill>
              <a:schemeClr val="tx1"/>
            </a:solidFill>
          </a:ln>
        </p:spPr>
        <p:txBody>
          <a:bodyPr>
            <a:normAutofit/>
          </a:bodyPr>
          <a:lstStyle/>
          <a:p>
            <a:pPr marL="0" indent="0">
              <a:buNone/>
            </a:pPr>
            <a:r>
              <a:rPr lang="bn-IN" sz="3200" dirty="0" smtClean="0">
                <a:solidFill>
                  <a:schemeClr val="tx1"/>
                </a:solidFill>
                <a:latin typeface="NikoshBAN" pitchFamily="2" charset="0"/>
                <a:cs typeface="NikoshBAN" pitchFamily="2" charset="0"/>
              </a:rPr>
              <a:t>      </a:t>
            </a:r>
          </a:p>
          <a:p>
            <a:pPr marL="0" indent="0">
              <a:buNone/>
            </a:pPr>
            <a:r>
              <a:rPr lang="bn-IN" sz="3200" dirty="0">
                <a:solidFill>
                  <a:schemeClr val="tx1"/>
                </a:solidFill>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এই </a:t>
            </a:r>
            <a:r>
              <a:rPr lang="bn-BD" sz="2800" dirty="0">
                <a:solidFill>
                  <a:schemeClr val="tx1"/>
                </a:solidFill>
                <a:latin typeface="NikoshBAN" pitchFamily="2" charset="0"/>
                <a:cs typeface="NikoshBAN" pitchFamily="2" charset="0"/>
              </a:rPr>
              <a:t>পাঠ  শেষে শিক্ষার্থীরা </a:t>
            </a:r>
            <a:r>
              <a:rPr lang="bn-BD" sz="2800" dirty="0" smtClean="0">
                <a:solidFill>
                  <a:schemeClr val="tx1"/>
                </a:solidFill>
                <a:latin typeface="NikoshBAN" pitchFamily="2" charset="0"/>
                <a:cs typeface="NikoshBAN" pitchFamily="2" charset="0"/>
              </a:rPr>
              <a:t>---</a:t>
            </a:r>
            <a:endParaRPr lang="bn-IN" sz="2800" dirty="0">
              <a:solidFill>
                <a:schemeClr val="tx1"/>
              </a:solidFill>
              <a:latin typeface="NikoshBAN" pitchFamily="2" charset="0"/>
              <a:cs typeface="NikoshBAN" pitchFamily="2" charset="0"/>
            </a:endParaRPr>
          </a:p>
          <a:p>
            <a:pPr marL="0" indent="0">
              <a:buNone/>
            </a:pPr>
            <a:endParaRPr lang="en-US" sz="1200" dirty="0" smtClean="0">
              <a:solidFill>
                <a:schemeClr val="tx1"/>
              </a:solidFill>
              <a:latin typeface="NikoshBAN" pitchFamily="2" charset="0"/>
              <a:cs typeface="NikoshBAN" pitchFamily="2" charset="0"/>
            </a:endParaRPr>
          </a:p>
          <a:p>
            <a:pPr marL="0" indent="0">
              <a:buNone/>
            </a:pPr>
            <a:r>
              <a:rPr lang="bn-IN" sz="3200" dirty="0" smtClean="0">
                <a:solidFill>
                  <a:schemeClr val="tx1"/>
                </a:solidFill>
                <a:latin typeface="NikoshBAN" pitchFamily="2" charset="0"/>
                <a:cs typeface="NikoshBAN" pitchFamily="2" charset="0"/>
              </a:rPr>
              <a:t>    </a:t>
            </a:r>
            <a:r>
              <a:rPr lang="en-US" sz="3200" dirty="0" smtClean="0">
                <a:solidFill>
                  <a:schemeClr val="tx1"/>
                </a:solidFill>
                <a:latin typeface="NikoshBAN" pitchFamily="2" charset="0"/>
                <a:cs typeface="NikoshBAN" pitchFamily="2" charset="0"/>
              </a:rPr>
              <a:t>1</a:t>
            </a:r>
            <a:r>
              <a:rPr lang="bn-IN" sz="3200" dirty="0" smtClean="0">
                <a:solidFill>
                  <a:schemeClr val="tx1"/>
                </a:solidFill>
                <a:latin typeface="NikoshBAN" pitchFamily="2" charset="0"/>
                <a:cs typeface="NikoshBAN" pitchFamily="2" charset="0"/>
              </a:rPr>
              <a:t>।</a:t>
            </a:r>
            <a:r>
              <a:rPr lang="bn-BD" sz="3200" dirty="0">
                <a:solidFill>
                  <a:schemeClr val="tx1"/>
                </a:solidFill>
                <a:latin typeface="NikoshBAN" panose="02000000000000000000" pitchFamily="2" charset="0"/>
                <a:cs typeface="NikoshBAN" panose="02000000000000000000" pitchFamily="2" charset="0"/>
              </a:rPr>
              <a:t> ভৌত পরিবর্তন ও রাসায়নিক বিক্রিয়ার পার্থক্য করতে </a:t>
            </a:r>
            <a:r>
              <a:rPr lang="bn-BD" sz="3200" dirty="0" smtClean="0">
                <a:solidFill>
                  <a:schemeClr val="tx1"/>
                </a:solidFill>
                <a:latin typeface="NikoshBAN" panose="02000000000000000000" pitchFamily="2" charset="0"/>
                <a:cs typeface="NikoshBAN" panose="02000000000000000000" pitchFamily="2" charset="0"/>
              </a:rPr>
              <a:t>পারবে</a:t>
            </a:r>
            <a:r>
              <a:rPr lang="bn-IN" sz="3200" dirty="0" smtClean="0">
                <a:solidFill>
                  <a:schemeClr val="tx1"/>
                </a:solidFill>
                <a:latin typeface="NikoshBAN" panose="02000000000000000000" pitchFamily="2" charset="0"/>
                <a:cs typeface="NikoshBAN" panose="02000000000000000000" pitchFamily="2" charset="0"/>
              </a:rPr>
              <a:t>।</a:t>
            </a:r>
          </a:p>
          <a:p>
            <a:pPr marL="0" indent="0">
              <a:buNone/>
            </a:pPr>
            <a:r>
              <a:rPr lang="bn-IN" sz="3200" dirty="0" smtClean="0">
                <a:solidFill>
                  <a:schemeClr val="tx1"/>
                </a:solidFill>
                <a:latin typeface="NikoshBAN" panose="02000000000000000000" pitchFamily="2" charset="0"/>
                <a:cs typeface="NikoshBAN" panose="02000000000000000000" pitchFamily="2" charset="0"/>
              </a:rPr>
              <a:t>    ২।জারণ-বিজারণ বিক্রিয়া কী তা বলতে পারবে।</a:t>
            </a:r>
          </a:p>
          <a:p>
            <a:pPr marL="0" indent="0">
              <a:buNone/>
            </a:pPr>
            <a:r>
              <a:rPr lang="bn-IN" sz="3200" dirty="0" smtClean="0">
                <a:solidFill>
                  <a:schemeClr val="tx1"/>
                </a:solidFill>
                <a:latin typeface="NikoshBAN" panose="02000000000000000000" pitchFamily="2" charset="0"/>
                <a:cs typeface="NikoshBAN" panose="02000000000000000000" pitchFamily="2" charset="0"/>
              </a:rPr>
              <a:t>    ৩</a:t>
            </a:r>
            <a:r>
              <a:rPr lang="bn-BD" sz="3200" dirty="0" smtClean="0">
                <a:solidFill>
                  <a:schemeClr val="tx1"/>
                </a:solidFill>
                <a:latin typeface="NikoshBAN" pitchFamily="2" charset="0"/>
                <a:cs typeface="NikoshBAN" pitchFamily="2" charset="0"/>
              </a:rPr>
              <a:t>। জার</a:t>
            </a:r>
            <a:r>
              <a:rPr lang="bn-IN" sz="3200" dirty="0" smtClean="0">
                <a:solidFill>
                  <a:schemeClr val="tx1"/>
                </a:solidFill>
                <a:latin typeface="NikoshBAN" pitchFamily="2" charset="0"/>
                <a:cs typeface="NikoshBAN" pitchFamily="2" charset="0"/>
              </a:rPr>
              <a:t>ক</a:t>
            </a:r>
            <a:r>
              <a:rPr lang="en-US" sz="3200" dirty="0" smtClean="0">
                <a:solidFill>
                  <a:schemeClr val="tx1"/>
                </a:solidFill>
                <a:latin typeface="NikoshBAN" pitchFamily="2" charset="0"/>
                <a:cs typeface="NikoshBAN" pitchFamily="2" charset="0"/>
              </a:rPr>
              <a:t>,</a:t>
            </a:r>
            <a:r>
              <a:rPr lang="bn-BD" sz="3200" dirty="0" smtClean="0">
                <a:solidFill>
                  <a:schemeClr val="tx1"/>
                </a:solidFill>
                <a:latin typeface="NikoshBAN" pitchFamily="2" charset="0"/>
                <a:cs typeface="NikoshBAN" pitchFamily="2" charset="0"/>
              </a:rPr>
              <a:t>বিজার</a:t>
            </a:r>
            <a:r>
              <a:rPr lang="bn-IN" sz="3200" dirty="0" smtClean="0">
                <a:solidFill>
                  <a:schemeClr val="tx1"/>
                </a:solidFill>
                <a:latin typeface="NikoshBAN" pitchFamily="2" charset="0"/>
                <a:cs typeface="NikoshBAN" pitchFamily="2" charset="0"/>
              </a:rPr>
              <a:t>কওজারণ সংখ্যা</a:t>
            </a:r>
            <a:r>
              <a:rPr lang="bn-BD" sz="3200" dirty="0" smtClean="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কী তা বলতে </a:t>
            </a:r>
            <a:r>
              <a:rPr lang="bn-BD" sz="3200" dirty="0" smtClean="0">
                <a:solidFill>
                  <a:schemeClr val="tx1"/>
                </a:solidFill>
                <a:latin typeface="NikoshBAN" pitchFamily="2" charset="0"/>
                <a:cs typeface="NikoshBAN" pitchFamily="2" charset="0"/>
              </a:rPr>
              <a:t>পারবে</a:t>
            </a:r>
            <a:r>
              <a:rPr lang="bn-IN" sz="3200" dirty="0" smtClean="0">
                <a:solidFill>
                  <a:schemeClr val="tx1"/>
                </a:solidFill>
                <a:latin typeface="NikoshBAN" pitchFamily="2" charset="0"/>
                <a:cs typeface="NikoshBAN" pitchFamily="2" charset="0"/>
              </a:rPr>
              <a:t>।</a:t>
            </a:r>
          </a:p>
          <a:p>
            <a:pPr marL="0" indent="0">
              <a:buNone/>
            </a:pPr>
            <a:r>
              <a:rPr lang="bn-IN" sz="3200" dirty="0" smtClean="0">
                <a:solidFill>
                  <a:schemeClr val="tx1"/>
                </a:solidFill>
                <a:latin typeface="NikoshBAN" pitchFamily="2" charset="0"/>
                <a:cs typeface="NikoshBAN" pitchFamily="2" charset="0"/>
              </a:rPr>
              <a:t>     ৪</a:t>
            </a:r>
            <a:r>
              <a:rPr lang="bn-BD" sz="3200" dirty="0" smtClean="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বিভিন্ন যৌগে মৌলের জারণ সংখ্যা নি</a:t>
            </a:r>
            <a:r>
              <a:rPr lang="en-US" sz="3200" dirty="0" err="1">
                <a:solidFill>
                  <a:schemeClr val="tx1"/>
                </a:solidFill>
                <a:latin typeface="NikoshBAN" pitchFamily="2" charset="0"/>
                <a:cs typeface="NikoshBAN" pitchFamily="2" charset="0"/>
              </a:rPr>
              <a:t>র্ণয়</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করতে</a:t>
            </a:r>
            <a:r>
              <a:rPr lang="bn-BD" sz="3200" dirty="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পারবে</a:t>
            </a:r>
            <a:r>
              <a:rPr lang="bn-IN" sz="3200" smtClean="0">
                <a:solidFill>
                  <a:schemeClr val="tx1"/>
                </a:solidFill>
                <a:latin typeface="NikoshBAN" pitchFamily="2" charset="0"/>
                <a:cs typeface="NikoshBAN" pitchFamily="2" charset="0"/>
              </a:rPr>
              <a:t>।</a:t>
            </a:r>
            <a:endParaRPr lang="bn-BD" sz="3200" dirty="0">
              <a:solidFill>
                <a:schemeClr val="tx1"/>
              </a:solidFill>
              <a:latin typeface="NikoshBAN" pitchFamily="2" charset="0"/>
              <a:cs typeface="NikoshBAN" pitchFamily="2" charset="0"/>
            </a:endParaRPr>
          </a:p>
          <a:p>
            <a:pPr marL="0" indent="0">
              <a:buNone/>
            </a:pPr>
            <a:r>
              <a:rPr lang="bn-IN" sz="3200" dirty="0" smtClean="0">
                <a:solidFill>
                  <a:schemeClr val="tx1"/>
                </a:solidFill>
                <a:latin typeface="NikoshBAN" pitchFamily="2" charset="0"/>
                <a:cs typeface="NikoshBAN" pitchFamily="2" charset="0"/>
              </a:rPr>
              <a:t>     ৫</a:t>
            </a:r>
            <a:r>
              <a:rPr lang="bn-BD" sz="3200" dirty="0" smtClean="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জারণ-বিজারণ</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বিক্রিয়া</a:t>
            </a:r>
            <a:r>
              <a:rPr lang="en-US" sz="3200" dirty="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বিশ্লেষণ করতে </a:t>
            </a:r>
            <a:r>
              <a:rPr lang="bn-BD" sz="3200" dirty="0" smtClean="0">
                <a:solidFill>
                  <a:schemeClr val="tx1"/>
                </a:solidFill>
                <a:latin typeface="NikoshBAN" pitchFamily="2" charset="0"/>
                <a:cs typeface="NikoshBAN" pitchFamily="2" charset="0"/>
              </a:rPr>
              <a:t>পারবে</a:t>
            </a:r>
            <a:r>
              <a:rPr lang="bn-IN" sz="3200" dirty="0">
                <a:solidFill>
                  <a:schemeClr val="tx1"/>
                </a:solidFill>
                <a:latin typeface="NikoshBAN" pitchFamily="2" charset="0"/>
                <a:cs typeface="NikoshBAN" pitchFamily="2" charset="0"/>
              </a:rPr>
              <a:t>।</a:t>
            </a:r>
            <a:endParaRPr lang="en-US" sz="3200" dirty="0">
              <a:solidFill>
                <a:schemeClr val="tx1"/>
              </a:solidFill>
              <a:latin typeface="NikoshBAN" pitchFamily="2" charset="0"/>
              <a:cs typeface="NikoshBAN" pitchFamily="2" charset="0"/>
            </a:endParaRPr>
          </a:p>
        </p:txBody>
      </p:sp>
      <p:sp>
        <p:nvSpPr>
          <p:cNvPr id="7" name="Date Placeholder 6"/>
          <p:cNvSpPr>
            <a:spLocks noGrp="1"/>
          </p:cNvSpPr>
          <p:nvPr>
            <p:ph type="dt" sz="half" idx="10"/>
          </p:nvPr>
        </p:nvSpPr>
        <p:spPr>
          <a:xfrm>
            <a:off x="5408226" y="6019341"/>
            <a:ext cx="684132" cy="365125"/>
          </a:xfrm>
        </p:spPr>
        <p:txBody>
          <a:bodyPr/>
          <a:lstStyle/>
          <a:p>
            <a:fld id="{A35F6AE8-082F-4249-931E-5AD31C3B8DD4}" type="datetime1">
              <a:rPr lang="en-US" smtClean="0"/>
              <a:t>8/24/2020</a:t>
            </a:fld>
            <a:endParaRPr lang="en-US"/>
          </a:p>
        </p:txBody>
      </p:sp>
      <p:sp>
        <p:nvSpPr>
          <p:cNvPr id="8" name="Footer Placeholder 7"/>
          <p:cNvSpPr>
            <a:spLocks noGrp="1"/>
          </p:cNvSpPr>
          <p:nvPr>
            <p:ph type="ftr" sz="quarter" idx="11"/>
          </p:nvPr>
        </p:nvSpPr>
        <p:spPr>
          <a:xfrm>
            <a:off x="604642" y="6019342"/>
            <a:ext cx="4622973" cy="365125"/>
          </a:xfrm>
        </p:spPr>
        <p:txBody>
          <a:bodyPr/>
          <a:lstStyle/>
          <a:p>
            <a:r>
              <a:rPr lang="en-US" smtClean="0"/>
              <a:t>hamidurrahman57@gmail.com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241403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000"/>
                                        <p:tgtEl>
                                          <p:spTgt spid="3">
                                            <p:txEl>
                                              <p:pRg st="1" end="1"/>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1000"/>
                                        <p:tgtEl>
                                          <p:spTgt spid="3">
                                            <p:txEl>
                                              <p:pRg st="6" end="6"/>
                                            </p:txEl>
                                          </p:spTgt>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7913"/>
          </a:xfrm>
          <a:prstGeom prst="rect">
            <a:avLst/>
          </a:prstGeom>
          <a:solidFill>
            <a:schemeClr val="accent4">
              <a:lumMod val="60000"/>
              <a:lumOff val="40000"/>
            </a:schemeClr>
          </a:solidFill>
        </p:spPr>
        <p:txBody>
          <a:bodyPr wrap="square" lIns="68580" tIns="34290" rIns="68580" bIns="34290">
            <a:spAutoFit/>
          </a:bodyPr>
          <a:lstStyle/>
          <a:p>
            <a:pPr algn="ctr"/>
            <a:r>
              <a:rPr lang="bn-BD" sz="48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ভিডিও ক্লিপটি লক্ষ্য কর।</a:t>
            </a:r>
            <a:endParaRPr lang="en-US" sz="4800" b="1" dirty="0">
              <a:ln w="22225">
                <a:solidFill>
                  <a:schemeClr val="accent2"/>
                </a:solidFill>
                <a:prstDash val="solid"/>
              </a:ln>
              <a:solidFill>
                <a:schemeClr val="accent2">
                  <a:lumMod val="40000"/>
                  <a:lumOff val="60000"/>
                </a:schemeClr>
              </a:solidFill>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217163247"/>
              </p:ext>
            </p:extLst>
          </p:nvPr>
        </p:nvGraphicFramePr>
        <p:xfrm>
          <a:off x="3124200" y="2895600"/>
          <a:ext cx="2108372" cy="696913"/>
        </p:xfrm>
        <a:graphic>
          <a:graphicData uri="http://schemas.openxmlformats.org/presentationml/2006/ole">
            <mc:AlternateContent xmlns:mc="http://schemas.openxmlformats.org/markup-compatibility/2006">
              <mc:Choice xmlns:v="urn:schemas-microsoft-com:vml" Requires="v">
                <p:oleObj spid="_x0000_s1097" name="Packager Shell Object" showAsIcon="1" r:id="rId3" imgW="2491920" imgH="440280" progId="Package">
                  <p:embed/>
                </p:oleObj>
              </mc:Choice>
              <mc:Fallback>
                <p:oleObj name="Packager Shell Object" showAsIcon="1" r:id="rId3" imgW="2491920" imgH="440280" progId="Package">
                  <p:embed/>
                  <p:pic>
                    <p:nvPicPr>
                      <p:cNvPr id="0" name=""/>
                      <p:cNvPicPr>
                        <a:picLocks noChangeAspect="1" noChangeArrowheads="1"/>
                      </p:cNvPicPr>
                      <p:nvPr/>
                    </p:nvPicPr>
                    <p:blipFill>
                      <a:blip r:embed="rId4"/>
                      <a:srcRect/>
                      <a:stretch>
                        <a:fillRect/>
                      </a:stretch>
                    </p:blipFill>
                    <p:spPr bwMode="auto">
                      <a:xfrm>
                        <a:off x="3124200" y="2895600"/>
                        <a:ext cx="2108372" cy="696913"/>
                      </a:xfrm>
                      <a:prstGeom prst="rect">
                        <a:avLst/>
                      </a:prstGeom>
                      <a:noFill/>
                      <a:extLst/>
                    </p:spPr>
                  </p:pic>
                </p:oleObj>
              </mc:Fallback>
            </mc:AlternateContent>
          </a:graphicData>
        </a:graphic>
      </p:graphicFrame>
      <p:sp>
        <p:nvSpPr>
          <p:cNvPr id="7" name="Date Placeholder 6"/>
          <p:cNvSpPr>
            <a:spLocks noGrp="1"/>
          </p:cNvSpPr>
          <p:nvPr>
            <p:ph type="dt" sz="half" idx="10"/>
          </p:nvPr>
        </p:nvSpPr>
        <p:spPr/>
        <p:txBody>
          <a:bodyPr/>
          <a:lstStyle/>
          <a:p>
            <a:fld id="{5DEA7E99-947C-495C-9D42-70FAC7A71D9C}" type="datetime1">
              <a:rPr lang="en-US" smtClean="0"/>
              <a:t>8/24/2020</a:t>
            </a:fld>
            <a:endParaRPr lang="en-US"/>
          </a:p>
        </p:txBody>
      </p:sp>
      <p:sp>
        <p:nvSpPr>
          <p:cNvPr id="8" name="Footer Placeholder 7"/>
          <p:cNvSpPr>
            <a:spLocks noGrp="1"/>
          </p:cNvSpPr>
          <p:nvPr>
            <p:ph type="ftr" sz="quarter" idx="11"/>
          </p:nvPr>
        </p:nvSpPr>
        <p:spPr/>
        <p:txBody>
          <a:bodyPr/>
          <a:lstStyle/>
          <a:p>
            <a:r>
              <a:rPr lang="en-US" smtClean="0"/>
              <a:t>hamidurrahman57@gmail.com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0919046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34636"/>
                <a:ext cx="8991600" cy="6781985"/>
              </a:xfrm>
              <a:prstGeom prst="rect">
                <a:avLst/>
              </a:prstGeom>
              <a:solidFill>
                <a:schemeClr val="bg1"/>
              </a:solidFill>
              <a:ln w="38100">
                <a:solidFill>
                  <a:schemeClr val="tx1"/>
                </a:solidFill>
              </a:ln>
            </p:spPr>
            <p:txBody>
              <a:bodyPr wrap="square" rtlCol="0">
                <a:spAutoFit/>
              </a:bodyPr>
              <a:lstStyle/>
              <a:p>
                <a:r>
                  <a:rPr lang="bn-IN" sz="3200" u="sng" dirty="0" smtClean="0">
                    <a:solidFill>
                      <a:srgbClr val="C00000"/>
                    </a:solidFill>
                    <a:latin typeface="NikoshBAN" panose="02000000000000000000" pitchFamily="2" charset="0"/>
                    <a:cs typeface="NikoshBAN" panose="02000000000000000000" pitchFamily="2" charset="0"/>
                  </a:rPr>
                  <a:t>রাসায়নিক বিক্রিয়াঃ</a:t>
                </a:r>
              </a:p>
              <a:p>
                <a:r>
                  <a:rPr lang="bn-BD" sz="2400" dirty="0" smtClean="0">
                    <a:solidFill>
                      <a:schemeClr val="tx1"/>
                    </a:solidFill>
                    <a:latin typeface="NikoshBAN" panose="02000000000000000000" pitchFamily="2" charset="0"/>
                    <a:cs typeface="NikoshBAN" panose="02000000000000000000" pitchFamily="2" charset="0"/>
                  </a:rPr>
                  <a:t>বরফকে বায়ুতে মুক্ত অবস্থায় রেখে দিলে পরিবেশ থেকে তাপ শোষণ করে তরল পানিতে পরিনত হয় এবং ১০০</a:t>
                </a:r>
                <a:r>
                  <a:rPr lang="en-US" sz="2400" dirty="0">
                    <a:solidFill>
                      <a:schemeClr val="tx1"/>
                    </a:solidFill>
                    <a:latin typeface="NikoshBAN" panose="02000000000000000000" pitchFamily="2" charset="0"/>
                    <a:cs typeface="NikoshBAN" panose="02000000000000000000" pitchFamily="2" charset="0"/>
                  </a:rPr>
                  <a:t>●c </a:t>
                </a:r>
                <a:r>
                  <a:rPr lang="bn-BD" sz="2400" dirty="0">
                    <a:solidFill>
                      <a:schemeClr val="tx1"/>
                    </a:solidFill>
                    <a:latin typeface="NikoshBAN" panose="02000000000000000000" pitchFamily="2" charset="0"/>
                    <a:cs typeface="NikoshBAN" panose="02000000000000000000" pitchFamily="2" charset="0"/>
                  </a:rPr>
                  <a:t>তাপমাত্রায় জলীয়বাষ্পে পরিনত হয়। বরফ, পানি, জলীয়বাষ্পের রাসায়নিক সংকেত  </a:t>
                </a:r>
                <a:r>
                  <a:rPr lang="bn-BD" sz="2400" dirty="0">
                    <a:solidFill>
                      <a:srgbClr val="C00000"/>
                    </a:solidFill>
                    <a:latin typeface="NikoshBAN" panose="02000000000000000000" pitchFamily="2" charset="0"/>
                    <a:cs typeface="NikoshBAN" panose="02000000000000000000" pitchFamily="2" charset="0"/>
                  </a:rPr>
                  <a:t>(</a:t>
                </a:r>
                <a:r>
                  <a:rPr lang="en-US" sz="2400" b="1" dirty="0">
                    <a:solidFill>
                      <a:srgbClr val="C00000"/>
                    </a:solidFill>
                  </a:rPr>
                  <a:t>H</a:t>
                </a:r>
                <a:r>
                  <a:rPr lang="en-US" sz="2400" b="1" baseline="-25000" dirty="0">
                    <a:solidFill>
                      <a:srgbClr val="C00000"/>
                    </a:solidFill>
                  </a:rPr>
                  <a:t>2</a:t>
                </a:r>
                <a:r>
                  <a:rPr lang="en-US" sz="2400" b="1" dirty="0">
                    <a:solidFill>
                      <a:srgbClr val="C00000"/>
                    </a:solidFill>
                  </a:rPr>
                  <a:t>O)</a:t>
                </a:r>
                <a:r>
                  <a:rPr lang="bn-BD" sz="2400" dirty="0">
                    <a:solidFill>
                      <a:schemeClr val="tx1"/>
                    </a:solidFill>
                    <a:latin typeface="NikoshBAN" panose="02000000000000000000" pitchFamily="2" charset="0"/>
                    <a:cs typeface="NikoshBAN" panose="02000000000000000000" pitchFamily="2" charset="0"/>
                  </a:rPr>
                  <a:t>। এর শতকরা সংযুতি অভিন্ন। পদার্থের এই পরিবর্তনকে ভৌত পরিবর্তন বলে।</a:t>
                </a:r>
              </a:p>
              <a:p>
                <a:r>
                  <a:rPr lang="bn-IN" sz="3200" dirty="0" smtClean="0">
                    <a:solidFill>
                      <a:schemeClr val="tx1"/>
                    </a:solidFill>
                  </a:rPr>
                  <a:t>           </a:t>
                </a:r>
                <a:r>
                  <a:rPr lang="en-US" sz="3200" dirty="0" smtClean="0">
                    <a:solidFill>
                      <a:srgbClr val="FF0000"/>
                    </a:solidFill>
                  </a:rPr>
                  <a:t>H</a:t>
                </a:r>
                <a:r>
                  <a:rPr lang="en-US" sz="3200" baseline="-25000" dirty="0" smtClean="0">
                    <a:solidFill>
                      <a:srgbClr val="FF0000"/>
                    </a:solidFill>
                  </a:rPr>
                  <a:t>2</a:t>
                </a:r>
                <a:r>
                  <a:rPr lang="en-US" sz="3200" dirty="0" smtClean="0">
                    <a:solidFill>
                      <a:srgbClr val="FF0000"/>
                    </a:solidFill>
                  </a:rPr>
                  <a:t>O</a:t>
                </a:r>
                <a:r>
                  <a:rPr lang="en-US" sz="2000" dirty="0" smtClean="0">
                    <a:solidFill>
                      <a:srgbClr val="FF0000"/>
                    </a:solidFill>
                  </a:rPr>
                  <a:t>(s)       ↔      </a:t>
                </a:r>
                <a:r>
                  <a:rPr lang="en-US" sz="3200" dirty="0" smtClean="0">
                    <a:solidFill>
                      <a:srgbClr val="FF0000"/>
                    </a:solidFill>
                  </a:rPr>
                  <a:t>H</a:t>
                </a:r>
                <a:r>
                  <a:rPr lang="en-US" sz="3200" baseline="-25000" dirty="0" smtClean="0">
                    <a:solidFill>
                      <a:srgbClr val="FF0000"/>
                    </a:solidFill>
                  </a:rPr>
                  <a:t>2</a:t>
                </a:r>
                <a:r>
                  <a:rPr lang="en-US" sz="3200" dirty="0" smtClean="0">
                    <a:solidFill>
                      <a:srgbClr val="FF0000"/>
                    </a:solidFill>
                  </a:rPr>
                  <a:t>O</a:t>
                </a:r>
                <a:r>
                  <a:rPr lang="en-US" sz="2000" dirty="0" smtClean="0">
                    <a:solidFill>
                      <a:srgbClr val="FF0000"/>
                    </a:solidFill>
                  </a:rPr>
                  <a:t>(l)        </a:t>
                </a:r>
                <a:r>
                  <a:rPr lang="en-US" sz="2000" dirty="0">
                    <a:solidFill>
                      <a:srgbClr val="FF0000"/>
                    </a:solidFill>
                  </a:rPr>
                  <a:t>↔  </a:t>
                </a:r>
                <a:r>
                  <a:rPr lang="en-US" sz="2000" dirty="0" smtClean="0">
                    <a:solidFill>
                      <a:srgbClr val="FF0000"/>
                    </a:solidFill>
                  </a:rPr>
                  <a:t> </a:t>
                </a:r>
                <a:r>
                  <a:rPr lang="en-US" sz="3200" dirty="0" smtClean="0">
                    <a:solidFill>
                      <a:srgbClr val="FF0000"/>
                    </a:solidFill>
                  </a:rPr>
                  <a:t>H</a:t>
                </a:r>
                <a:r>
                  <a:rPr lang="en-US" sz="3200" baseline="-25000" dirty="0" smtClean="0">
                    <a:solidFill>
                      <a:srgbClr val="FF0000"/>
                    </a:solidFill>
                  </a:rPr>
                  <a:t>2</a:t>
                </a:r>
                <a:r>
                  <a:rPr lang="en-US" sz="3200" dirty="0" smtClean="0">
                    <a:solidFill>
                      <a:srgbClr val="FF0000"/>
                    </a:solidFill>
                  </a:rPr>
                  <a:t>O</a:t>
                </a:r>
                <a:r>
                  <a:rPr lang="en-US" sz="2000" dirty="0" smtClean="0">
                    <a:solidFill>
                      <a:srgbClr val="FF0000"/>
                    </a:solidFill>
                  </a:rPr>
                  <a:t>(g)</a:t>
                </a:r>
                <a:endParaRPr lang="bn-IN" sz="2000" dirty="0" smtClean="0">
                  <a:solidFill>
                    <a:srgbClr val="FF0000"/>
                  </a:solidFill>
                </a:endParaRPr>
              </a:p>
              <a:p>
                <a:endParaRPr lang="bn-IN" sz="2000" dirty="0"/>
              </a:p>
              <a:p>
                <a:endParaRPr lang="bn-IN" sz="2000" dirty="0" smtClean="0">
                  <a:solidFill>
                    <a:schemeClr val="tx1"/>
                  </a:solidFill>
                </a:endParaRPr>
              </a:p>
              <a:p>
                <a:endParaRPr lang="bn-IN" sz="2000" dirty="0"/>
              </a:p>
              <a:p>
                <a:endParaRPr lang="en-US" sz="2000" dirty="0" smtClean="0">
                  <a:solidFill>
                    <a:schemeClr val="tx1"/>
                  </a:solidFill>
                </a:endParaRPr>
              </a:p>
              <a:p>
                <a:endParaRPr lang="en-US" sz="2000" dirty="0"/>
              </a:p>
              <a:p>
                <a:endParaRPr lang="bn-IN" sz="2000" dirty="0" smtClean="0">
                  <a:solidFill>
                    <a:schemeClr val="tx1"/>
                  </a:solidFill>
                </a:endParaRPr>
              </a:p>
              <a:p>
                <a:r>
                  <a:rPr lang="bn-IN" sz="2800" dirty="0" smtClean="0"/>
                  <a:t>   </a:t>
                </a:r>
                <a:r>
                  <a:rPr lang="en-US" sz="2800" dirty="0" err="1" smtClean="0">
                    <a:solidFill>
                      <a:srgbClr val="7030A0"/>
                    </a:solidFill>
                  </a:rPr>
                  <a:t>C</a:t>
                </a:r>
                <a:r>
                  <a:rPr lang="en-US" sz="2800" baseline="-25000" dirty="0" err="1" smtClean="0">
                    <a:solidFill>
                      <a:srgbClr val="7030A0"/>
                    </a:solidFill>
                  </a:rPr>
                  <a:t>x</a:t>
                </a:r>
                <a:r>
                  <a:rPr lang="en-US" sz="2800" dirty="0" err="1" smtClean="0">
                    <a:solidFill>
                      <a:srgbClr val="7030A0"/>
                    </a:solidFill>
                  </a:rPr>
                  <a:t>H</a:t>
                </a:r>
                <a:r>
                  <a:rPr lang="en-US" sz="2800" baseline="-25000" dirty="0" err="1" smtClean="0">
                    <a:solidFill>
                      <a:srgbClr val="7030A0"/>
                    </a:solidFill>
                  </a:rPr>
                  <a:t>y</a:t>
                </a:r>
                <a:r>
                  <a:rPr lang="en-US" sz="2800" dirty="0" smtClean="0">
                    <a:solidFill>
                      <a:srgbClr val="7030A0"/>
                    </a:solidFill>
                  </a:rPr>
                  <a:t> </a:t>
                </a:r>
                <a:r>
                  <a:rPr lang="bn-IN" sz="2400" dirty="0" smtClean="0">
                    <a:solidFill>
                      <a:srgbClr val="7030A0"/>
                    </a:solidFill>
                    <a:latin typeface="NikoshBAN" panose="02000000000000000000" pitchFamily="2" charset="0"/>
                    <a:cs typeface="NikoshBAN" panose="02000000000000000000" pitchFamily="2" charset="0"/>
                  </a:rPr>
                  <a:t>(মোম</a:t>
                </a:r>
                <a:r>
                  <a:rPr lang="en-US" sz="2400" dirty="0" smtClean="0">
                    <a:solidFill>
                      <a:srgbClr val="7030A0"/>
                    </a:solidFill>
                    <a:latin typeface="NikoshBAN" panose="02000000000000000000" pitchFamily="2" charset="0"/>
                    <a:cs typeface="NikoshBAN" panose="02000000000000000000" pitchFamily="2" charset="0"/>
                  </a:rPr>
                  <a:t> </a:t>
                </a:r>
                <a:r>
                  <a:rPr lang="bn-IN" sz="2400" dirty="0" smtClean="0">
                    <a:solidFill>
                      <a:srgbClr val="7030A0"/>
                    </a:solidFill>
                    <a:latin typeface="NikoshBAN" panose="02000000000000000000" pitchFamily="2" charset="0"/>
                    <a:cs typeface="NikoshBAN" panose="02000000000000000000" pitchFamily="2" charset="0"/>
                  </a:rPr>
                  <a:t>)</a:t>
                </a:r>
                <a:r>
                  <a:rPr lang="en-US" sz="2800" dirty="0" smtClean="0">
                    <a:solidFill>
                      <a:srgbClr val="7030A0"/>
                    </a:solidFill>
                  </a:rPr>
                  <a:t>+  </a:t>
                </a:r>
                <a:r>
                  <a:rPr lang="en-US" sz="2800" dirty="0">
                    <a:solidFill>
                      <a:srgbClr val="7030A0"/>
                    </a:solidFill>
                  </a:rPr>
                  <a:t>( </a:t>
                </a:r>
                <a14:m>
                  <m:oMath xmlns:m="http://schemas.openxmlformats.org/officeDocument/2006/math">
                    <m:f>
                      <m:fPr>
                        <m:ctrlPr>
                          <a:rPr lang="en-US" sz="2800" i="1">
                            <a:solidFill>
                              <a:srgbClr val="7030A0"/>
                            </a:solidFill>
                            <a:latin typeface="Cambria Math" panose="02040503050406030204" pitchFamily="18" charset="0"/>
                            <a:cs typeface="NikoshBAN" panose="02000000000000000000" pitchFamily="2" charset="0"/>
                          </a:rPr>
                        </m:ctrlPr>
                      </m:fPr>
                      <m:num>
                        <m:r>
                          <a:rPr lang="en-US" sz="2800" i="1">
                            <a:solidFill>
                              <a:srgbClr val="7030A0"/>
                            </a:solidFill>
                            <a:latin typeface="Cambria Math" panose="02040503050406030204" pitchFamily="18" charset="0"/>
                            <a:cs typeface="NikoshBAN" panose="02000000000000000000" pitchFamily="2" charset="0"/>
                          </a:rPr>
                          <m:t>𝑥</m:t>
                        </m:r>
                        <m:r>
                          <a:rPr lang="en-US" sz="2800" i="1">
                            <a:solidFill>
                              <a:srgbClr val="7030A0"/>
                            </a:solidFill>
                            <a:latin typeface="Cambria Math" panose="02040503050406030204" pitchFamily="18" charset="0"/>
                            <a:cs typeface="NikoshBAN" panose="02000000000000000000" pitchFamily="2" charset="0"/>
                          </a:rPr>
                          <m:t>+</m:t>
                        </m:r>
                        <m:r>
                          <a:rPr lang="en-US" sz="2800" i="1">
                            <a:solidFill>
                              <a:srgbClr val="7030A0"/>
                            </a:solidFill>
                            <a:latin typeface="Cambria Math" panose="02040503050406030204" pitchFamily="18" charset="0"/>
                            <a:cs typeface="NikoshBAN" panose="02000000000000000000" pitchFamily="2" charset="0"/>
                          </a:rPr>
                          <m:t>𝑦</m:t>
                        </m:r>
                      </m:num>
                      <m:den>
                        <m:r>
                          <a:rPr lang="en-US" sz="2800" i="1">
                            <a:solidFill>
                              <a:srgbClr val="7030A0"/>
                            </a:solidFill>
                            <a:latin typeface="Cambria Math" panose="02040503050406030204" pitchFamily="18" charset="0"/>
                            <a:cs typeface="NikoshBAN" panose="02000000000000000000" pitchFamily="2" charset="0"/>
                          </a:rPr>
                          <m:t>2</m:t>
                        </m:r>
                        <m:r>
                          <a:rPr lang="en-US" sz="2800" i="1">
                            <a:solidFill>
                              <a:srgbClr val="7030A0"/>
                            </a:solidFill>
                            <a:latin typeface="Cambria Math" panose="02040503050406030204" pitchFamily="18" charset="0"/>
                            <a:cs typeface="NikoshBAN" panose="02000000000000000000" pitchFamily="2" charset="0"/>
                          </a:rPr>
                          <m:t> </m:t>
                        </m:r>
                      </m:den>
                    </m:f>
                  </m:oMath>
                </a14:m>
                <a:r>
                  <a:rPr lang="en-US" sz="2800" dirty="0">
                    <a:solidFill>
                      <a:srgbClr val="7030A0"/>
                    </a:solidFill>
                  </a:rPr>
                  <a:t>)O</a:t>
                </a:r>
                <a:r>
                  <a:rPr lang="en-US" sz="2800" baseline="-25000" dirty="0">
                    <a:solidFill>
                      <a:srgbClr val="7030A0"/>
                    </a:solidFill>
                  </a:rPr>
                  <a:t>2</a:t>
                </a:r>
                <a:r>
                  <a:rPr lang="en-US" sz="2800" dirty="0">
                    <a:solidFill>
                      <a:srgbClr val="7030A0"/>
                    </a:solidFill>
                  </a:rPr>
                  <a:t>  </a:t>
                </a:r>
                <a:r>
                  <a:rPr lang="bn-IN" sz="2800" dirty="0">
                    <a:solidFill>
                      <a:srgbClr val="7030A0"/>
                    </a:solidFill>
                  </a:rPr>
                  <a:t>   </a:t>
                </a:r>
                <a:r>
                  <a:rPr lang="en-US" sz="2800" dirty="0">
                    <a:solidFill>
                      <a:srgbClr val="7030A0"/>
                    </a:solidFill>
                  </a:rPr>
                  <a:t>→ </a:t>
                </a:r>
                <a:r>
                  <a:rPr lang="bn-IN" sz="2800" dirty="0">
                    <a:solidFill>
                      <a:srgbClr val="7030A0"/>
                    </a:solidFill>
                  </a:rPr>
                  <a:t>    </a:t>
                </a:r>
                <a:r>
                  <a:rPr lang="en-US" sz="2800" dirty="0">
                    <a:solidFill>
                      <a:srgbClr val="7030A0"/>
                    </a:solidFill>
                  </a:rPr>
                  <a:t>x</a:t>
                </a:r>
                <a:r>
                  <a:rPr lang="bn-IN" sz="2800" dirty="0">
                    <a:solidFill>
                      <a:srgbClr val="7030A0"/>
                    </a:solidFill>
                  </a:rPr>
                  <a:t> </a:t>
                </a:r>
                <a:r>
                  <a:rPr lang="en-US" sz="2400" dirty="0">
                    <a:solidFill>
                      <a:srgbClr val="7030A0"/>
                    </a:solidFill>
                  </a:rPr>
                  <a:t>CO</a:t>
                </a:r>
                <a:r>
                  <a:rPr lang="en-US" sz="2400" baseline="-25000" dirty="0">
                    <a:solidFill>
                      <a:srgbClr val="7030A0"/>
                    </a:solidFill>
                  </a:rPr>
                  <a:t>2</a:t>
                </a:r>
                <a:r>
                  <a:rPr lang="en-US" sz="2400" dirty="0">
                    <a:solidFill>
                      <a:srgbClr val="7030A0"/>
                    </a:solidFill>
                  </a:rPr>
                  <a:t>(g)  +  y H</a:t>
                </a:r>
                <a:r>
                  <a:rPr lang="en-US" sz="2400" baseline="-25000" dirty="0">
                    <a:solidFill>
                      <a:srgbClr val="7030A0"/>
                    </a:solidFill>
                  </a:rPr>
                  <a:t>2</a:t>
                </a:r>
                <a:r>
                  <a:rPr lang="en-US" sz="2400" dirty="0">
                    <a:solidFill>
                      <a:srgbClr val="7030A0"/>
                    </a:solidFill>
                  </a:rPr>
                  <a:t>O(g)  +  </a:t>
                </a:r>
                <a:r>
                  <a:rPr lang="bn-BD" sz="2400" dirty="0" smtClean="0">
                    <a:solidFill>
                      <a:srgbClr val="7030A0"/>
                    </a:solidFill>
                    <a:latin typeface="NikoshBAN" panose="02000000000000000000" pitchFamily="2" charset="0"/>
                    <a:cs typeface="NikoshBAN" panose="02000000000000000000" pitchFamily="2" charset="0"/>
                  </a:rPr>
                  <a:t>শক্তি</a:t>
                </a:r>
                <a:endParaRPr lang="bn-IN" sz="2800" dirty="0">
                  <a:solidFill>
                    <a:srgbClr val="7030A0"/>
                  </a:solidFill>
                </a:endParaRPr>
              </a:p>
              <a:p>
                <a:endParaRPr lang="en-US" sz="2000" dirty="0">
                  <a:solidFill>
                    <a:schemeClr val="tx1"/>
                  </a:solidFill>
                </a:endParaRPr>
              </a:p>
              <a:p>
                <a:r>
                  <a:rPr lang="bn-BD" sz="2400" dirty="0">
                    <a:solidFill>
                      <a:srgbClr val="002060"/>
                    </a:solidFill>
                    <a:latin typeface="NikoshBAN" panose="02000000000000000000" pitchFamily="2" charset="0"/>
                    <a:cs typeface="NikoshBAN" panose="02000000000000000000" pitchFamily="2" charset="0"/>
                  </a:rPr>
                  <a:t>মোম জ্বালানোর সময় ভৌত ও রাসায়নিক বিক্রিয়া উভয় পরিবর্তন সংঘটিত হয়। মোমকে জ্বালালে হাইড্রোকার্বনের জার্বন ও হাইড্রোজেন বায়ুর অক্সিজেনের সাথে বিক্রিয়া করে কার্বন ডাই অক্সাইড ও জলীয়বাষ্প উৎপন্ন হয়। এই পরিবর্তন একটি রাসায়নিক পরিবর্তন বা রাসায়নিক বিক্রিয়া বলে</a:t>
                </a:r>
                <a:r>
                  <a:rPr lang="bn-BD" sz="2400" dirty="0" smtClean="0">
                    <a:solidFill>
                      <a:srgbClr val="002060"/>
                    </a:solidFill>
                    <a:latin typeface="NikoshBAN" panose="02000000000000000000" pitchFamily="2" charset="0"/>
                    <a:cs typeface="NikoshBAN" panose="02000000000000000000" pitchFamily="2" charset="0"/>
                  </a:rPr>
                  <a:t>।</a:t>
                </a:r>
                <a:endParaRPr lang="bn-IN" sz="2400" dirty="0" smtClean="0">
                  <a:solidFill>
                    <a:srgbClr val="002060"/>
                  </a:solidFill>
                  <a:latin typeface="NikoshBAN" panose="02000000000000000000" pitchFamily="2" charset="0"/>
                  <a:cs typeface="NikoshBAN" panose="02000000000000000000" pitchFamily="2" charset="0"/>
                </a:endParaRPr>
              </a:p>
              <a:p>
                <a:endParaRPr lang="bn-IN" sz="2400" dirty="0" smtClean="0">
                  <a:solidFill>
                    <a:schemeClr val="tx1"/>
                  </a:solidFill>
                  <a:latin typeface="NikoshBAN" panose="02000000000000000000" pitchFamily="2" charset="0"/>
                  <a:cs typeface="NikoshBAN" panose="02000000000000000000" pitchFamily="2"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0" y="34636"/>
                <a:ext cx="8991600" cy="6781985"/>
              </a:xfrm>
              <a:prstGeom prst="rect">
                <a:avLst/>
              </a:prstGeom>
              <a:blipFill>
                <a:blip r:embed="rId2"/>
                <a:stretch>
                  <a:fillRect l="-1485" t="-894" r="-675"/>
                </a:stretch>
              </a:blipFill>
              <a:ln w="38100">
                <a:solidFill>
                  <a:schemeClr val="tx1"/>
                </a:solidFill>
              </a:ln>
            </p:spPr>
            <p:txBody>
              <a:bodyPr/>
              <a:lstStyle/>
              <a:p>
                <a:r>
                  <a:rPr lang="en-US">
                    <a:noFill/>
                  </a:rPr>
                  <a:t> </a:t>
                </a:r>
              </a:p>
            </p:txBody>
          </p:sp>
        </mc:Fallback>
      </mc:AlternateContent>
      <p:sp>
        <p:nvSpPr>
          <p:cNvPr id="3" name="Rectangle 2"/>
          <p:cNvSpPr/>
          <p:nvPr/>
        </p:nvSpPr>
        <p:spPr>
          <a:xfrm>
            <a:off x="4478705" y="3290500"/>
            <a:ext cx="223138" cy="300082"/>
          </a:xfrm>
          <a:prstGeom prst="rect">
            <a:avLst/>
          </a:prstGeom>
        </p:spPr>
        <p:txBody>
          <a:bodyPr wrap="none">
            <a:spAutoFit/>
          </a:bodyPr>
          <a:lstStyle/>
          <a:p>
            <a:r>
              <a:rPr lang="en-US" sz="1350" dirty="0"/>
              <a:t> </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374" y="2313040"/>
            <a:ext cx="1755626" cy="1268360"/>
          </a:xfrm>
          <a:prstGeom prst="rect">
            <a:avLst/>
          </a:prstGeom>
        </p:spPr>
      </p:pic>
      <p:sp>
        <p:nvSpPr>
          <p:cNvPr id="5" name="Date Placeholder 4"/>
          <p:cNvSpPr>
            <a:spLocks noGrp="1"/>
          </p:cNvSpPr>
          <p:nvPr>
            <p:ph type="dt" sz="half" idx="10"/>
          </p:nvPr>
        </p:nvSpPr>
        <p:spPr>
          <a:xfrm>
            <a:off x="5405258" y="6340475"/>
            <a:ext cx="684132" cy="365125"/>
          </a:xfrm>
        </p:spPr>
        <p:txBody>
          <a:bodyPr/>
          <a:lstStyle/>
          <a:p>
            <a:fld id="{55D487E4-B153-49CB-BFDA-DDA057F0F15C}" type="datetime1">
              <a:rPr lang="en-US" smtClean="0"/>
              <a:t>8/24/2020</a:t>
            </a:fld>
            <a:endParaRPr lang="en-US" dirty="0"/>
          </a:p>
        </p:txBody>
      </p:sp>
      <p:sp>
        <p:nvSpPr>
          <p:cNvPr id="7" name="Footer Placeholder 6"/>
          <p:cNvSpPr>
            <a:spLocks noGrp="1"/>
          </p:cNvSpPr>
          <p:nvPr>
            <p:ph type="ftr" sz="quarter" idx="11"/>
          </p:nvPr>
        </p:nvSpPr>
        <p:spPr>
          <a:xfrm>
            <a:off x="228600" y="6340475"/>
            <a:ext cx="4622973" cy="365125"/>
          </a:xfrm>
        </p:spPr>
        <p:txBody>
          <a:bodyPr/>
          <a:lstStyle/>
          <a:p>
            <a:r>
              <a:rPr lang="en-US" dirty="0" smtClean="0"/>
              <a:t>hamidurrahman57@gmail.com</a:t>
            </a:r>
            <a:endParaRPr lang="en-US" dirty="0"/>
          </a:p>
        </p:txBody>
      </p:sp>
      <p:sp>
        <p:nvSpPr>
          <p:cNvPr id="9" name="Slide Number Placeholder 8"/>
          <p:cNvSpPr>
            <a:spLocks noGrp="1"/>
          </p:cNvSpPr>
          <p:nvPr>
            <p:ph type="sldNum" sz="quarter" idx="12"/>
          </p:nvPr>
        </p:nvSpPr>
        <p:spPr>
          <a:xfrm>
            <a:off x="6444676" y="6340475"/>
            <a:ext cx="512638" cy="365125"/>
          </a:xfrm>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7135480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1" end="1"/>
                                            </p:txEl>
                                          </p:spTgt>
                                        </p:tgtEl>
                                        <p:attrNameLst>
                                          <p:attrName>ppt_w</p:attrName>
                                        </p:attrNameLst>
                                      </p:cBhvr>
                                    </p:anim>
                                    <p:anim by="(#ppt_w*0.50)" calcmode="lin" valueType="num">
                                      <p:cBhvr>
                                        <p:cTn id="8" dur="500" decel="50000" autoRev="1" fill="hold">
                                          <p:stCondLst>
                                            <p:cond delay="0"/>
                                          </p:stCondLst>
                                        </p:cTn>
                                        <p:tgtEl>
                                          <p:spTgt spid="2">
                                            <p:txEl>
                                              <p:pRg st="1" end="1"/>
                                            </p:txEl>
                                          </p:spTgt>
                                        </p:tgtEl>
                                        <p:attrNameLst>
                                          <p:attrName>ppt_x</p:attrName>
                                        </p:attrNameLst>
                                      </p:cBhvr>
                                    </p:anim>
                                    <p:anim from="(-#ppt_h/2)" to="(#ppt_y)" calcmode="lin" valueType="num">
                                      <p:cBhvr>
                                        <p:cTn id="9" dur="1000" fill="hold">
                                          <p:stCondLst>
                                            <p:cond delay="0"/>
                                          </p:stCondLst>
                                        </p:cTn>
                                        <p:tgtEl>
                                          <p:spTgt spid="2">
                                            <p:txEl>
                                              <p:pRg st="1" end="1"/>
                                            </p:txEl>
                                          </p:spTgt>
                                        </p:tgtEl>
                                        <p:attrNameLst>
                                          <p:attrName>ppt_y</p:attrName>
                                        </p:attrNameLst>
                                      </p:cBhvr>
                                    </p:anim>
                                    <p:animRot by="21600000">
                                      <p:cBhvr>
                                        <p:cTn id="10" dur="1000" fill="hold">
                                          <p:stCondLst>
                                            <p:cond delay="0"/>
                                          </p:stCondLst>
                                        </p:cTn>
                                        <p:tgtEl>
                                          <p:spTgt spid="2">
                                            <p:txEl>
                                              <p:pRg st="1" end="1"/>
                                            </p:txEl>
                                          </p:spTgt>
                                        </p:tgtEl>
                                        <p:attrNameLst>
                                          <p:attrName>r</p:attrName>
                                        </p:attrNameLst>
                                      </p:cBhvr>
                                    </p:animRot>
                                  </p:childTnLst>
                                </p:cTn>
                              </p:par>
                            </p:childTnLst>
                          </p:cTn>
                        </p:par>
                        <p:par>
                          <p:cTn id="11" fill="hold">
                            <p:stCondLst>
                              <p:cond delay="20600"/>
                            </p:stCondLst>
                            <p:childTnLst>
                              <p:par>
                                <p:cTn id="12" presetID="22" presetClass="entr" presetSubtype="8" fill="hold"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left)">
                                      <p:cBhvr>
                                        <p:cTn id="14" dur="10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out)">
                                      <p:cBhvr>
                                        <p:cTn id="19" dur="20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wipe(left)">
                                      <p:cBhvr>
                                        <p:cTn id="23" dur="1000"/>
                                        <p:tgtEl>
                                          <p:spTgt spid="2">
                                            <p:txEl>
                                              <p:pRg st="9" end="9"/>
                                            </p:txEl>
                                          </p:spTgt>
                                        </p:tgtEl>
                                      </p:cBhvr>
                                    </p:animEffect>
                                  </p:childTnLst>
                                </p:cTn>
                              </p:par>
                            </p:childTnLst>
                          </p:cTn>
                        </p:par>
                        <p:par>
                          <p:cTn id="24" fill="hold">
                            <p:stCondLst>
                              <p:cond delay="3000"/>
                            </p:stCondLst>
                            <p:childTnLst>
                              <p:par>
                                <p:cTn id="25" presetID="56" presetClass="entr" presetSubtype="0" fill="hold" nodeType="afterEffect">
                                  <p:stCondLst>
                                    <p:cond delay="0"/>
                                  </p:stCondLst>
                                  <p:iterate type="lt">
                                    <p:tmPct val="10000"/>
                                  </p:iterate>
                                  <p:childTnLst>
                                    <p:set>
                                      <p:cBhvr>
                                        <p:cTn id="26" dur="1" fill="hold">
                                          <p:stCondLst>
                                            <p:cond delay="0"/>
                                          </p:stCondLst>
                                        </p:cTn>
                                        <p:tgtEl>
                                          <p:spTgt spid="2">
                                            <p:txEl>
                                              <p:pRg st="11" end="11"/>
                                            </p:txEl>
                                          </p:spTgt>
                                        </p:tgtEl>
                                        <p:attrNameLst>
                                          <p:attrName>style.visibility</p:attrName>
                                        </p:attrNameLst>
                                      </p:cBhvr>
                                      <p:to>
                                        <p:strVal val="visible"/>
                                      </p:to>
                                    </p:set>
                                    <p:anim by="(-#ppt_w*2)" calcmode="lin" valueType="num">
                                      <p:cBhvr rctx="PPT">
                                        <p:cTn id="27" dur="500" autoRev="1" fill="hold">
                                          <p:stCondLst>
                                            <p:cond delay="0"/>
                                          </p:stCondLst>
                                        </p:cTn>
                                        <p:tgtEl>
                                          <p:spTgt spid="2">
                                            <p:txEl>
                                              <p:pRg st="11" end="11"/>
                                            </p:txEl>
                                          </p:spTgt>
                                        </p:tgtEl>
                                        <p:attrNameLst>
                                          <p:attrName>ppt_w</p:attrName>
                                        </p:attrNameLst>
                                      </p:cBhvr>
                                    </p:anim>
                                    <p:anim by="(#ppt_w*0.50)" calcmode="lin" valueType="num">
                                      <p:cBhvr>
                                        <p:cTn id="28" dur="500" decel="50000" autoRev="1" fill="hold">
                                          <p:stCondLst>
                                            <p:cond delay="0"/>
                                          </p:stCondLst>
                                        </p:cTn>
                                        <p:tgtEl>
                                          <p:spTgt spid="2">
                                            <p:txEl>
                                              <p:pRg st="11" end="11"/>
                                            </p:txEl>
                                          </p:spTgt>
                                        </p:tgtEl>
                                        <p:attrNameLst>
                                          <p:attrName>ppt_x</p:attrName>
                                        </p:attrNameLst>
                                      </p:cBhvr>
                                    </p:anim>
                                    <p:anim from="(-#ppt_h/2)" to="(#ppt_y)" calcmode="lin" valueType="num">
                                      <p:cBhvr>
                                        <p:cTn id="29" dur="1000" fill="hold">
                                          <p:stCondLst>
                                            <p:cond delay="0"/>
                                          </p:stCondLst>
                                        </p:cTn>
                                        <p:tgtEl>
                                          <p:spTgt spid="2">
                                            <p:txEl>
                                              <p:pRg st="11" end="11"/>
                                            </p:txEl>
                                          </p:spTgt>
                                        </p:tgtEl>
                                        <p:attrNameLst>
                                          <p:attrName>ppt_y</p:attrName>
                                        </p:attrNameLst>
                                      </p:cBhvr>
                                    </p:anim>
                                    <p:animRot by="21600000">
                                      <p:cBhvr>
                                        <p:cTn id="30" dur="1000" fill="hold">
                                          <p:stCondLst>
                                            <p:cond delay="0"/>
                                          </p:stCondLst>
                                        </p:cTn>
                                        <p:tgtEl>
                                          <p:spTgt spid="2">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471" y="5105400"/>
            <a:ext cx="8659090" cy="1631216"/>
          </a:xfrm>
          <a:prstGeom prst="rect">
            <a:avLst/>
          </a:prstGeom>
          <a:solidFill>
            <a:schemeClr val="bg1"/>
          </a:solidFill>
          <a:ln w="38100">
            <a:solidFill>
              <a:schemeClr val="tx1"/>
            </a:solidFill>
          </a:ln>
        </p:spPr>
        <p:txBody>
          <a:bodyPr wrap="square">
            <a:spAutoFit/>
          </a:bodyPr>
          <a:lstStyle/>
          <a:p>
            <a:r>
              <a:rPr lang="as-IN" sz="2800" u="sng" dirty="0">
                <a:solidFill>
                  <a:srgbClr val="002060"/>
                </a:solidFill>
                <a:latin typeface="NikoshBAN" panose="02000000000000000000" pitchFamily="2" charset="0"/>
                <a:cs typeface="NikoshBAN" panose="02000000000000000000" pitchFamily="2" charset="0"/>
              </a:rPr>
              <a:t>জারণ </a:t>
            </a:r>
            <a:r>
              <a:rPr lang="as-IN" sz="2800" u="sng" dirty="0" smtClean="0">
                <a:solidFill>
                  <a:srgbClr val="002060"/>
                </a:solidFill>
                <a:latin typeface="NikoshBAN" panose="02000000000000000000" pitchFamily="2" charset="0"/>
                <a:cs typeface="NikoshBAN" panose="02000000000000000000" pitchFamily="2" charset="0"/>
              </a:rPr>
              <a:t>সংখ্যা</a:t>
            </a:r>
            <a:r>
              <a:rPr lang="bn-IN" sz="2800" dirty="0" smtClean="0">
                <a:solidFill>
                  <a:srgbClr val="00B0F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যৌগ গঠ</a:t>
            </a:r>
            <a:r>
              <a:rPr lang="bn-IN" sz="2400" dirty="0" smtClean="0">
                <a:solidFill>
                  <a:srgbClr val="7030A0"/>
                </a:solidFill>
                <a:latin typeface="NikoshBAN" panose="02000000000000000000" pitchFamily="2" charset="0"/>
                <a:cs typeface="NikoshBAN" panose="02000000000000000000" pitchFamily="2" charset="0"/>
              </a:rPr>
              <a:t>ণের</a:t>
            </a:r>
            <a:r>
              <a:rPr lang="as-IN" sz="2400" dirty="0" smtClean="0">
                <a:solidFill>
                  <a:srgbClr val="7030A0"/>
                </a:solidFill>
                <a:latin typeface="NikoshBAN" panose="02000000000000000000" pitchFamily="2" charset="0"/>
                <a:cs typeface="NikoshBAN" panose="02000000000000000000" pitchFamily="2" charset="0"/>
              </a:rPr>
              <a:t> </a:t>
            </a:r>
            <a:r>
              <a:rPr lang="as-IN" sz="2400" dirty="0">
                <a:solidFill>
                  <a:srgbClr val="7030A0"/>
                </a:solidFill>
                <a:latin typeface="NikoshBAN" panose="02000000000000000000" pitchFamily="2" charset="0"/>
                <a:cs typeface="NikoshBAN" panose="02000000000000000000" pitchFamily="2" charset="0"/>
              </a:rPr>
              <a:t>সময় কোন মৌল যতগুলো ইলক্ট্রেন বর্জন </a:t>
            </a:r>
            <a:r>
              <a:rPr lang="as-IN" sz="2400" dirty="0" smtClean="0">
                <a:solidFill>
                  <a:srgbClr val="7030A0"/>
                </a:solidFill>
                <a:latin typeface="NikoshBAN" panose="02000000000000000000" pitchFamily="2" charset="0"/>
                <a:cs typeface="NikoshBAN" panose="02000000000000000000" pitchFamily="2" charset="0"/>
              </a:rPr>
              <a:t>কর</a:t>
            </a:r>
            <a:r>
              <a:rPr lang="bn-IN"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ধনাত্বক </a:t>
            </a:r>
            <a:r>
              <a:rPr lang="as-IN" sz="2400" dirty="0">
                <a:solidFill>
                  <a:srgbClr val="7030A0"/>
                </a:solidFill>
                <a:latin typeface="NikoshBAN" panose="02000000000000000000" pitchFamily="2" charset="0"/>
                <a:cs typeface="NikoshBAN" panose="02000000000000000000" pitchFamily="2" charset="0"/>
              </a:rPr>
              <a:t>আয়ন উৎপন্ন </a:t>
            </a:r>
            <a:r>
              <a:rPr lang="as-IN" sz="2400" dirty="0" smtClean="0">
                <a:solidFill>
                  <a:srgbClr val="7030A0"/>
                </a:solidFill>
                <a:latin typeface="NikoshBAN" panose="02000000000000000000" pitchFamily="2" charset="0"/>
                <a:cs typeface="NikoshBAN" panose="02000000000000000000" pitchFamily="2" charset="0"/>
              </a:rPr>
              <a:t>ক</a:t>
            </a:r>
            <a:r>
              <a:rPr lang="bn-IN" sz="2400" dirty="0" smtClean="0">
                <a:solidFill>
                  <a:srgbClr val="7030A0"/>
                </a:solidFill>
                <a:latin typeface="NikoshBAN" panose="02000000000000000000" pitchFamily="2" charset="0"/>
                <a:cs typeface="NikoshBAN" panose="02000000000000000000" pitchFamily="2" charset="0"/>
              </a:rPr>
              <a:t>রে </a:t>
            </a:r>
            <a:r>
              <a:rPr lang="as-IN" sz="2400" dirty="0" smtClean="0">
                <a:solidFill>
                  <a:srgbClr val="7030A0"/>
                </a:solidFill>
                <a:latin typeface="NikoshBAN" panose="02000000000000000000" pitchFamily="2" charset="0"/>
                <a:cs typeface="NikoshBAN" panose="02000000000000000000" pitchFamily="2" charset="0"/>
              </a:rPr>
              <a:t>অথবা </a:t>
            </a:r>
            <a:r>
              <a:rPr lang="as-IN" sz="2400" dirty="0">
                <a:solidFill>
                  <a:srgbClr val="7030A0"/>
                </a:solidFill>
                <a:latin typeface="NikoshBAN" panose="02000000000000000000" pitchFamily="2" charset="0"/>
                <a:cs typeface="NikoshBAN" panose="02000000000000000000" pitchFamily="2" charset="0"/>
              </a:rPr>
              <a:t>কোন মৌল যতগুলো ইলক্ট্রেন গ্রহন </a:t>
            </a:r>
            <a:r>
              <a:rPr lang="as-IN" sz="2400" dirty="0" smtClean="0">
                <a:solidFill>
                  <a:srgbClr val="7030A0"/>
                </a:solidFill>
                <a:latin typeface="NikoshBAN" panose="02000000000000000000" pitchFamily="2" charset="0"/>
                <a:cs typeface="NikoshBAN" panose="02000000000000000000" pitchFamily="2" charset="0"/>
              </a:rPr>
              <a:t>ক</a:t>
            </a:r>
            <a:r>
              <a:rPr lang="bn-IN" sz="2400" dirty="0" smtClean="0">
                <a:solidFill>
                  <a:srgbClr val="7030A0"/>
                </a:solidFill>
                <a:latin typeface="NikoshBAN" panose="02000000000000000000" pitchFamily="2" charset="0"/>
                <a:cs typeface="NikoshBAN" panose="02000000000000000000" pitchFamily="2" charset="0"/>
              </a:rPr>
              <a:t>রে </a:t>
            </a:r>
            <a:r>
              <a:rPr lang="as-IN" sz="2400" dirty="0" smtClean="0">
                <a:solidFill>
                  <a:srgbClr val="7030A0"/>
                </a:solidFill>
                <a:latin typeface="NikoshBAN" panose="02000000000000000000" pitchFamily="2" charset="0"/>
                <a:cs typeface="NikoshBAN" panose="02000000000000000000" pitchFamily="2" charset="0"/>
              </a:rPr>
              <a:t>ঋনাত্বক </a:t>
            </a:r>
            <a:r>
              <a:rPr lang="as-IN" sz="2400" dirty="0">
                <a:solidFill>
                  <a:srgbClr val="7030A0"/>
                </a:solidFill>
                <a:latin typeface="NikoshBAN" panose="02000000000000000000" pitchFamily="2" charset="0"/>
                <a:cs typeface="NikoshBAN" panose="02000000000000000000" pitchFamily="2" charset="0"/>
              </a:rPr>
              <a:t>আয়ন উৎপন্ন ক</a:t>
            </a:r>
            <a:r>
              <a:rPr lang="bn-IN" sz="2400" dirty="0">
                <a:solidFill>
                  <a:srgbClr val="7030A0"/>
                </a:solidFill>
                <a:latin typeface="NikoshBAN" panose="02000000000000000000" pitchFamily="2" charset="0"/>
                <a:cs typeface="NikoshBAN" panose="02000000000000000000" pitchFamily="2" charset="0"/>
              </a:rPr>
              <a:t>রে </a:t>
            </a:r>
            <a:r>
              <a:rPr lang="as-IN" sz="2400" dirty="0" smtClean="0">
                <a:solidFill>
                  <a:srgbClr val="7030A0"/>
                </a:solidFill>
                <a:latin typeface="NikoshBAN" panose="02000000000000000000" pitchFamily="2" charset="0"/>
                <a:cs typeface="NikoshBAN" panose="02000000000000000000" pitchFamily="2" charset="0"/>
              </a:rPr>
              <a:t>তা</a:t>
            </a:r>
            <a:r>
              <a:rPr lang="bn-IN" sz="2400" dirty="0" smtClean="0">
                <a:solidFill>
                  <a:srgbClr val="7030A0"/>
                </a:solidFill>
                <a:latin typeface="NikoshBAN" panose="02000000000000000000" pitchFamily="2" charset="0"/>
                <a:cs typeface="NikoshBAN" panose="02000000000000000000" pitchFamily="2" charset="0"/>
              </a:rPr>
              <a:t>কে </a:t>
            </a:r>
            <a:r>
              <a:rPr lang="as-IN" sz="2400" dirty="0" smtClean="0">
                <a:solidFill>
                  <a:srgbClr val="7030A0"/>
                </a:solidFill>
                <a:latin typeface="NikoshBAN" panose="02000000000000000000" pitchFamily="2" charset="0"/>
                <a:cs typeface="NikoshBAN" panose="02000000000000000000" pitchFamily="2" charset="0"/>
              </a:rPr>
              <a:t>মৌ</a:t>
            </a:r>
            <a:r>
              <a:rPr lang="bn-IN" sz="2400" dirty="0" smtClean="0">
                <a:solidFill>
                  <a:srgbClr val="7030A0"/>
                </a:solidFill>
                <a:latin typeface="NikoshBAN" panose="02000000000000000000" pitchFamily="2" charset="0"/>
                <a:cs typeface="NikoshBAN" panose="02000000000000000000" pitchFamily="2" charset="0"/>
              </a:rPr>
              <a:t>লর</a:t>
            </a:r>
            <a:r>
              <a:rPr lang="as-IN" sz="2400" dirty="0" smtClean="0">
                <a:solidFill>
                  <a:srgbClr val="7030A0"/>
                </a:solidFill>
                <a:latin typeface="NikoshBAN" panose="02000000000000000000" pitchFamily="2" charset="0"/>
                <a:cs typeface="NikoshBAN" panose="02000000000000000000" pitchFamily="2" charset="0"/>
              </a:rPr>
              <a:t> </a:t>
            </a:r>
            <a:r>
              <a:rPr lang="as-IN" sz="2400" dirty="0">
                <a:solidFill>
                  <a:srgbClr val="7030A0"/>
                </a:solidFill>
                <a:latin typeface="NikoshBAN" panose="02000000000000000000" pitchFamily="2" charset="0"/>
                <a:cs typeface="NikoshBAN" panose="02000000000000000000" pitchFamily="2" charset="0"/>
              </a:rPr>
              <a:t>জারন সংখ্যা </a:t>
            </a:r>
            <a:r>
              <a:rPr lang="as-IN" sz="2400" dirty="0" smtClean="0">
                <a:solidFill>
                  <a:srgbClr val="7030A0"/>
                </a:solidFill>
                <a:latin typeface="NikoshBAN" panose="02000000000000000000" pitchFamily="2" charset="0"/>
                <a:cs typeface="NikoshBAN" panose="02000000000000000000" pitchFamily="2" charset="0"/>
              </a:rPr>
              <a:t>ব</a:t>
            </a:r>
            <a:r>
              <a:rPr lang="bn-IN" sz="2400" dirty="0" smtClean="0">
                <a:solidFill>
                  <a:srgbClr val="7030A0"/>
                </a:solidFill>
                <a:latin typeface="NikoshBAN" panose="02000000000000000000" pitchFamily="2" charset="0"/>
                <a:cs typeface="NikoshBAN" panose="02000000000000000000" pitchFamily="2" charset="0"/>
              </a:rPr>
              <a:t>লে।</a:t>
            </a:r>
          </a:p>
          <a:p>
            <a:r>
              <a:rPr lang="as-IN" sz="2400" dirty="0" smtClean="0">
                <a:latin typeface="NikoshBAN" panose="02000000000000000000" pitchFamily="2" charset="0"/>
                <a:cs typeface="NikoshBAN" panose="02000000000000000000" pitchFamily="2" charset="0"/>
              </a:rPr>
              <a:t>ধাতু সমু</a:t>
            </a:r>
            <a:r>
              <a:rPr lang="bn-IN" sz="2400" dirty="0" smtClean="0">
                <a:latin typeface="NikoshBAN" panose="02000000000000000000" pitchFamily="2" charset="0"/>
                <a:cs typeface="NikoshBAN" panose="02000000000000000000" pitchFamily="2" charset="0"/>
              </a:rPr>
              <a:t>হের </a:t>
            </a:r>
            <a:r>
              <a:rPr lang="as-IN" sz="2400" dirty="0" smtClean="0">
                <a:latin typeface="NikoshBAN" panose="02000000000000000000" pitchFamily="2" charset="0"/>
                <a:cs typeface="NikoshBAN" panose="02000000000000000000" pitchFamily="2" charset="0"/>
              </a:rPr>
              <a:t>জার</a:t>
            </a:r>
            <a:r>
              <a:rPr lang="bn-IN" sz="2400" dirty="0" smtClean="0">
                <a:latin typeface="NikoshBAN" panose="02000000000000000000" pitchFamily="2" charset="0"/>
                <a:cs typeface="NikoshBAN" panose="02000000000000000000" pitchFamily="2" charset="0"/>
              </a:rPr>
              <a:t>ণ</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সংখ্যা ধনাত্বক এবং অধাতু সমুহরে জারন সংখ্যা ঋনাত্বক হয়। </a:t>
            </a:r>
            <a:endParaRPr lang="en-US" sz="2400" dirty="0">
              <a:latin typeface="NikoshBAN" panose="02000000000000000000" pitchFamily="2" charset="0"/>
              <a:cs typeface="NikoshBAN" panose="02000000000000000000" pitchFamily="2" charset="0"/>
            </a:endParaRPr>
          </a:p>
        </p:txBody>
      </p:sp>
      <p:sp>
        <p:nvSpPr>
          <p:cNvPr id="3" name="Rectangle 2"/>
          <p:cNvSpPr/>
          <p:nvPr/>
        </p:nvSpPr>
        <p:spPr>
          <a:xfrm>
            <a:off x="159326" y="2874020"/>
            <a:ext cx="8645235" cy="2231380"/>
          </a:xfrm>
          <a:prstGeom prst="rect">
            <a:avLst/>
          </a:prstGeom>
          <a:solidFill>
            <a:schemeClr val="bg1"/>
          </a:solidFill>
          <a:ln w="28575">
            <a:solidFill>
              <a:schemeClr val="tx1"/>
            </a:solidFill>
          </a:ln>
        </p:spPr>
        <p:txBody>
          <a:bodyPr wrap="square">
            <a:spAutoFit/>
          </a:bodyPr>
          <a:lstStyle/>
          <a:p>
            <a:r>
              <a:rPr lang="as-IN" sz="2800" u="sng" dirty="0">
                <a:solidFill>
                  <a:srgbClr val="0070C0"/>
                </a:solidFill>
                <a:latin typeface="NikoshBAN" panose="02000000000000000000" pitchFamily="2" charset="0"/>
                <a:cs typeface="NikoshBAN" panose="02000000000000000000" pitchFamily="2" charset="0"/>
              </a:rPr>
              <a:t>জারকঃ</a:t>
            </a:r>
            <a:r>
              <a:rPr lang="as-IN" sz="2400" dirty="0">
                <a:solidFill>
                  <a:srgbClr val="0070C0"/>
                </a:solidFill>
                <a:latin typeface="NikoshBAN" panose="02000000000000000000" pitchFamily="2" charset="0"/>
                <a:cs typeface="NikoshBAN" panose="02000000000000000000" pitchFamily="2" charset="0"/>
              </a:rPr>
              <a:t> </a:t>
            </a:r>
            <a:r>
              <a:rPr lang="bn-IN" sz="2400" dirty="0" smtClean="0">
                <a:solidFill>
                  <a:srgbClr val="0070C0"/>
                </a:solidFill>
                <a:latin typeface="NikoshBAN" panose="02000000000000000000" pitchFamily="2" charset="0"/>
                <a:cs typeface="NikoshBAN" panose="02000000000000000000" pitchFamily="2" charset="0"/>
              </a:rPr>
              <a:t>রাসায়নিক বিক্রিয়ায় </a:t>
            </a:r>
            <a:r>
              <a:rPr lang="as-IN" sz="2400" dirty="0" smtClean="0">
                <a:solidFill>
                  <a:srgbClr val="0070C0"/>
                </a:solidFill>
                <a:latin typeface="NikoshBAN" panose="02000000000000000000" pitchFamily="2" charset="0"/>
                <a:cs typeface="NikoshBAN" panose="02000000000000000000" pitchFamily="2" charset="0"/>
              </a:rPr>
              <a:t>যে বি</a:t>
            </a:r>
            <a:r>
              <a:rPr lang="bn-IN" sz="2400" dirty="0" smtClean="0">
                <a:solidFill>
                  <a:srgbClr val="0070C0"/>
                </a:solidFill>
                <a:latin typeface="NikoshBAN" panose="02000000000000000000" pitchFamily="2" charset="0"/>
                <a:cs typeface="NikoshBAN" panose="02000000000000000000" pitchFamily="2" charset="0"/>
              </a:rPr>
              <a:t>ক্রি</a:t>
            </a:r>
            <a:r>
              <a:rPr lang="as-IN" sz="2400" dirty="0" smtClean="0">
                <a:solidFill>
                  <a:srgbClr val="0070C0"/>
                </a:solidFill>
                <a:latin typeface="NikoshBAN" panose="02000000000000000000" pitchFamily="2" charset="0"/>
                <a:cs typeface="NikoshBAN" panose="02000000000000000000" pitchFamily="2" charset="0"/>
              </a:rPr>
              <a:t>য়ক </a:t>
            </a:r>
            <a:r>
              <a:rPr lang="as-IN" sz="2400" dirty="0">
                <a:solidFill>
                  <a:srgbClr val="0070C0"/>
                </a:solidFill>
                <a:latin typeface="NikoshBAN" panose="02000000000000000000" pitchFamily="2" charset="0"/>
                <a:cs typeface="NikoshBAN" panose="02000000000000000000" pitchFamily="2" charset="0"/>
              </a:rPr>
              <a:t>ইলেকট্রন গ্রহণ করে তাকে জারক </a:t>
            </a:r>
            <a:r>
              <a:rPr lang="as-IN" sz="2400" dirty="0" smtClean="0">
                <a:solidFill>
                  <a:srgbClr val="0070C0"/>
                </a:solidFill>
                <a:latin typeface="NikoshBAN" panose="02000000000000000000" pitchFamily="2" charset="0"/>
                <a:cs typeface="NikoshBAN" panose="02000000000000000000" pitchFamily="2" charset="0"/>
              </a:rPr>
              <a:t>ব</a:t>
            </a:r>
            <a:r>
              <a:rPr lang="bn-IN" sz="2400" dirty="0" smtClean="0">
                <a:solidFill>
                  <a:srgbClr val="0070C0"/>
                </a:solidFill>
                <a:latin typeface="NikoshBAN" panose="02000000000000000000" pitchFamily="2" charset="0"/>
                <a:cs typeface="NikoshBAN" panose="02000000000000000000" pitchFamily="2" charset="0"/>
              </a:rPr>
              <a:t>লে।যেমন</a:t>
            </a:r>
            <a:r>
              <a:rPr lang="as-IN" sz="2400" dirty="0" smtClean="0">
                <a:solidFill>
                  <a:srgbClr val="0070C0"/>
                </a:solidFill>
                <a:latin typeface="NikoshBAN" panose="02000000000000000000" pitchFamily="2" charset="0"/>
                <a:cs typeface="NikoshBAN" panose="02000000000000000000" pitchFamily="2" charset="0"/>
              </a:rPr>
              <a:t>- </a:t>
            </a:r>
            <a:r>
              <a:rPr lang="as-IN" sz="2400" dirty="0">
                <a:solidFill>
                  <a:srgbClr val="0070C0"/>
                </a:solidFill>
                <a:latin typeface="NikoshBAN" panose="02000000000000000000" pitchFamily="2" charset="0"/>
                <a:cs typeface="NikoshBAN" panose="02000000000000000000" pitchFamily="2" charset="0"/>
              </a:rPr>
              <a:t>সকল অধাতু</a:t>
            </a:r>
            <a:r>
              <a:rPr lang="as-IN" sz="2400" dirty="0" smtClean="0">
                <a:solidFill>
                  <a:srgbClr val="0070C0"/>
                </a:solidFill>
                <a:latin typeface="NikoshBAN" panose="02000000000000000000" pitchFamily="2" charset="0"/>
                <a:cs typeface="NikoshBAN" panose="02000000000000000000" pitchFamily="2" charset="0"/>
              </a:rPr>
              <a:t>।</a:t>
            </a:r>
            <a:r>
              <a:rPr lang="bn-IN" sz="2400" dirty="0" smtClean="0">
                <a:solidFill>
                  <a:srgbClr val="0070C0"/>
                </a:solidFill>
                <a:latin typeface="NikoshBAN" panose="02000000000000000000" pitchFamily="2" charset="0"/>
                <a:cs typeface="NikoshBAN" panose="02000000000000000000" pitchFamily="2" charset="0"/>
              </a:rPr>
              <a:t> </a:t>
            </a:r>
            <a:r>
              <a:rPr lang="as-IN" sz="2400" dirty="0" smtClean="0">
                <a:solidFill>
                  <a:srgbClr val="0070C0"/>
                </a:solidFill>
                <a:latin typeface="NikoshBAN" panose="02000000000000000000" pitchFamily="2" charset="0"/>
                <a:cs typeface="NikoshBAN" panose="02000000000000000000" pitchFamily="2" charset="0"/>
              </a:rPr>
              <a:t>উপরোক্ত </a:t>
            </a:r>
            <a:r>
              <a:rPr lang="bn-IN" sz="2400" dirty="0">
                <a:solidFill>
                  <a:srgbClr val="0070C0"/>
                </a:solidFill>
                <a:latin typeface="NikoshBAN" panose="02000000000000000000" pitchFamily="2" charset="0"/>
                <a:cs typeface="NikoshBAN" panose="02000000000000000000" pitchFamily="2" charset="0"/>
              </a:rPr>
              <a:t>বিক্রিয়ায়</a:t>
            </a:r>
            <a:r>
              <a:rPr lang="as-IN" sz="2400" dirty="0" smtClean="0">
                <a:solidFill>
                  <a:srgbClr val="0070C0"/>
                </a:solidFill>
                <a:latin typeface="NikoshBAN" panose="02000000000000000000" pitchFamily="2" charset="0"/>
                <a:cs typeface="NikoshBAN" panose="02000000000000000000" pitchFamily="2" charset="0"/>
              </a:rPr>
              <a:t> ক্লো</a:t>
            </a:r>
            <a:r>
              <a:rPr lang="bn-IN" sz="2400" dirty="0" smtClean="0">
                <a:solidFill>
                  <a:srgbClr val="0070C0"/>
                </a:solidFill>
                <a:latin typeface="NikoshBAN" panose="02000000000000000000" pitchFamily="2" charset="0"/>
                <a:cs typeface="NikoshBAN" panose="02000000000000000000" pitchFamily="2" charset="0"/>
              </a:rPr>
              <a:t>রিন</a:t>
            </a:r>
            <a:r>
              <a:rPr lang="as-IN" sz="2400" dirty="0" smtClean="0">
                <a:solidFill>
                  <a:srgbClr val="0070C0"/>
                </a:solidFill>
                <a:latin typeface="NikoshBAN" panose="02000000000000000000" pitchFamily="2" charset="0"/>
                <a:cs typeface="NikoshBAN" panose="02000000000000000000" pitchFamily="2" charset="0"/>
              </a:rPr>
              <a:t> </a:t>
            </a:r>
            <a:r>
              <a:rPr lang="as-IN" sz="2400" dirty="0">
                <a:solidFill>
                  <a:srgbClr val="0070C0"/>
                </a:solidFill>
                <a:latin typeface="NikoshBAN" panose="02000000000000000000" pitchFamily="2" charset="0"/>
                <a:cs typeface="NikoshBAN" panose="02000000000000000000" pitchFamily="2" charset="0"/>
              </a:rPr>
              <a:t>ইলকেট্রন গ্রহন </a:t>
            </a:r>
            <a:r>
              <a:rPr lang="as-IN" sz="2400" dirty="0" smtClean="0">
                <a:solidFill>
                  <a:srgbClr val="0070C0"/>
                </a:solidFill>
                <a:latin typeface="NikoshBAN" panose="02000000000000000000" pitchFamily="2" charset="0"/>
                <a:cs typeface="NikoshBAN" panose="02000000000000000000" pitchFamily="2" charset="0"/>
              </a:rPr>
              <a:t>ক</a:t>
            </a:r>
            <a:r>
              <a:rPr lang="bn-IN" sz="2400" dirty="0" smtClean="0">
                <a:solidFill>
                  <a:srgbClr val="0070C0"/>
                </a:solidFill>
                <a:latin typeface="NikoshBAN" panose="02000000000000000000" pitchFamily="2" charset="0"/>
                <a:cs typeface="NikoshBAN" panose="02000000000000000000" pitchFamily="2" charset="0"/>
              </a:rPr>
              <a:t>রেছে,</a:t>
            </a:r>
            <a:r>
              <a:rPr lang="as-IN" sz="2400" dirty="0" smtClean="0">
                <a:solidFill>
                  <a:srgbClr val="0070C0"/>
                </a:solidFill>
                <a:latin typeface="NikoshBAN" panose="02000000000000000000" pitchFamily="2" charset="0"/>
                <a:cs typeface="NikoshBAN" panose="02000000000000000000" pitchFamily="2" charset="0"/>
              </a:rPr>
              <a:t>তাই </a:t>
            </a:r>
            <a:r>
              <a:rPr lang="as-IN" sz="2400" dirty="0">
                <a:solidFill>
                  <a:srgbClr val="0070C0"/>
                </a:solidFill>
                <a:latin typeface="NikoshBAN" panose="02000000000000000000" pitchFamily="2" charset="0"/>
                <a:cs typeface="NikoshBAN" panose="02000000000000000000" pitchFamily="2" charset="0"/>
              </a:rPr>
              <a:t>ক্লো</a:t>
            </a:r>
            <a:r>
              <a:rPr lang="bn-IN" sz="2400" dirty="0">
                <a:solidFill>
                  <a:srgbClr val="0070C0"/>
                </a:solidFill>
                <a:latin typeface="NikoshBAN" panose="02000000000000000000" pitchFamily="2" charset="0"/>
                <a:cs typeface="NikoshBAN" panose="02000000000000000000" pitchFamily="2" charset="0"/>
              </a:rPr>
              <a:t>রিন</a:t>
            </a:r>
            <a:r>
              <a:rPr lang="as-IN" sz="2400" dirty="0" smtClean="0">
                <a:solidFill>
                  <a:srgbClr val="0070C0"/>
                </a:solidFill>
                <a:latin typeface="NikoshBAN" panose="02000000000000000000" pitchFamily="2" charset="0"/>
                <a:cs typeface="NikoshBAN" panose="02000000000000000000" pitchFamily="2" charset="0"/>
              </a:rPr>
              <a:t> </a:t>
            </a:r>
            <a:r>
              <a:rPr lang="as-IN" sz="2400" dirty="0">
                <a:solidFill>
                  <a:srgbClr val="0070C0"/>
                </a:solidFill>
                <a:latin typeface="NikoshBAN" panose="02000000000000000000" pitchFamily="2" charset="0"/>
                <a:cs typeface="NikoshBAN" panose="02000000000000000000" pitchFamily="2" charset="0"/>
              </a:rPr>
              <a:t>জারক।</a:t>
            </a:r>
          </a:p>
          <a:p>
            <a:endParaRPr lang="as-IN" sz="1100" dirty="0">
              <a:solidFill>
                <a:srgbClr val="002060"/>
              </a:solidFill>
              <a:latin typeface="NikoshBAN" panose="02000000000000000000" pitchFamily="2" charset="0"/>
              <a:cs typeface="NikoshBAN" panose="02000000000000000000" pitchFamily="2" charset="0"/>
            </a:endParaRPr>
          </a:p>
          <a:p>
            <a:r>
              <a:rPr lang="bn-IN" sz="2800" u="sng" dirty="0" smtClean="0">
                <a:solidFill>
                  <a:srgbClr val="002060"/>
                </a:solidFill>
                <a:latin typeface="NikoshBAN" panose="02000000000000000000" pitchFamily="2" charset="0"/>
                <a:cs typeface="NikoshBAN" panose="02000000000000000000" pitchFamily="2" charset="0"/>
              </a:rPr>
              <a:t>বিজা</a:t>
            </a:r>
            <a:r>
              <a:rPr lang="as-IN" sz="2800" u="sng" dirty="0" smtClean="0">
                <a:solidFill>
                  <a:srgbClr val="002060"/>
                </a:solidFill>
                <a:latin typeface="NikoshBAN" panose="02000000000000000000" pitchFamily="2" charset="0"/>
                <a:cs typeface="NikoshBAN" panose="02000000000000000000" pitchFamily="2" charset="0"/>
              </a:rPr>
              <a:t>রকঃ </a:t>
            </a:r>
            <a:r>
              <a:rPr lang="bn-IN" sz="2400" dirty="0">
                <a:solidFill>
                  <a:srgbClr val="002060"/>
                </a:solidFill>
                <a:latin typeface="NikoshBAN" panose="02000000000000000000" pitchFamily="2" charset="0"/>
                <a:cs typeface="NikoshBAN" panose="02000000000000000000" pitchFamily="2" charset="0"/>
              </a:rPr>
              <a:t>রাসায়নিক বিক্রিয়ায় </a:t>
            </a:r>
            <a:r>
              <a:rPr lang="as-IN" sz="2400" dirty="0">
                <a:solidFill>
                  <a:srgbClr val="002060"/>
                </a:solidFill>
                <a:latin typeface="NikoshBAN" panose="02000000000000000000" pitchFamily="2" charset="0"/>
                <a:cs typeface="NikoshBAN" panose="02000000000000000000" pitchFamily="2" charset="0"/>
              </a:rPr>
              <a:t>যে বি</a:t>
            </a:r>
            <a:r>
              <a:rPr lang="bn-IN" sz="2400" dirty="0">
                <a:solidFill>
                  <a:srgbClr val="002060"/>
                </a:solidFill>
                <a:latin typeface="NikoshBAN" panose="02000000000000000000" pitchFamily="2" charset="0"/>
                <a:cs typeface="NikoshBAN" panose="02000000000000000000" pitchFamily="2" charset="0"/>
              </a:rPr>
              <a:t>ক্রি</a:t>
            </a:r>
            <a:r>
              <a:rPr lang="as-IN" sz="2400" dirty="0">
                <a:solidFill>
                  <a:srgbClr val="002060"/>
                </a:solidFill>
                <a:latin typeface="NikoshBAN" panose="02000000000000000000" pitchFamily="2" charset="0"/>
                <a:cs typeface="NikoshBAN" panose="02000000000000000000" pitchFamily="2" charset="0"/>
              </a:rPr>
              <a:t>য়ক </a:t>
            </a:r>
            <a:r>
              <a:rPr lang="as-IN" sz="2400" dirty="0" smtClean="0">
                <a:solidFill>
                  <a:srgbClr val="002060"/>
                </a:solidFill>
                <a:latin typeface="NikoshBAN" panose="02000000000000000000" pitchFamily="2" charset="0"/>
                <a:cs typeface="NikoshBAN" panose="02000000000000000000" pitchFamily="2" charset="0"/>
              </a:rPr>
              <a:t>ইলেকট্রন </a:t>
            </a:r>
            <a:r>
              <a:rPr lang="as-IN" sz="2400" dirty="0">
                <a:solidFill>
                  <a:srgbClr val="002060"/>
                </a:solidFill>
                <a:latin typeface="NikoshBAN" panose="02000000000000000000" pitchFamily="2" charset="0"/>
                <a:cs typeface="NikoshBAN" panose="02000000000000000000" pitchFamily="2" charset="0"/>
              </a:rPr>
              <a:t>বর্জন করে তাকে </a:t>
            </a:r>
            <a:r>
              <a:rPr lang="bn-IN" sz="2400" dirty="0" smtClean="0">
                <a:solidFill>
                  <a:srgbClr val="002060"/>
                </a:solidFill>
                <a:latin typeface="NikoshBAN" panose="02000000000000000000" pitchFamily="2" charset="0"/>
                <a:cs typeface="NikoshBAN" panose="02000000000000000000" pitchFamily="2" charset="0"/>
              </a:rPr>
              <a:t>বিজা</a:t>
            </a:r>
            <a:r>
              <a:rPr lang="as-IN" sz="2400" dirty="0" smtClean="0">
                <a:solidFill>
                  <a:srgbClr val="002060"/>
                </a:solidFill>
                <a:latin typeface="NikoshBAN" panose="02000000000000000000" pitchFamily="2" charset="0"/>
                <a:cs typeface="NikoshBAN" panose="02000000000000000000" pitchFamily="2" charset="0"/>
              </a:rPr>
              <a:t>রক</a:t>
            </a:r>
            <a:r>
              <a:rPr lang="bn-IN" sz="2400" dirty="0" smtClean="0">
                <a:solidFill>
                  <a:srgbClr val="002060"/>
                </a:solidFill>
                <a:latin typeface="NikoshBAN" panose="02000000000000000000" pitchFamily="2" charset="0"/>
                <a:cs typeface="NikoshBAN" panose="02000000000000000000" pitchFamily="2" charset="0"/>
              </a:rPr>
              <a:t> </a:t>
            </a:r>
            <a:r>
              <a:rPr lang="as-IN" sz="2400" dirty="0" smtClean="0">
                <a:solidFill>
                  <a:srgbClr val="002060"/>
                </a:solidFill>
                <a:latin typeface="NikoshBAN" panose="02000000000000000000" pitchFamily="2" charset="0"/>
                <a:cs typeface="NikoshBAN" panose="02000000000000000000" pitchFamily="2" charset="0"/>
              </a:rPr>
              <a:t>বলে।</a:t>
            </a:r>
            <a:r>
              <a:rPr lang="bn-IN" sz="2400" dirty="0">
                <a:solidFill>
                  <a:srgbClr val="002060"/>
                </a:solidFill>
                <a:latin typeface="NikoshBAN" panose="02000000000000000000" pitchFamily="2" charset="0"/>
                <a:cs typeface="NikoshBAN" panose="02000000000000000000" pitchFamily="2" charset="0"/>
              </a:rPr>
              <a:t> যেমন</a:t>
            </a:r>
            <a:r>
              <a:rPr lang="as-IN" sz="2400" dirty="0">
                <a:solidFill>
                  <a:srgbClr val="002060"/>
                </a:solidFill>
                <a:latin typeface="NikoshBAN" panose="02000000000000000000" pitchFamily="2" charset="0"/>
                <a:cs typeface="NikoshBAN" panose="02000000000000000000" pitchFamily="2" charset="0"/>
              </a:rPr>
              <a:t>- </a:t>
            </a:r>
            <a:r>
              <a:rPr lang="as-IN" sz="2400" dirty="0" smtClean="0">
                <a:solidFill>
                  <a:srgbClr val="002060"/>
                </a:solidFill>
                <a:latin typeface="NikoshBAN" panose="02000000000000000000" pitchFamily="2" charset="0"/>
                <a:cs typeface="NikoshBAN" panose="02000000000000000000" pitchFamily="2" charset="0"/>
              </a:rPr>
              <a:t>সকল </a:t>
            </a:r>
            <a:r>
              <a:rPr lang="as-IN" sz="2400" dirty="0">
                <a:solidFill>
                  <a:srgbClr val="002060"/>
                </a:solidFill>
                <a:latin typeface="NikoshBAN" panose="02000000000000000000" pitchFamily="2" charset="0"/>
                <a:cs typeface="NikoshBAN" panose="02000000000000000000" pitchFamily="2" charset="0"/>
              </a:rPr>
              <a:t>ধাতু </a:t>
            </a:r>
            <a:r>
              <a:rPr lang="bn-IN" sz="2400" dirty="0">
                <a:solidFill>
                  <a:srgbClr val="002060"/>
                </a:solidFill>
                <a:latin typeface="NikoshBAN" panose="02000000000000000000" pitchFamily="2" charset="0"/>
                <a:cs typeface="NikoshBAN" panose="02000000000000000000" pitchFamily="2" charset="0"/>
              </a:rPr>
              <a:t>বিজা</a:t>
            </a:r>
            <a:r>
              <a:rPr lang="as-IN" sz="2400" dirty="0" smtClean="0">
                <a:solidFill>
                  <a:srgbClr val="002060"/>
                </a:solidFill>
                <a:latin typeface="NikoshBAN" panose="02000000000000000000" pitchFamily="2" charset="0"/>
                <a:cs typeface="NikoshBAN" panose="02000000000000000000" pitchFamily="2" charset="0"/>
              </a:rPr>
              <a:t>রক। </a:t>
            </a:r>
            <a:r>
              <a:rPr lang="as-IN" sz="2400" dirty="0">
                <a:solidFill>
                  <a:srgbClr val="002060"/>
                </a:solidFill>
                <a:latin typeface="NikoshBAN" panose="02000000000000000000" pitchFamily="2" charset="0"/>
                <a:cs typeface="NikoshBAN" panose="02000000000000000000" pitchFamily="2" charset="0"/>
              </a:rPr>
              <a:t>উপরোক্ত </a:t>
            </a:r>
            <a:r>
              <a:rPr lang="bn-IN" sz="2400" dirty="0">
                <a:solidFill>
                  <a:srgbClr val="002060"/>
                </a:solidFill>
                <a:latin typeface="NikoshBAN" panose="02000000000000000000" pitchFamily="2" charset="0"/>
                <a:cs typeface="NikoshBAN" panose="02000000000000000000" pitchFamily="2" charset="0"/>
              </a:rPr>
              <a:t>বিক্রিয়ায়</a:t>
            </a:r>
            <a:r>
              <a:rPr lang="as-IN" sz="2400" dirty="0" smtClean="0">
                <a:solidFill>
                  <a:srgbClr val="002060"/>
                </a:solidFill>
                <a:latin typeface="NikoshBAN" panose="02000000000000000000" pitchFamily="2" charset="0"/>
                <a:cs typeface="NikoshBAN" panose="02000000000000000000" pitchFamily="2" charset="0"/>
              </a:rPr>
              <a:t> </a:t>
            </a:r>
            <a:r>
              <a:rPr lang="en-US" sz="2400" dirty="0" smtClean="0">
                <a:solidFill>
                  <a:srgbClr val="002060"/>
                </a:solidFill>
                <a:latin typeface="NikoshBAN" panose="02000000000000000000" pitchFamily="2" charset="0"/>
                <a:cs typeface="NikoshBAN" panose="02000000000000000000" pitchFamily="2" charset="0"/>
              </a:rPr>
              <a:t>Mg</a:t>
            </a:r>
            <a:r>
              <a:rPr lang="bn-IN" sz="2400" dirty="0" smtClean="0">
                <a:solidFill>
                  <a:srgbClr val="002060"/>
                </a:solidFill>
                <a:latin typeface="NikoshBAN" panose="02000000000000000000" pitchFamily="2" charset="0"/>
                <a:cs typeface="NikoshBAN" panose="02000000000000000000" pitchFamily="2" charset="0"/>
              </a:rPr>
              <a:t> </a:t>
            </a:r>
            <a:r>
              <a:rPr lang="as-IN" sz="2400" dirty="0" smtClean="0">
                <a:solidFill>
                  <a:srgbClr val="002060"/>
                </a:solidFill>
                <a:latin typeface="NikoshBAN" panose="02000000000000000000" pitchFamily="2" charset="0"/>
                <a:cs typeface="NikoshBAN" panose="02000000000000000000" pitchFamily="2" charset="0"/>
              </a:rPr>
              <a:t> </a:t>
            </a:r>
            <a:r>
              <a:rPr lang="as-IN" sz="2400" dirty="0">
                <a:solidFill>
                  <a:srgbClr val="002060"/>
                </a:solidFill>
                <a:latin typeface="NikoshBAN" panose="02000000000000000000" pitchFamily="2" charset="0"/>
                <a:cs typeface="NikoshBAN" panose="02000000000000000000" pitchFamily="2" charset="0"/>
              </a:rPr>
              <a:t>ইলকেট্রন ত্যাগ </a:t>
            </a:r>
            <a:r>
              <a:rPr lang="as-IN" sz="2400" dirty="0" smtClean="0">
                <a:solidFill>
                  <a:srgbClr val="002060"/>
                </a:solidFill>
                <a:latin typeface="NikoshBAN" panose="02000000000000000000" pitchFamily="2" charset="0"/>
                <a:cs typeface="NikoshBAN" panose="02000000000000000000" pitchFamily="2" charset="0"/>
              </a:rPr>
              <a:t>ক</a:t>
            </a:r>
            <a:r>
              <a:rPr lang="bn-IN" sz="2400" dirty="0" smtClean="0">
                <a:solidFill>
                  <a:srgbClr val="002060"/>
                </a:solidFill>
                <a:latin typeface="NikoshBAN" panose="02000000000000000000" pitchFamily="2" charset="0"/>
                <a:cs typeface="NikoshBAN" panose="02000000000000000000" pitchFamily="2" charset="0"/>
              </a:rPr>
              <a:t>রেছে,</a:t>
            </a:r>
            <a:r>
              <a:rPr lang="as-IN" sz="2400" dirty="0" smtClean="0">
                <a:solidFill>
                  <a:srgbClr val="002060"/>
                </a:solidFill>
                <a:latin typeface="NikoshBAN" panose="02000000000000000000" pitchFamily="2" charset="0"/>
                <a:cs typeface="NikoshBAN" panose="02000000000000000000" pitchFamily="2" charset="0"/>
              </a:rPr>
              <a:t>তাই </a:t>
            </a:r>
            <a:r>
              <a:rPr lang="en-US" sz="2400" dirty="0">
                <a:solidFill>
                  <a:srgbClr val="002060"/>
                </a:solidFill>
                <a:latin typeface="NikoshBAN" panose="02000000000000000000" pitchFamily="2" charset="0"/>
                <a:cs typeface="NikoshBAN" panose="02000000000000000000" pitchFamily="2" charset="0"/>
              </a:rPr>
              <a:t>Mg</a:t>
            </a:r>
            <a:r>
              <a:rPr lang="as-IN" sz="2400" dirty="0" smtClean="0">
                <a:solidFill>
                  <a:srgbClr val="002060"/>
                </a:solidFill>
                <a:latin typeface="NikoshBAN" panose="02000000000000000000" pitchFamily="2" charset="0"/>
                <a:cs typeface="NikoshBAN" panose="02000000000000000000" pitchFamily="2" charset="0"/>
              </a:rPr>
              <a:t> </a:t>
            </a:r>
            <a:r>
              <a:rPr lang="bn-IN" sz="2400" dirty="0">
                <a:solidFill>
                  <a:srgbClr val="002060"/>
                </a:solidFill>
                <a:latin typeface="NikoshBAN" panose="02000000000000000000" pitchFamily="2" charset="0"/>
                <a:cs typeface="NikoshBAN" panose="02000000000000000000" pitchFamily="2" charset="0"/>
              </a:rPr>
              <a:t>বিজা</a:t>
            </a:r>
            <a:r>
              <a:rPr lang="as-IN" sz="2400" dirty="0">
                <a:solidFill>
                  <a:srgbClr val="002060"/>
                </a:solidFill>
                <a:latin typeface="NikoshBAN" panose="02000000000000000000" pitchFamily="2" charset="0"/>
                <a:cs typeface="NikoshBAN" panose="02000000000000000000" pitchFamily="2" charset="0"/>
              </a:rPr>
              <a:t>রক</a:t>
            </a:r>
            <a:r>
              <a:rPr lang="bn-IN" sz="2400" dirty="0">
                <a:solidFill>
                  <a:srgbClr val="002060"/>
                </a:solidFill>
                <a:latin typeface="NikoshBAN" panose="02000000000000000000" pitchFamily="2" charset="0"/>
                <a:cs typeface="NikoshBAN" panose="02000000000000000000" pitchFamily="2" charset="0"/>
              </a:rPr>
              <a:t> </a:t>
            </a:r>
            <a:r>
              <a:rPr lang="as-IN" sz="2400" dirty="0" smtClean="0">
                <a:solidFill>
                  <a:srgbClr val="002060"/>
                </a:solidFill>
                <a:latin typeface="NikoshBAN" panose="02000000000000000000" pitchFamily="2" charset="0"/>
                <a:cs typeface="NikoshBAN" panose="02000000000000000000" pitchFamily="2" charset="0"/>
              </a:rPr>
              <a:t>।</a:t>
            </a:r>
            <a:endParaRPr lang="en-US" sz="2400" dirty="0">
              <a:solidFill>
                <a:srgbClr val="002060"/>
              </a:solidFill>
              <a:latin typeface="NikoshBAN" panose="02000000000000000000" pitchFamily="2" charset="0"/>
              <a:cs typeface="NikoshBAN" panose="02000000000000000000" pitchFamily="2" charset="0"/>
            </a:endParaRPr>
          </a:p>
        </p:txBody>
      </p:sp>
      <p:sp>
        <p:nvSpPr>
          <p:cNvPr id="6" name="TextBox 5"/>
          <p:cNvSpPr txBox="1"/>
          <p:nvPr/>
        </p:nvSpPr>
        <p:spPr>
          <a:xfrm>
            <a:off x="152398" y="93961"/>
            <a:ext cx="8617527" cy="892552"/>
          </a:xfrm>
          <a:prstGeom prst="rect">
            <a:avLst/>
          </a:prstGeom>
          <a:solidFill>
            <a:schemeClr val="bg1"/>
          </a:solidFill>
        </p:spPr>
        <p:txBody>
          <a:bodyPr wrap="square" rtlCol="0">
            <a:spAutoFit/>
          </a:bodyPr>
          <a:lstStyle/>
          <a:p>
            <a:r>
              <a:rPr lang="bn-IN" sz="2400" dirty="0" smtClean="0">
                <a:latin typeface="NikoshBAN" panose="02000000000000000000" pitchFamily="2" charset="0"/>
                <a:cs typeface="NikoshBAN" panose="02000000000000000000" pitchFamily="2" charset="0"/>
              </a:rPr>
              <a:t>                                 যে</a:t>
            </a:r>
            <a:r>
              <a:rPr lang="bn-IN" sz="28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রাসায়নিক বিক্রিয়ায় ইলেকট্রনের আদান-প্রদান একই সংগে       সংঘটিত হয়,তাকে জারণ-বিজারন বিক্রিয়া বা রেডক্স বিক্রিয়া বলে।যেমন-</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1600199" y="1010579"/>
            <a:ext cx="5791201" cy="1672253"/>
          </a:xfrm>
          <a:prstGeom prst="rect">
            <a:avLst/>
          </a:prstGeom>
          <a:noFill/>
        </p:spPr>
        <p:txBody>
          <a:bodyPr wrap="square" rtlCol="0">
            <a:spAutoFit/>
          </a:bodyPr>
          <a:lstStyle/>
          <a:p>
            <a:r>
              <a:rPr lang="en-US" sz="2400" b="1" dirty="0" smtClean="0">
                <a:solidFill>
                  <a:srgbClr val="C00000"/>
                </a:solidFill>
              </a:rPr>
              <a:t>Mg   +  Cl</a:t>
            </a:r>
            <a:r>
              <a:rPr lang="en-US" sz="2400" b="1" baseline="-25000" dirty="0" smtClean="0">
                <a:solidFill>
                  <a:srgbClr val="C00000"/>
                </a:solidFill>
              </a:rPr>
              <a:t>2</a:t>
            </a:r>
            <a:r>
              <a:rPr lang="en-US" sz="2400" b="1" dirty="0" smtClean="0">
                <a:solidFill>
                  <a:srgbClr val="C00000"/>
                </a:solidFill>
              </a:rPr>
              <a:t>   →     MgCl</a:t>
            </a:r>
            <a:r>
              <a:rPr lang="en-US" sz="2400" b="1" baseline="-25000" dirty="0" smtClean="0">
                <a:solidFill>
                  <a:srgbClr val="C00000"/>
                </a:solidFill>
              </a:rPr>
              <a:t>2</a:t>
            </a:r>
            <a:r>
              <a:rPr lang="bn-IN" sz="2400" b="1" baseline="-25000" dirty="0" smtClean="0">
                <a:solidFill>
                  <a:srgbClr val="C00000"/>
                </a:solidFill>
              </a:rPr>
              <a:t> </a:t>
            </a:r>
            <a:r>
              <a:rPr lang="bn-IN" sz="2400" b="1" dirty="0" smtClean="0">
                <a:solidFill>
                  <a:srgbClr val="C00000"/>
                </a:solidFill>
              </a:rPr>
              <a:t>   </a:t>
            </a:r>
            <a:r>
              <a:rPr lang="bn-IN" sz="2000" b="1" dirty="0" smtClean="0">
                <a:solidFill>
                  <a:srgbClr val="C00000"/>
                </a:solidFill>
                <a:latin typeface="NikoshBAN" panose="02000000000000000000" pitchFamily="2" charset="0"/>
                <a:cs typeface="NikoshBAN" panose="02000000000000000000" pitchFamily="2" charset="0"/>
              </a:rPr>
              <a:t>জারণ-বিজারণ বিক্রিয়া</a:t>
            </a:r>
            <a:endParaRPr lang="en-US" sz="2400" b="1" baseline="-25000" dirty="0" smtClean="0">
              <a:solidFill>
                <a:srgbClr val="C00000"/>
              </a:solidFill>
              <a:latin typeface="NikoshBAN" panose="02000000000000000000" pitchFamily="2" charset="0"/>
              <a:cs typeface="NikoshBAN" panose="02000000000000000000" pitchFamily="2" charset="0"/>
            </a:endParaRPr>
          </a:p>
          <a:p>
            <a:r>
              <a:rPr lang="bn-IN" sz="2800" b="1" baseline="-25000" dirty="0" smtClean="0">
                <a:solidFill>
                  <a:srgbClr val="C00000"/>
                </a:solidFill>
                <a:latin typeface="NikoshBAN" panose="02000000000000000000" pitchFamily="2" charset="0"/>
                <a:cs typeface="NikoshBAN" panose="02000000000000000000" pitchFamily="2" charset="0"/>
              </a:rPr>
              <a:t>বিজারক</a:t>
            </a:r>
            <a:r>
              <a:rPr lang="bn-IN" b="1" baseline="-25000" dirty="0" smtClean="0">
                <a:solidFill>
                  <a:srgbClr val="C00000"/>
                </a:solidFill>
              </a:rPr>
              <a:t> </a:t>
            </a:r>
            <a:r>
              <a:rPr lang="bn-IN" sz="2400" b="1" baseline="-25000" dirty="0" smtClean="0">
                <a:solidFill>
                  <a:srgbClr val="C00000"/>
                </a:solidFill>
              </a:rPr>
              <a:t>      </a:t>
            </a:r>
            <a:r>
              <a:rPr lang="bn-IN" sz="2800" b="1" baseline="-25000" dirty="0">
                <a:solidFill>
                  <a:srgbClr val="C00000"/>
                </a:solidFill>
                <a:latin typeface="NikoshBAN" panose="02000000000000000000" pitchFamily="2" charset="0"/>
                <a:cs typeface="NikoshBAN" panose="02000000000000000000" pitchFamily="2" charset="0"/>
              </a:rPr>
              <a:t> </a:t>
            </a:r>
            <a:r>
              <a:rPr lang="bn-IN" sz="2800" b="1" baseline="-25000" dirty="0" smtClean="0">
                <a:solidFill>
                  <a:srgbClr val="C00000"/>
                </a:solidFill>
                <a:latin typeface="NikoshBAN" panose="02000000000000000000" pitchFamily="2" charset="0"/>
                <a:cs typeface="NikoshBAN" panose="02000000000000000000" pitchFamily="2" charset="0"/>
              </a:rPr>
              <a:t>জারক</a:t>
            </a:r>
            <a:endParaRPr lang="en-US" sz="2800" b="1" baseline="-25000" dirty="0">
              <a:solidFill>
                <a:srgbClr val="C00000"/>
              </a:solidFill>
              <a:latin typeface="NikoshBAN" panose="02000000000000000000" pitchFamily="2" charset="0"/>
              <a:cs typeface="NikoshBAN" panose="02000000000000000000" pitchFamily="2" charset="0"/>
            </a:endParaRPr>
          </a:p>
          <a:p>
            <a:endParaRPr lang="bn-IN" sz="1200" b="1" dirty="0">
              <a:solidFill>
                <a:srgbClr val="7030A0"/>
              </a:solidFill>
              <a:latin typeface="NikoshBAN" panose="02000000000000000000" pitchFamily="2" charset="0"/>
              <a:cs typeface="NikoshBAN" panose="02000000000000000000" pitchFamily="2" charset="0"/>
            </a:endParaRPr>
          </a:p>
          <a:p>
            <a:r>
              <a:rPr lang="en-US" sz="2400" b="1" dirty="0" smtClean="0">
                <a:solidFill>
                  <a:srgbClr val="0070C0"/>
                </a:solidFill>
              </a:rPr>
              <a:t>Mg     →   Mg</a:t>
            </a:r>
            <a:r>
              <a:rPr lang="en-US" sz="2400" b="1" baseline="30000" dirty="0" smtClean="0">
                <a:solidFill>
                  <a:srgbClr val="0070C0"/>
                </a:solidFill>
              </a:rPr>
              <a:t>-2</a:t>
            </a:r>
            <a:r>
              <a:rPr lang="en-US" sz="2400" b="1" dirty="0" smtClean="0">
                <a:solidFill>
                  <a:srgbClr val="0070C0"/>
                </a:solidFill>
              </a:rPr>
              <a:t>  + 2e</a:t>
            </a:r>
            <a:r>
              <a:rPr lang="en-US" sz="2400" b="1" baseline="30000" dirty="0" smtClean="0">
                <a:solidFill>
                  <a:srgbClr val="0070C0"/>
                </a:solidFill>
              </a:rPr>
              <a:t>-</a:t>
            </a:r>
            <a:r>
              <a:rPr lang="bn-IN" sz="2400" b="1" dirty="0" smtClean="0">
                <a:solidFill>
                  <a:srgbClr val="0070C0"/>
                </a:solidFill>
              </a:rPr>
              <a:t>     </a:t>
            </a:r>
            <a:r>
              <a:rPr lang="bn-IN" sz="2000" b="1" dirty="0" smtClean="0">
                <a:solidFill>
                  <a:srgbClr val="0070C0"/>
                </a:solidFill>
                <a:latin typeface="NikoshBAN" panose="02000000000000000000" pitchFamily="2" charset="0"/>
                <a:cs typeface="NikoshBAN" panose="02000000000000000000" pitchFamily="2" charset="0"/>
              </a:rPr>
              <a:t>জারণ বিক্রিয়া</a:t>
            </a:r>
            <a:r>
              <a:rPr lang="bn-IN" sz="2000" b="1" baseline="30000" dirty="0" smtClean="0">
                <a:solidFill>
                  <a:srgbClr val="0070C0"/>
                </a:solidFill>
                <a:latin typeface="NikoshBAN" panose="02000000000000000000" pitchFamily="2" charset="0"/>
                <a:cs typeface="NikoshBAN" panose="02000000000000000000" pitchFamily="2" charset="0"/>
              </a:rPr>
              <a:t>  </a:t>
            </a:r>
            <a:endParaRPr lang="en-US" sz="2400" b="1" baseline="30000" dirty="0" smtClean="0">
              <a:solidFill>
                <a:srgbClr val="0070C0"/>
              </a:solidFill>
              <a:latin typeface="NikoshBAN" panose="02000000000000000000" pitchFamily="2" charset="0"/>
              <a:cs typeface="NikoshBAN" panose="02000000000000000000" pitchFamily="2" charset="0"/>
            </a:endParaRPr>
          </a:p>
          <a:p>
            <a:r>
              <a:rPr lang="en-US" sz="2400" b="1" dirty="0" smtClean="0">
                <a:solidFill>
                  <a:srgbClr val="7030A0"/>
                </a:solidFill>
              </a:rPr>
              <a:t>Cl</a:t>
            </a:r>
            <a:r>
              <a:rPr lang="en-US" sz="2400" b="1" baseline="-25000" dirty="0" smtClean="0">
                <a:solidFill>
                  <a:srgbClr val="7030A0"/>
                </a:solidFill>
              </a:rPr>
              <a:t>2</a:t>
            </a:r>
            <a:r>
              <a:rPr lang="en-US" sz="2400" b="1" dirty="0" smtClean="0">
                <a:solidFill>
                  <a:srgbClr val="7030A0"/>
                </a:solidFill>
              </a:rPr>
              <a:t>  -2e</a:t>
            </a:r>
            <a:r>
              <a:rPr lang="en-US" sz="2400" b="1" baseline="30000" dirty="0" smtClean="0">
                <a:solidFill>
                  <a:srgbClr val="7030A0"/>
                </a:solidFill>
              </a:rPr>
              <a:t>-</a:t>
            </a:r>
            <a:r>
              <a:rPr lang="en-US" sz="2400" b="1" dirty="0" smtClean="0">
                <a:solidFill>
                  <a:srgbClr val="7030A0"/>
                </a:solidFill>
              </a:rPr>
              <a:t>    →   2Cl</a:t>
            </a:r>
            <a:r>
              <a:rPr lang="en-US" sz="2400" b="1" baseline="30000" dirty="0" smtClean="0">
                <a:solidFill>
                  <a:srgbClr val="7030A0"/>
                </a:solidFill>
              </a:rPr>
              <a:t>-</a:t>
            </a:r>
            <a:r>
              <a:rPr lang="bn-IN" sz="2400" b="1" dirty="0">
                <a:solidFill>
                  <a:srgbClr val="7030A0"/>
                </a:solidFill>
              </a:rPr>
              <a:t> </a:t>
            </a:r>
            <a:r>
              <a:rPr lang="bn-IN" sz="2400" b="1" dirty="0" smtClean="0">
                <a:solidFill>
                  <a:srgbClr val="7030A0"/>
                </a:solidFill>
              </a:rPr>
              <a:t>        </a:t>
            </a:r>
            <a:r>
              <a:rPr lang="bn-IN" sz="2000" b="1" dirty="0" smtClean="0">
                <a:solidFill>
                  <a:srgbClr val="7030A0"/>
                </a:solidFill>
                <a:latin typeface="NikoshBAN" panose="02000000000000000000" pitchFamily="2" charset="0"/>
                <a:cs typeface="NikoshBAN" panose="02000000000000000000" pitchFamily="2" charset="0"/>
              </a:rPr>
              <a:t>বিজারণ বিক্রিয়া </a:t>
            </a:r>
            <a:endParaRPr lang="en-US" sz="2000" b="1" baseline="30000" dirty="0">
              <a:solidFill>
                <a:srgbClr val="7030A0"/>
              </a:solidFill>
              <a:latin typeface="NikoshBAN" panose="02000000000000000000" pitchFamily="2" charset="0"/>
              <a:cs typeface="NikoshBAN" panose="02000000000000000000" pitchFamily="2" charset="0"/>
            </a:endParaRPr>
          </a:p>
        </p:txBody>
      </p:sp>
      <p:sp>
        <p:nvSpPr>
          <p:cNvPr id="4" name="Rectangle 3"/>
          <p:cNvSpPr/>
          <p:nvPr/>
        </p:nvSpPr>
        <p:spPr>
          <a:xfrm>
            <a:off x="152399" y="142403"/>
            <a:ext cx="2400301" cy="461665"/>
          </a:xfrm>
          <a:prstGeom prst="rect">
            <a:avLst/>
          </a:prstGeom>
          <a:solidFill>
            <a:schemeClr val="accent1">
              <a:lumMod val="20000"/>
              <a:lumOff val="80000"/>
            </a:schemeClr>
          </a:solidFill>
        </p:spPr>
        <p:txBody>
          <a:bodyPr wrap="square">
            <a:spAutoFit/>
          </a:bodyPr>
          <a:lstStyle/>
          <a:p>
            <a:r>
              <a:rPr lang="bn-IN" sz="2400" b="1" u="sng" dirty="0">
                <a:solidFill>
                  <a:srgbClr val="002060"/>
                </a:solidFill>
                <a:latin typeface="NikoshBAN" panose="02000000000000000000" pitchFamily="2" charset="0"/>
                <a:cs typeface="NikoshBAN" panose="02000000000000000000" pitchFamily="2" charset="0"/>
              </a:rPr>
              <a:t>জারণ-বিজারণ </a:t>
            </a:r>
            <a:r>
              <a:rPr lang="bn-IN" sz="2400" b="1" u="sng" dirty="0" smtClean="0">
                <a:solidFill>
                  <a:srgbClr val="002060"/>
                </a:solidFill>
                <a:latin typeface="NikoshBAN" panose="02000000000000000000" pitchFamily="2" charset="0"/>
                <a:cs typeface="NikoshBAN" panose="02000000000000000000" pitchFamily="2" charset="0"/>
              </a:rPr>
              <a:t>বিক্রিয়াঃ    </a:t>
            </a:r>
            <a:endParaRPr lang="en-US" sz="2400" dirty="0"/>
          </a:p>
        </p:txBody>
      </p:sp>
      <p:sp>
        <p:nvSpPr>
          <p:cNvPr id="5" name="Date Placeholder 4"/>
          <p:cNvSpPr>
            <a:spLocks noGrp="1"/>
          </p:cNvSpPr>
          <p:nvPr>
            <p:ph type="dt" sz="half" idx="10"/>
          </p:nvPr>
        </p:nvSpPr>
        <p:spPr/>
        <p:txBody>
          <a:bodyPr/>
          <a:lstStyle/>
          <a:p>
            <a:fld id="{CAC6149C-6027-4F6A-B3A3-AB497B8E23B1}" type="datetime1">
              <a:rPr lang="en-US" smtClean="0"/>
              <a:t>8/24/2020</a:t>
            </a:fld>
            <a:endParaRPr lang="en-US"/>
          </a:p>
        </p:txBody>
      </p:sp>
      <p:sp>
        <p:nvSpPr>
          <p:cNvPr id="11" name="Footer Placeholder 10"/>
          <p:cNvSpPr>
            <a:spLocks noGrp="1"/>
          </p:cNvSpPr>
          <p:nvPr>
            <p:ph type="ftr" sz="quarter" idx="11"/>
          </p:nvPr>
        </p:nvSpPr>
        <p:spPr/>
        <p:txBody>
          <a:bodyPr/>
          <a:lstStyle/>
          <a:p>
            <a:r>
              <a:rPr lang="en-US" smtClean="0"/>
              <a:t>hamidurrahman57@gmail.com</a:t>
            </a:r>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9190079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p:stCondLst>
                              <p:cond delay="11800"/>
                            </p:stCondLst>
                            <p:childTnLst>
                              <p:par>
                                <p:cTn id="16" presetID="22" presetClass="entr" presetSubtype="8"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1000"/>
                                        <p:tgtEl>
                                          <p:spTgt spid="7">
                                            <p:txEl>
                                              <p:pRg st="0" end="0"/>
                                            </p:txEl>
                                          </p:spTgt>
                                        </p:tgtEl>
                                      </p:cBhvr>
                                    </p:animEffect>
                                  </p:childTnLst>
                                </p:cTn>
                              </p:par>
                            </p:childTnLst>
                          </p:cTn>
                        </p:par>
                        <p:par>
                          <p:cTn id="19" fill="hold">
                            <p:stCondLst>
                              <p:cond delay="12800"/>
                            </p:stCondLst>
                            <p:childTnLst>
                              <p:par>
                                <p:cTn id="20" presetID="22" presetClass="entr" presetSubtype="8" fill="hold"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1000"/>
                                        <p:tgtEl>
                                          <p:spTgt spid="7">
                                            <p:txEl>
                                              <p:pRg st="1" end="1"/>
                                            </p:txEl>
                                          </p:spTgt>
                                        </p:tgtEl>
                                      </p:cBhvr>
                                    </p:animEffect>
                                  </p:childTnLst>
                                </p:cTn>
                              </p:par>
                            </p:childTnLst>
                          </p:cTn>
                        </p:par>
                        <p:par>
                          <p:cTn id="23" fill="hold">
                            <p:stCondLst>
                              <p:cond delay="13800"/>
                            </p:stCondLst>
                            <p:childTnLst>
                              <p:par>
                                <p:cTn id="24" presetID="22" presetClass="entr" presetSubtype="8" fill="hold"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wipe(left)">
                                      <p:cBhvr>
                                        <p:cTn id="26" dur="1000"/>
                                        <p:tgtEl>
                                          <p:spTgt spid="7">
                                            <p:txEl>
                                              <p:pRg st="3" end="3"/>
                                            </p:txEl>
                                          </p:spTgt>
                                        </p:tgtEl>
                                      </p:cBhvr>
                                    </p:animEffect>
                                  </p:childTnLst>
                                </p:cTn>
                              </p:par>
                            </p:childTnLst>
                          </p:cTn>
                        </p:par>
                        <p:par>
                          <p:cTn id="27" fill="hold">
                            <p:stCondLst>
                              <p:cond delay="14800"/>
                            </p:stCondLst>
                            <p:childTnLst>
                              <p:par>
                                <p:cTn id="28" presetID="22" presetClass="entr" presetSubtype="8" fill="hold" nodeType="after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left)">
                                      <p:cBhvr>
                                        <p:cTn id="30" dur="10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3">
                                            <p:txEl>
                                              <p:pRg st="0" end="0"/>
                                            </p:txEl>
                                          </p:spTgt>
                                        </p:tgtEl>
                                        <p:attrNameLst>
                                          <p:attrName>style.visibility</p:attrName>
                                        </p:attrNameLst>
                                      </p:cBhvr>
                                      <p:to>
                                        <p:strVal val="visible"/>
                                      </p:to>
                                    </p:set>
                                    <p:anim by="(-#ppt_w*2)" calcmode="lin" valueType="num">
                                      <p:cBhvr rctx="PPT">
                                        <p:cTn id="35" dur="500" autoRev="1" fill="hold">
                                          <p:stCondLst>
                                            <p:cond delay="0"/>
                                          </p:stCondLst>
                                        </p:cTn>
                                        <p:tgtEl>
                                          <p:spTgt spid="3">
                                            <p:txEl>
                                              <p:pRg st="0" end="0"/>
                                            </p:txEl>
                                          </p:spTgt>
                                        </p:tgtEl>
                                        <p:attrNameLst>
                                          <p:attrName>ppt_w</p:attrName>
                                        </p:attrNameLst>
                                      </p:cBhvr>
                                    </p:anim>
                                    <p:anim by="(#ppt_w*0.50)" calcmode="lin" valueType="num">
                                      <p:cBhvr>
                                        <p:cTn id="36" dur="500" decel="50000" autoRev="1" fill="hold">
                                          <p:stCondLst>
                                            <p:cond delay="0"/>
                                          </p:stCondLst>
                                        </p:cTn>
                                        <p:tgtEl>
                                          <p:spTgt spid="3">
                                            <p:txEl>
                                              <p:pRg st="0" end="0"/>
                                            </p:txEl>
                                          </p:spTgt>
                                        </p:tgtEl>
                                        <p:attrNameLst>
                                          <p:attrName>ppt_x</p:attrName>
                                        </p:attrNameLst>
                                      </p:cBhvr>
                                    </p:anim>
                                    <p:anim from="(-#ppt_h/2)" to="(#ppt_y)" calcmode="lin" valueType="num">
                                      <p:cBhvr>
                                        <p:cTn id="37" dur="1000" fill="hold">
                                          <p:stCondLst>
                                            <p:cond delay="0"/>
                                          </p:stCondLst>
                                        </p:cTn>
                                        <p:tgtEl>
                                          <p:spTgt spid="3">
                                            <p:txEl>
                                              <p:pRg st="0" end="0"/>
                                            </p:txEl>
                                          </p:spTgt>
                                        </p:tgtEl>
                                        <p:attrNameLst>
                                          <p:attrName>ppt_y</p:attrName>
                                        </p:attrNameLst>
                                      </p:cBhvr>
                                    </p:anim>
                                    <p:animRot by="21600000">
                                      <p:cBhvr>
                                        <p:cTn id="38" dur="1000" fill="hold">
                                          <p:stCondLst>
                                            <p:cond delay="0"/>
                                          </p:stCondLst>
                                        </p:cTn>
                                        <p:tgtEl>
                                          <p:spTgt spid="3">
                                            <p:txEl>
                                              <p:pRg st="0" end="0"/>
                                            </p:txEl>
                                          </p:spTgt>
                                        </p:tgtEl>
                                        <p:attrNameLst>
                                          <p:attrName>r</p:attrName>
                                        </p:attrNameLst>
                                      </p:cBhvr>
                                    </p:animRot>
                                  </p:childTnLst>
                                </p:cTn>
                              </p:par>
                            </p:childTnLst>
                          </p:cTn>
                        </p:par>
                        <p:par>
                          <p:cTn id="39" fill="hold">
                            <p:stCondLst>
                              <p:cond delay="14000"/>
                            </p:stCondLst>
                            <p:childTnLst>
                              <p:par>
                                <p:cTn id="40" presetID="56" presetClass="entr" presetSubtype="0" fill="hold" nodeType="afterEffect">
                                  <p:stCondLst>
                                    <p:cond delay="0"/>
                                  </p:stCondLst>
                                  <p:iterate type="lt">
                                    <p:tmPct val="10000"/>
                                  </p:iterate>
                                  <p:childTnLst>
                                    <p:set>
                                      <p:cBhvr>
                                        <p:cTn id="41" dur="1" fill="hold">
                                          <p:stCondLst>
                                            <p:cond delay="0"/>
                                          </p:stCondLst>
                                        </p:cTn>
                                        <p:tgtEl>
                                          <p:spTgt spid="3">
                                            <p:txEl>
                                              <p:pRg st="2" end="2"/>
                                            </p:txEl>
                                          </p:spTgt>
                                        </p:tgtEl>
                                        <p:attrNameLst>
                                          <p:attrName>style.visibility</p:attrName>
                                        </p:attrNameLst>
                                      </p:cBhvr>
                                      <p:to>
                                        <p:strVal val="visible"/>
                                      </p:to>
                                    </p:set>
                                    <p:anim by="(-#ppt_w*2)" calcmode="lin" valueType="num">
                                      <p:cBhvr rctx="PPT">
                                        <p:cTn id="42" dur="500" autoRev="1" fill="hold">
                                          <p:stCondLst>
                                            <p:cond delay="0"/>
                                          </p:stCondLst>
                                        </p:cTn>
                                        <p:tgtEl>
                                          <p:spTgt spid="3">
                                            <p:txEl>
                                              <p:pRg st="2" end="2"/>
                                            </p:txEl>
                                          </p:spTgt>
                                        </p:tgtEl>
                                        <p:attrNameLst>
                                          <p:attrName>ppt_w</p:attrName>
                                        </p:attrNameLst>
                                      </p:cBhvr>
                                    </p:anim>
                                    <p:anim by="(#ppt_w*0.50)" calcmode="lin" valueType="num">
                                      <p:cBhvr>
                                        <p:cTn id="43" dur="500" decel="50000" autoRev="1" fill="hold">
                                          <p:stCondLst>
                                            <p:cond delay="0"/>
                                          </p:stCondLst>
                                        </p:cTn>
                                        <p:tgtEl>
                                          <p:spTgt spid="3">
                                            <p:txEl>
                                              <p:pRg st="2" end="2"/>
                                            </p:txEl>
                                          </p:spTgt>
                                        </p:tgtEl>
                                        <p:attrNameLst>
                                          <p:attrName>ppt_x</p:attrName>
                                        </p:attrNameLst>
                                      </p:cBhvr>
                                    </p:anim>
                                    <p:anim from="(-#ppt_h/2)" to="(#ppt_y)" calcmode="lin" valueType="num">
                                      <p:cBhvr>
                                        <p:cTn id="44" dur="1000" fill="hold">
                                          <p:stCondLst>
                                            <p:cond delay="0"/>
                                          </p:stCondLst>
                                        </p:cTn>
                                        <p:tgtEl>
                                          <p:spTgt spid="3">
                                            <p:txEl>
                                              <p:pRg st="2" end="2"/>
                                            </p:txEl>
                                          </p:spTgt>
                                        </p:tgtEl>
                                        <p:attrNameLst>
                                          <p:attrName>ppt_y</p:attrName>
                                        </p:attrNameLst>
                                      </p:cBhvr>
                                    </p:anim>
                                    <p:animRot by="21600000">
                                      <p:cBhvr>
                                        <p:cTn id="45" dur="1000" fill="hold">
                                          <p:stCondLst>
                                            <p:cond delay="0"/>
                                          </p:stCondLst>
                                        </p:cTn>
                                        <p:tgtEl>
                                          <p:spTgt spid="3">
                                            <p:txEl>
                                              <p:pRg st="2" end="2"/>
                                            </p:txEl>
                                          </p:spTgt>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nodeType="clickEffect">
                                  <p:stCondLst>
                                    <p:cond delay="0"/>
                                  </p:stCondLst>
                                  <p:iterate type="lt">
                                    <p:tmPct val="10000"/>
                                  </p:iterate>
                                  <p:childTnLst>
                                    <p:set>
                                      <p:cBhvr>
                                        <p:cTn id="49" dur="1" fill="hold">
                                          <p:stCondLst>
                                            <p:cond delay="0"/>
                                          </p:stCondLst>
                                        </p:cTn>
                                        <p:tgtEl>
                                          <p:spTgt spid="2">
                                            <p:txEl>
                                              <p:pRg st="0" end="0"/>
                                            </p:txEl>
                                          </p:spTgt>
                                        </p:tgtEl>
                                        <p:attrNameLst>
                                          <p:attrName>style.visibility</p:attrName>
                                        </p:attrNameLst>
                                      </p:cBhvr>
                                      <p:to>
                                        <p:strVal val="visible"/>
                                      </p:to>
                                    </p:set>
                                    <p:anim by="(-#ppt_w*2)" calcmode="lin" valueType="num">
                                      <p:cBhvr rctx="PPT">
                                        <p:cTn id="50" dur="500" autoRev="1" fill="hold">
                                          <p:stCondLst>
                                            <p:cond delay="0"/>
                                          </p:stCondLst>
                                        </p:cTn>
                                        <p:tgtEl>
                                          <p:spTgt spid="2">
                                            <p:txEl>
                                              <p:pRg st="0" end="0"/>
                                            </p:txEl>
                                          </p:spTgt>
                                        </p:tgtEl>
                                        <p:attrNameLst>
                                          <p:attrName>ppt_w</p:attrName>
                                        </p:attrNameLst>
                                      </p:cBhvr>
                                    </p:anim>
                                    <p:anim by="(#ppt_w*0.50)" calcmode="lin" valueType="num">
                                      <p:cBhvr>
                                        <p:cTn id="51" dur="500" decel="50000" autoRev="1" fill="hold">
                                          <p:stCondLst>
                                            <p:cond delay="0"/>
                                          </p:stCondLst>
                                        </p:cTn>
                                        <p:tgtEl>
                                          <p:spTgt spid="2">
                                            <p:txEl>
                                              <p:pRg st="0" end="0"/>
                                            </p:txEl>
                                          </p:spTgt>
                                        </p:tgtEl>
                                        <p:attrNameLst>
                                          <p:attrName>ppt_x</p:attrName>
                                        </p:attrNameLst>
                                      </p:cBhvr>
                                    </p:anim>
                                    <p:anim from="(-#ppt_h/2)" to="(#ppt_y)" calcmode="lin" valueType="num">
                                      <p:cBhvr>
                                        <p:cTn id="52" dur="1000" fill="hold">
                                          <p:stCondLst>
                                            <p:cond delay="0"/>
                                          </p:stCondLst>
                                        </p:cTn>
                                        <p:tgtEl>
                                          <p:spTgt spid="2">
                                            <p:txEl>
                                              <p:pRg st="0" end="0"/>
                                            </p:txEl>
                                          </p:spTgt>
                                        </p:tgtEl>
                                        <p:attrNameLst>
                                          <p:attrName>ppt_y</p:attrName>
                                        </p:attrNameLst>
                                      </p:cBhvr>
                                    </p:anim>
                                    <p:animRot by="21600000">
                                      <p:cBhvr>
                                        <p:cTn id="53" dur="1000" fill="hold">
                                          <p:stCondLst>
                                            <p:cond delay="0"/>
                                          </p:stCondLst>
                                        </p:cTn>
                                        <p:tgtEl>
                                          <p:spTgt spid="2">
                                            <p:txEl>
                                              <p:pRg st="0" end="0"/>
                                            </p:txEl>
                                          </p:spTgt>
                                        </p:tgtEl>
                                        <p:attrNameLst>
                                          <p:attrName>r</p:attrName>
                                        </p:attrNameLst>
                                      </p:cBhvr>
                                    </p:animRot>
                                  </p:childTnLst>
                                </p:cTn>
                              </p:par>
                            </p:childTnLst>
                          </p:cTn>
                        </p:par>
                        <p:par>
                          <p:cTn id="54" fill="hold">
                            <p:stCondLst>
                              <p:cond delay="15300"/>
                            </p:stCondLst>
                            <p:childTnLst>
                              <p:par>
                                <p:cTn id="55" presetID="22" presetClass="entr" presetSubtype="8" fill="hold"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9" y="2438400"/>
            <a:ext cx="8829675" cy="1792798"/>
          </a:xfrm>
          <a:prstGeom prst="rect">
            <a:avLst/>
          </a:prstGeom>
          <a:solidFill>
            <a:schemeClr val="bg1"/>
          </a:solidFill>
          <a:ln>
            <a:solidFill>
              <a:schemeClr val="tx1"/>
            </a:solidFill>
          </a:ln>
        </p:spPr>
        <p:txBody>
          <a:bodyPr wrap="square" rtlCol="0">
            <a:spAutoFit/>
          </a:bodyPr>
          <a:lstStyle/>
          <a:p>
            <a:r>
              <a:rPr lang="bn-BD" sz="2400" dirty="0" smtClean="0">
                <a:latin typeface="NikoshBAN" panose="02000000000000000000" pitchFamily="2" charset="0"/>
                <a:cs typeface="NikoshBAN" panose="02000000000000000000" pitchFamily="2" charset="0"/>
              </a:rPr>
              <a:t>জারণ</a:t>
            </a:r>
            <a:r>
              <a:rPr lang="bn-IN" sz="2400" dirty="0" smtClean="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বিজারন </a:t>
            </a:r>
            <a:r>
              <a:rPr lang="bn-BD" sz="2400" dirty="0">
                <a:latin typeface="NikoshBAN" panose="02000000000000000000" pitchFamily="2" charset="0"/>
                <a:cs typeface="NikoshBAN" panose="02000000000000000000" pitchFamily="2" charset="0"/>
              </a:rPr>
              <a:t>বিক্রিয়ার সময় বিক্রিয়ক থেকে ইলেকট্রণ বর্জন বা অপসারন প্রক্রিয়াকে জারণ বলে</a:t>
            </a:r>
            <a:r>
              <a:rPr lang="bn-BD" sz="2400"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বিক্রিয়কে </a:t>
            </a:r>
            <a:r>
              <a:rPr lang="en-US" sz="2400" dirty="0" smtClean="0">
                <a:solidFill>
                  <a:srgbClr val="C00000"/>
                </a:solidFill>
                <a:latin typeface="NikoshBAN" panose="02000000000000000000" pitchFamily="2" charset="0"/>
                <a:cs typeface="NikoshBAN" panose="02000000000000000000" pitchFamily="2" charset="0"/>
              </a:rPr>
              <a:t>Zn</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এর জারণ সংখ্যা </a:t>
            </a:r>
            <a:r>
              <a:rPr lang="bn-IN" sz="2400" dirty="0" smtClean="0">
                <a:latin typeface="NikoshBAN" panose="02000000000000000000" pitchFamily="2" charset="0"/>
                <a:cs typeface="NikoshBAN" panose="02000000000000000000" pitchFamily="2" charset="0"/>
              </a:rPr>
              <a:t>শুন্য </a:t>
            </a:r>
            <a:r>
              <a:rPr lang="bn-BD" sz="2400" dirty="0" smtClean="0">
                <a:latin typeface="NikoshBAN" panose="02000000000000000000" pitchFamily="2" charset="0"/>
                <a:cs typeface="NikoshBAN" panose="02000000000000000000" pitchFamily="2" charset="0"/>
              </a:rPr>
              <a:t>(০</a:t>
            </a:r>
            <a:r>
              <a:rPr lang="bn-BD" sz="2400" dirty="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এবং</a:t>
            </a:r>
            <a:r>
              <a:rPr lang="bn-IN" sz="2400" dirty="0" smtClean="0">
                <a:latin typeface="NikoshBAN" panose="02000000000000000000" pitchFamily="2" charset="0"/>
                <a:cs typeface="NikoshBAN" panose="02000000000000000000" pitchFamily="2" charset="0"/>
              </a:rPr>
              <a:t> উৎপাদে</a:t>
            </a:r>
            <a:r>
              <a:rPr lang="bn-BD" sz="2400" dirty="0" smtClean="0">
                <a:latin typeface="NikoshBAN" panose="02000000000000000000" pitchFamily="2" charset="0"/>
                <a:cs typeface="NikoshBAN" panose="02000000000000000000" pitchFamily="2" charset="0"/>
              </a:rPr>
              <a:t> </a:t>
            </a:r>
            <a:r>
              <a:rPr lang="en-US" sz="2400" dirty="0" smtClean="0">
                <a:solidFill>
                  <a:schemeClr val="accent2">
                    <a:lumMod val="75000"/>
                  </a:schemeClr>
                </a:solidFill>
                <a:latin typeface="NikoshBAN" panose="02000000000000000000" pitchFamily="2" charset="0"/>
                <a:cs typeface="NikoshBAN" panose="02000000000000000000" pitchFamily="2" charset="0"/>
              </a:rPr>
              <a:t>ZnSO</a:t>
            </a:r>
            <a:r>
              <a:rPr lang="en-US" sz="2800" baseline="-28000" dirty="0">
                <a:solidFill>
                  <a:schemeClr val="accent2">
                    <a:lumMod val="75000"/>
                  </a:schemeClr>
                </a:solidFill>
              </a:rPr>
              <a:t>4</a:t>
            </a:r>
            <a:r>
              <a:rPr lang="bn-BD" sz="2400" baseline="-30000" dirty="0" smtClean="0">
                <a:solidFill>
                  <a:schemeClr val="accent2">
                    <a:lumMod val="75000"/>
                  </a:schemeClr>
                </a:solidFill>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এ </a:t>
            </a:r>
            <a:r>
              <a:rPr lang="en-US" sz="2400" dirty="0">
                <a:solidFill>
                  <a:srgbClr val="C00000"/>
                </a:solidFill>
                <a:latin typeface="NikoshBAN" panose="02000000000000000000" pitchFamily="2" charset="0"/>
                <a:cs typeface="NikoshBAN" panose="02000000000000000000" pitchFamily="2" charset="0"/>
              </a:rPr>
              <a:t>Zn</a:t>
            </a:r>
            <a:r>
              <a:rPr lang="bn-BD" sz="2400" dirty="0">
                <a:latin typeface="NikoshBAN" panose="02000000000000000000" pitchFamily="2" charset="0"/>
                <a:cs typeface="NikoshBAN" panose="02000000000000000000" pitchFamily="2" charset="0"/>
              </a:rPr>
              <a:t> এর জারণ সংখ্যা </a:t>
            </a:r>
            <a:r>
              <a:rPr lang="en-US" sz="2400" dirty="0" smtClean="0">
                <a:latin typeface="NikoshBAN" panose="02000000000000000000" pitchFamily="2" charset="0"/>
                <a:cs typeface="NikoshBAN" panose="02000000000000000000" pitchFamily="2" charset="0"/>
              </a:rPr>
              <a:t>+</a:t>
            </a:r>
            <a:r>
              <a:rPr lang="en-US" sz="2400" dirty="0" smtClean="0">
                <a:latin typeface="+mj-lt"/>
                <a:cs typeface="NikoshBAN" panose="02000000000000000000" pitchFamily="2" charset="0"/>
              </a:rPr>
              <a:t>2</a:t>
            </a:r>
            <a:r>
              <a:rPr lang="bn-BD" sz="2400"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জিঙ্ক </a:t>
            </a:r>
            <a:r>
              <a:rPr lang="bn-BD" sz="2400" dirty="0">
                <a:latin typeface="NikoshBAN" panose="02000000000000000000" pitchFamily="2" charset="0"/>
                <a:cs typeface="NikoshBAN" panose="02000000000000000000" pitchFamily="2" charset="0"/>
              </a:rPr>
              <a:t>দুইটি ইলেকট্রন </a:t>
            </a:r>
            <a:r>
              <a:rPr lang="bn-IN" sz="2400" dirty="0" smtClean="0">
                <a:latin typeface="NikoshBAN" panose="02000000000000000000" pitchFamily="2" charset="0"/>
                <a:cs typeface="NikoshBAN" panose="02000000000000000000" pitchFamily="2" charset="0"/>
              </a:rPr>
              <a:t>ত্যাগ</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করে জারিত হয় এবং </a:t>
            </a:r>
            <a:r>
              <a:rPr lang="en-US" sz="2400" dirty="0" smtClean="0">
                <a:latin typeface="NikoshBAN" panose="02000000000000000000" pitchFamily="2" charset="0"/>
                <a:cs typeface="NikoshBAN" panose="02000000000000000000" pitchFamily="2" charset="0"/>
              </a:rPr>
              <a:t>Zn</a:t>
            </a:r>
            <a:r>
              <a:rPr lang="en-US" sz="2400" baseline="30000" dirty="0" smtClean="0">
                <a:latin typeface="NikoshBAN" panose="02000000000000000000" pitchFamily="2" charset="0"/>
                <a:cs typeface="NikoshBAN" panose="02000000000000000000" pitchFamily="2" charset="0"/>
              </a:rPr>
              <a:t>+</a:t>
            </a:r>
            <a:r>
              <a:rPr lang="en-US" sz="2400" baseline="30000" dirty="0" smtClean="0">
                <a:cs typeface="NikoshBAN" panose="02000000000000000000" pitchFamily="2" charset="0"/>
              </a:rPr>
              <a:t>2</a:t>
            </a:r>
            <a:r>
              <a:rPr lang="en-US" sz="2400" dirty="0" smtClean="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এ </a:t>
            </a:r>
            <a:r>
              <a:rPr lang="bn-BD" sz="2400" dirty="0">
                <a:latin typeface="NikoshBAN" panose="02000000000000000000" pitchFamily="2" charset="0"/>
                <a:cs typeface="NikoshBAN" panose="02000000000000000000" pitchFamily="2" charset="0"/>
              </a:rPr>
              <a:t>পরিণত হয়। </a:t>
            </a:r>
            <a:endParaRPr lang="en-US" sz="2400" dirty="0" smtClean="0">
              <a:latin typeface="NikoshBAN" panose="02000000000000000000" pitchFamily="2" charset="0"/>
              <a:cs typeface="NikoshBAN" panose="02000000000000000000" pitchFamily="2" charset="0"/>
            </a:endParaRPr>
          </a:p>
          <a:p>
            <a:endParaRPr lang="en-US" sz="1050" dirty="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               </a:t>
            </a:r>
            <a:r>
              <a:rPr lang="en-US" sz="2800" b="1" dirty="0" smtClean="0">
                <a:solidFill>
                  <a:srgbClr val="C00000"/>
                </a:solidFill>
                <a:latin typeface="NikoshBAN" panose="02000000000000000000" pitchFamily="2" charset="0"/>
                <a:cs typeface="NikoshBAN" panose="02000000000000000000" pitchFamily="2" charset="0"/>
              </a:rPr>
              <a:t>Zn</a:t>
            </a:r>
            <a:r>
              <a:rPr lang="bn-BD" sz="2800" b="1" dirty="0" smtClean="0">
                <a:solidFill>
                  <a:srgbClr val="C00000"/>
                </a:solidFill>
                <a:latin typeface="NikoshBAN" panose="02000000000000000000" pitchFamily="2" charset="0"/>
                <a:cs typeface="NikoshBAN" panose="02000000000000000000" pitchFamily="2" charset="0"/>
              </a:rPr>
              <a:t> </a:t>
            </a:r>
            <a:r>
              <a:rPr lang="en-US" sz="2800" b="1" dirty="0" smtClean="0">
                <a:solidFill>
                  <a:srgbClr val="C00000"/>
                </a:solidFill>
                <a:latin typeface="NikoshBAN" panose="02000000000000000000" pitchFamily="2" charset="0"/>
                <a:cs typeface="NikoshBAN" panose="02000000000000000000" pitchFamily="2" charset="0"/>
              </a:rPr>
              <a:t>  </a:t>
            </a:r>
            <a:r>
              <a:rPr lang="bn-BD" sz="2800" b="1" dirty="0">
                <a:solidFill>
                  <a:srgbClr val="C00000"/>
                </a:solidFill>
                <a:latin typeface="NikoshBAN" panose="02000000000000000000" pitchFamily="2" charset="0"/>
                <a:cs typeface="NikoshBAN" panose="02000000000000000000" pitchFamily="2" charset="0"/>
              </a:rPr>
              <a:t>- </a:t>
            </a:r>
            <a:r>
              <a:rPr lang="en-US" sz="2800" b="1" dirty="0">
                <a:solidFill>
                  <a:srgbClr val="C00000"/>
                </a:solidFill>
                <a:cs typeface="NikoshBAN" panose="02000000000000000000" pitchFamily="2" charset="0"/>
              </a:rPr>
              <a:t>2 </a:t>
            </a:r>
            <a:r>
              <a:rPr lang="en-US" sz="2800" b="1" dirty="0" smtClean="0">
                <a:solidFill>
                  <a:srgbClr val="C00000"/>
                </a:solidFill>
                <a:latin typeface="NikoshBAN" panose="02000000000000000000" pitchFamily="2" charset="0"/>
                <a:cs typeface="NikoshBAN" panose="02000000000000000000" pitchFamily="2" charset="0"/>
              </a:rPr>
              <a:t>e</a:t>
            </a:r>
            <a:r>
              <a:rPr lang="en-US" sz="2800" b="1" baseline="30000" dirty="0" smtClean="0">
                <a:solidFill>
                  <a:srgbClr val="C00000"/>
                </a:solidFill>
                <a:latin typeface="NikoshBAN" panose="02000000000000000000" pitchFamily="2" charset="0"/>
                <a:cs typeface="NikoshBAN" panose="02000000000000000000" pitchFamily="2" charset="0"/>
              </a:rPr>
              <a:t>-</a:t>
            </a:r>
            <a:r>
              <a:rPr lang="en-US" sz="2800" b="1" dirty="0" smtClean="0">
                <a:solidFill>
                  <a:srgbClr val="C00000"/>
                </a:solidFill>
                <a:latin typeface="NikoshBAN" panose="02000000000000000000" pitchFamily="2" charset="0"/>
                <a:cs typeface="NikoshBAN" panose="02000000000000000000" pitchFamily="2" charset="0"/>
              </a:rPr>
              <a:t>    </a:t>
            </a:r>
            <a:r>
              <a:rPr lang="en-US" sz="2800" b="1" dirty="0" smtClean="0">
                <a:solidFill>
                  <a:srgbClr val="C00000"/>
                </a:solidFill>
                <a:latin typeface="Calibri Light" panose="020F0302020204030204" pitchFamily="34" charset="0"/>
                <a:cs typeface="NikoshBAN" panose="02000000000000000000" pitchFamily="2" charset="0"/>
              </a:rPr>
              <a:t>→</a:t>
            </a:r>
            <a:r>
              <a:rPr lang="en-US" sz="2800" b="1" dirty="0" smtClean="0">
                <a:solidFill>
                  <a:srgbClr val="C00000"/>
                </a:solidFill>
                <a:latin typeface="NikoshBAN" panose="02000000000000000000" pitchFamily="2" charset="0"/>
                <a:cs typeface="NikoshBAN" panose="02000000000000000000" pitchFamily="2" charset="0"/>
              </a:rPr>
              <a:t> </a:t>
            </a:r>
            <a:r>
              <a:rPr lang="en-US" sz="2800" b="1" dirty="0">
                <a:solidFill>
                  <a:srgbClr val="C00000"/>
                </a:solidFill>
                <a:latin typeface="NikoshBAN" panose="02000000000000000000" pitchFamily="2" charset="0"/>
                <a:cs typeface="NikoshBAN" panose="02000000000000000000" pitchFamily="2" charset="0"/>
              </a:rPr>
              <a:t>Zn</a:t>
            </a:r>
            <a:r>
              <a:rPr lang="en-US" sz="2800" b="1" baseline="30000" dirty="0">
                <a:solidFill>
                  <a:srgbClr val="C00000"/>
                </a:solidFill>
                <a:latin typeface="NikoshBAN" panose="02000000000000000000" pitchFamily="2" charset="0"/>
                <a:cs typeface="NikoshBAN" panose="02000000000000000000" pitchFamily="2" charset="0"/>
              </a:rPr>
              <a:t>+</a:t>
            </a:r>
            <a:r>
              <a:rPr lang="en-US" sz="2800" b="1" baseline="30000" dirty="0">
                <a:solidFill>
                  <a:srgbClr val="C00000"/>
                </a:solidFill>
                <a:cs typeface="NikoshBAN" panose="02000000000000000000" pitchFamily="2" charset="0"/>
              </a:rPr>
              <a:t>2</a:t>
            </a:r>
            <a:endParaRPr lang="en-US" sz="2800" b="1" dirty="0">
              <a:solidFill>
                <a:srgbClr val="C00000"/>
              </a:solidFill>
              <a:latin typeface="Arial Black" panose="020B0A04020102020204" pitchFamily="34" charset="0"/>
              <a:cs typeface="NikoshBAN" panose="02000000000000000000" pitchFamily="2" charset="0"/>
            </a:endParaRPr>
          </a:p>
        </p:txBody>
      </p:sp>
      <p:sp>
        <p:nvSpPr>
          <p:cNvPr id="7" name="Title 5"/>
          <p:cNvSpPr txBox="1">
            <a:spLocks/>
          </p:cNvSpPr>
          <p:nvPr/>
        </p:nvSpPr>
        <p:spPr>
          <a:xfrm>
            <a:off x="1371600" y="1905000"/>
            <a:ext cx="5715000" cy="542987"/>
          </a:xfrm>
          <a:prstGeom prst="rect">
            <a:avLst/>
          </a:prstGeom>
        </p:spPr>
        <p:txBody>
          <a:bodyPr>
            <a:normAutofit fontScale="92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C00000"/>
                </a:solidFill>
              </a:rPr>
              <a:t>Zn</a:t>
            </a:r>
            <a:r>
              <a:rPr lang="en-US" sz="2800" b="1" baseline="52000" dirty="0" smtClean="0">
                <a:solidFill>
                  <a:srgbClr val="C00000"/>
                </a:solidFill>
              </a:rPr>
              <a:t>0</a:t>
            </a:r>
            <a:r>
              <a:rPr lang="en-US" sz="2800" b="1" dirty="0" smtClean="0"/>
              <a:t>+ </a:t>
            </a:r>
            <a:r>
              <a:rPr lang="en-US" sz="2800" b="1" dirty="0" smtClean="0">
                <a:solidFill>
                  <a:srgbClr val="0070C0"/>
                </a:solidFill>
              </a:rPr>
              <a:t>Cu</a:t>
            </a:r>
            <a:r>
              <a:rPr lang="en-US" sz="2800" b="1" baseline="58000" dirty="0" smtClean="0">
                <a:solidFill>
                  <a:srgbClr val="0070C0"/>
                </a:solidFill>
              </a:rPr>
              <a:t>+2</a:t>
            </a:r>
            <a:r>
              <a:rPr lang="en-US" sz="2800" b="1" dirty="0" smtClean="0">
                <a:solidFill>
                  <a:srgbClr val="0070C0"/>
                </a:solidFill>
              </a:rPr>
              <a:t>SO</a:t>
            </a:r>
            <a:r>
              <a:rPr lang="en-US" sz="2800" b="1" baseline="-28000" dirty="0" smtClean="0">
                <a:solidFill>
                  <a:srgbClr val="0070C0"/>
                </a:solidFill>
              </a:rPr>
              <a:t>4</a:t>
            </a:r>
            <a:r>
              <a:rPr lang="en-US" sz="2800" b="1" baseline="30000" dirty="0" smtClean="0">
                <a:solidFill>
                  <a:srgbClr val="0070C0"/>
                </a:solidFill>
              </a:rPr>
              <a:t>-2 </a:t>
            </a:r>
            <a:r>
              <a:rPr lang="en-US" sz="2800" b="1" baseline="30000" dirty="0" smtClean="0"/>
              <a:t>  </a:t>
            </a:r>
            <a:r>
              <a:rPr lang="en-US" sz="2800" b="1" dirty="0" smtClean="0"/>
              <a:t>→    </a:t>
            </a:r>
            <a:r>
              <a:rPr lang="en-US" sz="2800" b="1" dirty="0" smtClean="0">
                <a:solidFill>
                  <a:schemeClr val="accent2">
                    <a:lumMod val="50000"/>
                  </a:schemeClr>
                </a:solidFill>
              </a:rPr>
              <a:t>Zn</a:t>
            </a:r>
            <a:r>
              <a:rPr lang="en-US" sz="2800" b="1" baseline="30000" dirty="0" smtClean="0">
                <a:solidFill>
                  <a:schemeClr val="accent2">
                    <a:lumMod val="50000"/>
                  </a:schemeClr>
                </a:solidFill>
              </a:rPr>
              <a:t>+2 </a:t>
            </a:r>
            <a:r>
              <a:rPr lang="en-US" sz="2800" b="1" dirty="0" smtClean="0">
                <a:solidFill>
                  <a:schemeClr val="accent2">
                    <a:lumMod val="50000"/>
                  </a:schemeClr>
                </a:solidFill>
              </a:rPr>
              <a:t>So</a:t>
            </a:r>
            <a:r>
              <a:rPr lang="en-US" sz="2800" b="1" baseline="-25000" dirty="0" smtClean="0">
                <a:solidFill>
                  <a:schemeClr val="accent2">
                    <a:lumMod val="50000"/>
                  </a:schemeClr>
                </a:solidFill>
              </a:rPr>
              <a:t>4</a:t>
            </a:r>
            <a:r>
              <a:rPr lang="en-US" sz="2800" b="1" baseline="30000" dirty="0" smtClean="0">
                <a:solidFill>
                  <a:schemeClr val="accent2">
                    <a:lumMod val="50000"/>
                  </a:schemeClr>
                </a:solidFill>
              </a:rPr>
              <a:t>-2 </a:t>
            </a:r>
            <a:r>
              <a:rPr lang="en-US" sz="2800" b="1" dirty="0" smtClean="0"/>
              <a:t>+ Cu</a:t>
            </a:r>
            <a:r>
              <a:rPr lang="en-US" sz="2800" b="1" baseline="30000" dirty="0" smtClean="0"/>
              <a:t>0</a:t>
            </a:r>
            <a:endParaRPr lang="en-US" sz="2800" b="1" baseline="30000" dirty="0"/>
          </a:p>
        </p:txBody>
      </p:sp>
      <p:pic>
        <p:nvPicPr>
          <p:cNvPr id="8" name="Picture 2" descr="C:\Documents and Settings\TTC\Desktop\13manzur\picture\redox reaction.gif"/>
          <p:cNvPicPr>
            <a:picLocks noChangeAspect="1" noChangeArrowheads="1"/>
          </p:cNvPicPr>
          <p:nvPr/>
        </p:nvPicPr>
        <p:blipFill>
          <a:blip r:embed="rId2"/>
          <a:srcRect/>
          <a:stretch>
            <a:fillRect/>
          </a:stretch>
        </p:blipFill>
        <p:spPr bwMode="auto">
          <a:xfrm>
            <a:off x="685800" y="267184"/>
            <a:ext cx="6705600" cy="1581756"/>
          </a:xfrm>
          <a:prstGeom prst="rect">
            <a:avLst/>
          </a:prstGeom>
          <a:noFill/>
        </p:spPr>
      </p:pic>
      <p:sp>
        <p:nvSpPr>
          <p:cNvPr id="10" name="Rectangle 9"/>
          <p:cNvSpPr/>
          <p:nvPr/>
        </p:nvSpPr>
        <p:spPr>
          <a:xfrm>
            <a:off x="104775" y="4114800"/>
            <a:ext cx="8839200" cy="2600712"/>
          </a:xfrm>
          <a:prstGeom prst="rect">
            <a:avLst/>
          </a:prstGeom>
          <a:solidFill>
            <a:schemeClr val="bg1"/>
          </a:solidFill>
          <a:ln>
            <a:solidFill>
              <a:schemeClr val="tx1"/>
            </a:solidFill>
          </a:ln>
        </p:spPr>
        <p:txBody>
          <a:bodyPr wrap="square">
            <a:spAutoFit/>
          </a:bodyPr>
          <a:lstStyle/>
          <a:p>
            <a:r>
              <a:rPr lang="bn-IN" sz="2400" dirty="0" smtClean="0">
                <a:latin typeface="NikoshBAN" panose="02000000000000000000" pitchFamily="2" charset="0"/>
                <a:cs typeface="NikoshBAN" panose="02000000000000000000" pitchFamily="2" charset="0"/>
              </a:rPr>
              <a:t>আবার, </a:t>
            </a:r>
            <a:r>
              <a:rPr lang="bn-BD" sz="2400" dirty="0" smtClean="0">
                <a:latin typeface="NikoshBAN" panose="02000000000000000000" pitchFamily="2" charset="0"/>
                <a:cs typeface="NikoshBAN" panose="02000000000000000000" pitchFamily="2" charset="0"/>
              </a:rPr>
              <a:t>জারণ</a:t>
            </a:r>
            <a:r>
              <a:rPr lang="bn-IN" sz="2400" dirty="0" smtClean="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বিজারন </a:t>
            </a:r>
            <a:r>
              <a:rPr lang="bn-BD" sz="2400" dirty="0">
                <a:latin typeface="NikoshBAN" panose="02000000000000000000" pitchFamily="2" charset="0"/>
                <a:cs typeface="NikoshBAN" panose="02000000000000000000" pitchFamily="2" charset="0"/>
              </a:rPr>
              <a:t>বিক্রিয়ার সময় বিক্রিয়ক থেকে ইলেকট্রণ গ্রহণ প্রক্রিয়াকে </a:t>
            </a:r>
            <a:r>
              <a:rPr lang="bn-IN" sz="2400" dirty="0" smtClean="0">
                <a:latin typeface="NikoshBAN" panose="02000000000000000000" pitchFamily="2" charset="0"/>
                <a:cs typeface="NikoshBAN" panose="02000000000000000000" pitchFamily="2" charset="0"/>
              </a:rPr>
              <a:t>বি</a:t>
            </a:r>
            <a:r>
              <a:rPr lang="bn-BD" sz="2400" dirty="0" smtClean="0">
                <a:latin typeface="NikoshBAN" panose="02000000000000000000" pitchFamily="2" charset="0"/>
                <a:cs typeface="NikoshBAN" panose="02000000000000000000" pitchFamily="2" charset="0"/>
              </a:rPr>
              <a:t>জারণ ব</a:t>
            </a:r>
            <a:r>
              <a:rPr lang="bn-IN" sz="2400" dirty="0" smtClean="0">
                <a:latin typeface="NikoshBAN" panose="02000000000000000000" pitchFamily="2" charset="0"/>
                <a:cs typeface="NikoshBAN" panose="02000000000000000000" pitchFamily="2" charset="0"/>
              </a:rPr>
              <a:t>লে।বিক্রিয়কে</a:t>
            </a:r>
            <a:r>
              <a:rPr lang="bn-BD" sz="2400" dirty="0" smtClean="0">
                <a:latin typeface="NikoshBAN" panose="02000000000000000000" pitchFamily="2" charset="0"/>
                <a:cs typeface="NikoshBAN" panose="02000000000000000000" pitchFamily="2" charset="0"/>
              </a:rPr>
              <a:t> </a:t>
            </a:r>
            <a:r>
              <a:rPr lang="en-US" sz="2400" b="1" dirty="0">
                <a:solidFill>
                  <a:srgbClr val="0070C0"/>
                </a:solidFill>
                <a:latin typeface="NikoshBAN" panose="02000000000000000000" pitchFamily="2" charset="0"/>
                <a:cs typeface="NikoshBAN" panose="02000000000000000000" pitchFamily="2" charset="0"/>
              </a:rPr>
              <a:t>CuSO</a:t>
            </a:r>
            <a:r>
              <a:rPr lang="en-US" sz="2800" b="1" baseline="-28000" dirty="0">
                <a:solidFill>
                  <a:srgbClr val="0070C0"/>
                </a:solidFill>
              </a:rPr>
              <a:t>4</a:t>
            </a:r>
            <a:r>
              <a:rPr lang="bn-BD" sz="2400" b="1" baseline="-30000" dirty="0" smtClean="0">
                <a:solidFill>
                  <a:srgbClr val="0070C0"/>
                </a:solidFill>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এ </a:t>
            </a:r>
            <a:r>
              <a:rPr lang="en-US" sz="2400" b="1" dirty="0">
                <a:solidFill>
                  <a:srgbClr val="7030A0"/>
                </a:solidFill>
                <a:latin typeface="NikoshBAN" panose="02000000000000000000" pitchFamily="2" charset="0"/>
                <a:cs typeface="NikoshBAN" panose="02000000000000000000" pitchFamily="2" charset="0"/>
              </a:rPr>
              <a:t>Cu</a:t>
            </a:r>
            <a:r>
              <a:rPr lang="bn-BD" sz="2400" b="1" dirty="0">
                <a:solidFill>
                  <a:srgbClr val="7030A0"/>
                </a:solidFill>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এর জারণ সংখ্যা </a:t>
            </a:r>
            <a:r>
              <a:rPr lang="en-US" sz="2400" dirty="0">
                <a:latin typeface="NikoshBAN" panose="02000000000000000000" pitchFamily="2" charset="0"/>
                <a:cs typeface="NikoshBAN" panose="02000000000000000000" pitchFamily="2" charset="0"/>
              </a:rPr>
              <a:t>+</a:t>
            </a:r>
            <a:r>
              <a:rPr lang="en-US" sz="2400" dirty="0">
                <a:cs typeface="NikoshBAN" panose="02000000000000000000" pitchFamily="2" charset="0"/>
              </a:rPr>
              <a:t>2 </a:t>
            </a:r>
            <a:r>
              <a:rPr lang="bn-BD" sz="2400" dirty="0" smtClean="0">
                <a:latin typeface="NikoshBAN" panose="02000000000000000000" pitchFamily="2" charset="0"/>
                <a:cs typeface="NikoshBAN" panose="02000000000000000000" pitchFamily="2" charset="0"/>
              </a:rPr>
              <a:t>এবং</a:t>
            </a:r>
            <a:r>
              <a:rPr lang="bn-IN" sz="2400" dirty="0" smtClean="0">
                <a:latin typeface="NikoshBAN" panose="02000000000000000000" pitchFamily="2" charset="0"/>
                <a:cs typeface="NikoshBAN" panose="02000000000000000000" pitchFamily="2" charset="0"/>
              </a:rPr>
              <a:t> উৎপাদে</a:t>
            </a:r>
            <a:r>
              <a:rPr lang="bn-BD" sz="2400" dirty="0" smtClean="0">
                <a:latin typeface="NikoshBAN" panose="02000000000000000000" pitchFamily="2" charset="0"/>
                <a:cs typeface="NikoshBAN" panose="02000000000000000000" pitchFamily="2" charset="0"/>
              </a:rPr>
              <a:t> </a:t>
            </a:r>
            <a:r>
              <a:rPr lang="en-US" sz="2400" b="1" dirty="0" smtClean="0">
                <a:solidFill>
                  <a:srgbClr val="002060"/>
                </a:solidFill>
                <a:latin typeface="NikoshBAN" panose="02000000000000000000" pitchFamily="2" charset="0"/>
                <a:cs typeface="NikoshBAN" panose="02000000000000000000" pitchFamily="2" charset="0"/>
              </a:rPr>
              <a:t>Cu</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এর জারণ সংখ্যা </a:t>
            </a:r>
            <a:r>
              <a:rPr lang="bn-IN" sz="2400" dirty="0">
                <a:latin typeface="NikoshBAN" panose="02000000000000000000" pitchFamily="2" charset="0"/>
                <a:cs typeface="NikoshBAN" panose="02000000000000000000" pitchFamily="2" charset="0"/>
              </a:rPr>
              <a:t>শুন্য</a:t>
            </a:r>
            <a:r>
              <a:rPr lang="bn-BD" sz="2400" dirty="0" smtClean="0">
                <a:latin typeface="NikoshBAN" panose="02000000000000000000" pitchFamily="2" charset="0"/>
                <a:cs typeface="NikoshBAN" panose="02000000000000000000" pitchFamily="2" charset="0"/>
              </a:rPr>
              <a:t>(০</a:t>
            </a:r>
            <a:r>
              <a:rPr lang="bn-BD" sz="2400" dirty="0">
                <a:latin typeface="NikoshBAN" panose="02000000000000000000" pitchFamily="2" charset="0"/>
                <a:cs typeface="NikoshBAN" panose="02000000000000000000" pitchFamily="2" charset="0"/>
              </a:rPr>
              <a:t>)</a:t>
            </a:r>
            <a:r>
              <a:rPr lang="en-US" sz="2400" dirty="0" smtClean="0">
                <a:latin typeface="Arial Black" panose="020B0A04020102020204" pitchFamily="34" charset="0"/>
                <a:cs typeface="NikoshBAN" panose="02000000000000000000" pitchFamily="2" charset="0"/>
              </a:rPr>
              <a:t> </a:t>
            </a:r>
            <a:r>
              <a:rPr lang="bn-BD"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বিক্রিয়কের </a:t>
            </a:r>
            <a:r>
              <a:rPr lang="en-US" sz="2400" b="1" dirty="0">
                <a:solidFill>
                  <a:srgbClr val="0070C0"/>
                </a:solidFill>
                <a:latin typeface="NikoshBAN" panose="02000000000000000000" pitchFamily="2" charset="0"/>
                <a:cs typeface="NikoshBAN" panose="02000000000000000000" pitchFamily="2" charset="0"/>
              </a:rPr>
              <a:t>CuSO</a:t>
            </a:r>
            <a:r>
              <a:rPr lang="en-US" sz="2800" b="1" baseline="-28000" dirty="0">
                <a:solidFill>
                  <a:srgbClr val="0070C0"/>
                </a:solidFill>
              </a:rPr>
              <a:t>4</a:t>
            </a:r>
            <a:r>
              <a:rPr lang="bn-IN" sz="2400" dirty="0" smtClean="0">
                <a:latin typeface="Arial Black" panose="020B0A04020102020204" pitchFamily="34" charset="0"/>
                <a:cs typeface="NikoshBAN" panose="02000000000000000000" pitchFamily="2" charset="0"/>
              </a:rPr>
              <a:t> এর </a:t>
            </a:r>
            <a:r>
              <a:rPr lang="en-US" sz="2400" b="1" dirty="0"/>
              <a:t>Cu</a:t>
            </a:r>
            <a:r>
              <a:rPr lang="en-US" sz="2400" b="1" baseline="58000" dirty="0"/>
              <a:t>+2</a:t>
            </a:r>
            <a:r>
              <a:rPr lang="bn-BD" sz="2400" dirty="0" smtClean="0">
                <a:latin typeface="NikoshBAN" panose="02000000000000000000" pitchFamily="2" charset="0"/>
                <a:cs typeface="NikoshBAN" panose="02000000000000000000" pitchFamily="2" charset="0"/>
              </a:rPr>
              <a:t>দুইটি </a:t>
            </a:r>
            <a:r>
              <a:rPr lang="bn-BD" sz="2400" dirty="0">
                <a:latin typeface="NikoshBAN" panose="02000000000000000000" pitchFamily="2" charset="0"/>
                <a:cs typeface="NikoshBAN" panose="02000000000000000000" pitchFamily="2" charset="0"/>
              </a:rPr>
              <a:t>ইলেকট্রন গ্রহন করে  বিজারিত হয় এবং </a:t>
            </a:r>
            <a:r>
              <a:rPr lang="en-US" sz="2400" b="1" dirty="0">
                <a:solidFill>
                  <a:srgbClr val="002060"/>
                </a:solidFill>
                <a:latin typeface="NikoshBAN" panose="02000000000000000000" pitchFamily="2" charset="0"/>
                <a:cs typeface="NikoshBAN" panose="02000000000000000000" pitchFamily="2" charset="0"/>
              </a:rPr>
              <a:t>Cu</a:t>
            </a:r>
            <a:r>
              <a:rPr lang="bn-BD" sz="2400" dirty="0">
                <a:latin typeface="NikoshBAN" panose="02000000000000000000" pitchFamily="2" charset="0"/>
                <a:cs typeface="NikoshBAN" panose="02000000000000000000" pitchFamily="2" charset="0"/>
              </a:rPr>
              <a:t>-এ পরিণত হয়। </a:t>
            </a:r>
            <a:endParaRPr lang="bn-IN" sz="2400" dirty="0">
              <a:latin typeface="NikoshBAN" panose="02000000000000000000" pitchFamily="2" charset="0"/>
              <a:cs typeface="NikoshBAN" panose="02000000000000000000" pitchFamily="2" charset="0"/>
            </a:endParaRPr>
          </a:p>
          <a:p>
            <a:endParaRPr lang="en-US" sz="1100" dirty="0">
              <a:latin typeface="NikoshBAN" panose="02000000000000000000" pitchFamily="2" charset="0"/>
              <a:cs typeface="NikoshBAN" panose="02000000000000000000" pitchFamily="2" charset="0"/>
            </a:endParaRPr>
          </a:p>
          <a:p>
            <a:r>
              <a:rPr lang="bn-BD"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                  </a:t>
            </a:r>
            <a:r>
              <a:rPr lang="en-US" sz="2800" b="1" dirty="0" smtClean="0">
                <a:solidFill>
                  <a:srgbClr val="002060"/>
                </a:solidFill>
              </a:rPr>
              <a:t>Cu</a:t>
            </a:r>
            <a:r>
              <a:rPr lang="en-US" sz="2800" b="1" baseline="58000" dirty="0" smtClean="0">
                <a:solidFill>
                  <a:srgbClr val="002060"/>
                </a:solidFill>
              </a:rPr>
              <a:t>+2</a:t>
            </a:r>
            <a:r>
              <a:rPr lang="bn-BD" sz="2800" b="1" dirty="0" smtClean="0">
                <a:solidFill>
                  <a:srgbClr val="002060"/>
                </a:solidFill>
                <a:latin typeface="NikoshBAN" panose="02000000000000000000" pitchFamily="2" charset="0"/>
                <a:cs typeface="NikoshBAN" panose="02000000000000000000" pitchFamily="2" charset="0"/>
              </a:rPr>
              <a:t> </a:t>
            </a:r>
            <a:r>
              <a:rPr lang="bn-BD" sz="2800" b="1" dirty="0">
                <a:solidFill>
                  <a:srgbClr val="002060"/>
                </a:solidFill>
                <a:latin typeface="NikoshBAN" panose="02000000000000000000" pitchFamily="2" charset="0"/>
                <a:cs typeface="NikoshBAN" panose="02000000000000000000" pitchFamily="2" charset="0"/>
              </a:rPr>
              <a:t>+</a:t>
            </a:r>
            <a:r>
              <a:rPr lang="en-US" sz="2800" b="1" dirty="0">
                <a:solidFill>
                  <a:srgbClr val="002060"/>
                </a:solidFill>
                <a:latin typeface="NikoshBAN" panose="02000000000000000000" pitchFamily="2" charset="0"/>
                <a:cs typeface="NikoshBAN" panose="02000000000000000000" pitchFamily="2" charset="0"/>
              </a:rPr>
              <a:t> </a:t>
            </a:r>
            <a:r>
              <a:rPr lang="en-US" sz="2800" b="1" dirty="0">
                <a:solidFill>
                  <a:srgbClr val="002060"/>
                </a:solidFill>
                <a:cs typeface="NikoshBAN" panose="02000000000000000000" pitchFamily="2" charset="0"/>
              </a:rPr>
              <a:t>2 </a:t>
            </a:r>
            <a:r>
              <a:rPr lang="en-US" sz="2800" b="1" dirty="0">
                <a:solidFill>
                  <a:srgbClr val="002060"/>
                </a:solidFill>
                <a:latin typeface="NikoshBAN" panose="02000000000000000000" pitchFamily="2" charset="0"/>
                <a:cs typeface="NikoshBAN" panose="02000000000000000000" pitchFamily="2" charset="0"/>
              </a:rPr>
              <a:t>e</a:t>
            </a:r>
            <a:r>
              <a:rPr lang="en-US" sz="2800" b="1" baseline="30000" dirty="0">
                <a:solidFill>
                  <a:srgbClr val="002060"/>
                </a:solidFill>
                <a:latin typeface="NikoshBAN" panose="02000000000000000000" pitchFamily="2" charset="0"/>
                <a:cs typeface="NikoshBAN" panose="02000000000000000000" pitchFamily="2" charset="0"/>
              </a:rPr>
              <a:t>-</a:t>
            </a:r>
            <a:r>
              <a:rPr lang="en-US" sz="2800" b="1" dirty="0">
                <a:solidFill>
                  <a:srgbClr val="002060"/>
                </a:solidFill>
                <a:latin typeface="NikoshBAN" panose="02000000000000000000" pitchFamily="2" charset="0"/>
                <a:cs typeface="NikoshBAN" panose="02000000000000000000" pitchFamily="2" charset="0"/>
              </a:rPr>
              <a:t>     </a:t>
            </a:r>
            <a:r>
              <a:rPr lang="en-US" sz="2800" b="1" dirty="0">
                <a:solidFill>
                  <a:srgbClr val="002060"/>
                </a:solidFill>
                <a:latin typeface="Calibri Light" panose="020F0302020204030204" pitchFamily="34" charset="0"/>
                <a:cs typeface="NikoshBAN" panose="02000000000000000000" pitchFamily="2" charset="0"/>
              </a:rPr>
              <a:t>→</a:t>
            </a:r>
            <a:r>
              <a:rPr lang="en-US" sz="2800" b="1" dirty="0">
                <a:solidFill>
                  <a:srgbClr val="002060"/>
                </a:solidFill>
                <a:latin typeface="NikoshBAN" panose="02000000000000000000" pitchFamily="2" charset="0"/>
                <a:cs typeface="NikoshBAN" panose="02000000000000000000" pitchFamily="2" charset="0"/>
              </a:rPr>
              <a:t>       </a:t>
            </a:r>
            <a:r>
              <a:rPr lang="en-US" sz="2800" b="1" dirty="0">
                <a:solidFill>
                  <a:srgbClr val="002060"/>
                </a:solidFill>
              </a:rPr>
              <a:t>Cu</a:t>
            </a:r>
            <a:r>
              <a:rPr lang="en-US" sz="2800" dirty="0" smtClean="0">
                <a:latin typeface="NikoshBAN" panose="02000000000000000000" pitchFamily="2" charset="0"/>
                <a:cs typeface="NikoshBAN" panose="02000000000000000000" pitchFamily="2" charset="0"/>
              </a:rPr>
              <a:t>  </a:t>
            </a:r>
            <a:endParaRPr lang="bn-IN"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                 </a:t>
            </a:r>
            <a:endParaRPr lang="en-US" sz="2400" b="1" dirty="0">
              <a:latin typeface="Arial Black" panose="020B0A04020102020204" pitchFamily="34" charset="0"/>
              <a:cs typeface="NikoshBAN" panose="02000000000000000000" pitchFamily="2" charset="0"/>
            </a:endParaRPr>
          </a:p>
        </p:txBody>
      </p:sp>
      <p:sp>
        <p:nvSpPr>
          <p:cNvPr id="2" name="Date Placeholder 1"/>
          <p:cNvSpPr>
            <a:spLocks noGrp="1"/>
          </p:cNvSpPr>
          <p:nvPr>
            <p:ph type="dt" sz="half" idx="10"/>
          </p:nvPr>
        </p:nvSpPr>
        <p:spPr>
          <a:xfrm>
            <a:off x="5405258" y="6257322"/>
            <a:ext cx="684132" cy="365125"/>
          </a:xfrm>
        </p:spPr>
        <p:txBody>
          <a:bodyPr/>
          <a:lstStyle/>
          <a:p>
            <a:fld id="{9967ADB3-B623-4AC3-9722-B388D5B3B5C1}" type="datetime1">
              <a:rPr lang="en-US" smtClean="0"/>
              <a:t>8/24/2020</a:t>
            </a:fld>
            <a:endParaRPr lang="en-US" dirty="0"/>
          </a:p>
        </p:txBody>
      </p:sp>
      <p:sp>
        <p:nvSpPr>
          <p:cNvPr id="9" name="Footer Placeholder 8"/>
          <p:cNvSpPr>
            <a:spLocks noGrp="1"/>
          </p:cNvSpPr>
          <p:nvPr>
            <p:ph type="ftr" sz="quarter" idx="11"/>
          </p:nvPr>
        </p:nvSpPr>
        <p:spPr>
          <a:xfrm>
            <a:off x="443530" y="6229613"/>
            <a:ext cx="4622973" cy="365125"/>
          </a:xfrm>
        </p:spPr>
        <p:txBody>
          <a:bodyPr/>
          <a:lstStyle/>
          <a:p>
            <a:r>
              <a:rPr lang="en-US" dirty="0" smtClean="0"/>
              <a:t>hamidurrahman57@gmail.com</a:t>
            </a:r>
            <a:endParaRPr lang="en-U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6301505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3000"/>
                            </p:stCondLst>
                            <p:childTnLst>
                              <p:par>
                                <p:cTn id="13" presetID="56" presetClass="entr" presetSubtype="0" fill="hold" nodeType="after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4">
                                            <p:txEl>
                                              <p:pRg st="0" end="0"/>
                                            </p:txEl>
                                          </p:spTgt>
                                        </p:tgtEl>
                                        <p:attrNameLst>
                                          <p:attrName>ppt_w</p:attrName>
                                        </p:attrNameLst>
                                      </p:cBhvr>
                                    </p:anim>
                                    <p:anim by="(#ppt_w*0.50)" calcmode="lin" valueType="num">
                                      <p:cBhvr>
                                        <p:cTn id="16" dur="500" decel="50000" autoRev="1" fill="hold">
                                          <p:stCondLst>
                                            <p:cond delay="0"/>
                                          </p:stCondLst>
                                        </p:cTn>
                                        <p:tgtEl>
                                          <p:spTgt spid="4">
                                            <p:txEl>
                                              <p:pRg st="0" end="0"/>
                                            </p:txEl>
                                          </p:spTgt>
                                        </p:tgtEl>
                                        <p:attrNameLst>
                                          <p:attrName>ppt_x</p:attrName>
                                        </p:attrNameLst>
                                      </p:cBhvr>
                                    </p:anim>
                                    <p:anim from="(-#ppt_h/2)" to="(#ppt_y)" calcmode="lin" valueType="num">
                                      <p:cBhvr>
                                        <p:cTn id="17" dur="1000" fill="hold">
                                          <p:stCondLst>
                                            <p:cond delay="0"/>
                                          </p:stCondLst>
                                        </p:cTn>
                                        <p:tgtEl>
                                          <p:spTgt spid="4">
                                            <p:txEl>
                                              <p:pRg st="0" end="0"/>
                                            </p:txEl>
                                          </p:spTgt>
                                        </p:tgtEl>
                                        <p:attrNameLst>
                                          <p:attrName>ppt_y</p:attrName>
                                        </p:attrNameLst>
                                      </p:cBhvr>
                                    </p:anim>
                                    <p:animRot by="21600000">
                                      <p:cBhvr>
                                        <p:cTn id="18" dur="1000" fill="hold">
                                          <p:stCondLst>
                                            <p:cond delay="0"/>
                                          </p:stCondLst>
                                        </p:cTn>
                                        <p:tgtEl>
                                          <p:spTgt spid="4">
                                            <p:txEl>
                                              <p:pRg st="0" end="0"/>
                                            </p:txEl>
                                          </p:spTgt>
                                        </p:tgtEl>
                                        <p:attrNameLst>
                                          <p:attrName>r</p:attrName>
                                        </p:attrNameLst>
                                      </p:cBhvr>
                                    </p:animRot>
                                  </p:childTnLst>
                                </p:cTn>
                              </p:par>
                            </p:childTnLst>
                          </p:cTn>
                        </p:par>
                        <p:par>
                          <p:cTn id="19" fill="hold">
                            <p:stCondLst>
                              <p:cond delay="22600"/>
                            </p:stCondLst>
                            <p:childTnLst>
                              <p:par>
                                <p:cTn id="20" presetID="56" presetClass="entr" presetSubtype="0" fill="hold" nodeType="afterEffect">
                                  <p:stCondLst>
                                    <p:cond delay="0"/>
                                  </p:stCondLst>
                                  <p:iterate type="lt">
                                    <p:tmPct val="10000"/>
                                  </p:iterate>
                                  <p:childTnLst>
                                    <p:set>
                                      <p:cBhvr>
                                        <p:cTn id="21" dur="1" fill="hold">
                                          <p:stCondLst>
                                            <p:cond delay="0"/>
                                          </p:stCondLst>
                                        </p:cTn>
                                        <p:tgtEl>
                                          <p:spTgt spid="4">
                                            <p:txEl>
                                              <p:pRg st="2" end="2"/>
                                            </p:txEl>
                                          </p:spTgt>
                                        </p:tgtEl>
                                        <p:attrNameLst>
                                          <p:attrName>style.visibility</p:attrName>
                                        </p:attrNameLst>
                                      </p:cBhvr>
                                      <p:to>
                                        <p:strVal val="visible"/>
                                      </p:to>
                                    </p:set>
                                    <p:anim by="(-#ppt_w*2)" calcmode="lin" valueType="num">
                                      <p:cBhvr rctx="PPT">
                                        <p:cTn id="22" dur="250" autoRev="1" fill="hold">
                                          <p:stCondLst>
                                            <p:cond delay="0"/>
                                          </p:stCondLst>
                                        </p:cTn>
                                        <p:tgtEl>
                                          <p:spTgt spid="4">
                                            <p:txEl>
                                              <p:pRg st="2" end="2"/>
                                            </p:txEl>
                                          </p:spTgt>
                                        </p:tgtEl>
                                        <p:attrNameLst>
                                          <p:attrName>ppt_w</p:attrName>
                                        </p:attrNameLst>
                                      </p:cBhvr>
                                    </p:anim>
                                    <p:anim by="(#ppt_w*0.50)" calcmode="lin" valueType="num">
                                      <p:cBhvr>
                                        <p:cTn id="23" dur="250" decel="50000" autoRev="1" fill="hold">
                                          <p:stCondLst>
                                            <p:cond delay="0"/>
                                          </p:stCondLst>
                                        </p:cTn>
                                        <p:tgtEl>
                                          <p:spTgt spid="4">
                                            <p:txEl>
                                              <p:pRg st="2" end="2"/>
                                            </p:txEl>
                                          </p:spTgt>
                                        </p:tgtEl>
                                        <p:attrNameLst>
                                          <p:attrName>ppt_x</p:attrName>
                                        </p:attrNameLst>
                                      </p:cBhvr>
                                    </p:anim>
                                    <p:anim from="(-#ppt_h/2)" to="(#ppt_y)" calcmode="lin" valueType="num">
                                      <p:cBhvr>
                                        <p:cTn id="24" dur="500" fill="hold">
                                          <p:stCondLst>
                                            <p:cond delay="0"/>
                                          </p:stCondLst>
                                        </p:cTn>
                                        <p:tgtEl>
                                          <p:spTgt spid="4">
                                            <p:txEl>
                                              <p:pRg st="2" end="2"/>
                                            </p:txEl>
                                          </p:spTgt>
                                        </p:tgtEl>
                                        <p:attrNameLst>
                                          <p:attrName>ppt_y</p:attrName>
                                        </p:attrNameLst>
                                      </p:cBhvr>
                                    </p:anim>
                                    <p:animRot by="21600000">
                                      <p:cBhvr>
                                        <p:cTn id="25" dur="500" fill="hold">
                                          <p:stCondLst>
                                            <p:cond delay="0"/>
                                          </p:stCondLst>
                                        </p:cTn>
                                        <p:tgtEl>
                                          <p:spTgt spid="4">
                                            <p:txEl>
                                              <p:pRg st="2" end="2"/>
                                            </p:txEl>
                                          </p:spTgt>
                                        </p:tgtEl>
                                        <p:attrNameLst>
                                          <p:attrName>r</p:attrName>
                                        </p:attrNameLst>
                                      </p:cBhvr>
                                    </p:animRot>
                                  </p:childTnLst>
                                </p:cTn>
                              </p:par>
                            </p:childTnLst>
                          </p:cTn>
                        </p:par>
                        <p:par>
                          <p:cTn id="26" fill="hold">
                            <p:stCondLst>
                              <p:cond delay="23600"/>
                            </p:stCondLst>
                            <p:childTnLst>
                              <p:par>
                                <p:cTn id="27" presetID="56" presetClass="entr" presetSubtype="0" fill="hold" nodeType="afterEffect">
                                  <p:stCondLst>
                                    <p:cond delay="0"/>
                                  </p:stCondLst>
                                  <p:iterate type="lt">
                                    <p:tmPct val="10000"/>
                                  </p:iterate>
                                  <p:childTnLst>
                                    <p:set>
                                      <p:cBhvr>
                                        <p:cTn id="28" dur="1" fill="hold">
                                          <p:stCondLst>
                                            <p:cond delay="0"/>
                                          </p:stCondLst>
                                        </p:cTn>
                                        <p:tgtEl>
                                          <p:spTgt spid="10">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10">
                                            <p:txEl>
                                              <p:pRg st="0" end="0"/>
                                            </p:txEl>
                                          </p:spTgt>
                                        </p:tgtEl>
                                        <p:attrNameLst>
                                          <p:attrName>ppt_w</p:attrName>
                                        </p:attrNameLst>
                                      </p:cBhvr>
                                    </p:anim>
                                    <p:anim by="(#ppt_w*0.50)" calcmode="lin" valueType="num">
                                      <p:cBhvr>
                                        <p:cTn id="30" dur="500" decel="50000" autoRev="1" fill="hold">
                                          <p:stCondLst>
                                            <p:cond delay="0"/>
                                          </p:stCondLst>
                                        </p:cTn>
                                        <p:tgtEl>
                                          <p:spTgt spid="10">
                                            <p:txEl>
                                              <p:pRg st="0" end="0"/>
                                            </p:txEl>
                                          </p:spTgt>
                                        </p:tgtEl>
                                        <p:attrNameLst>
                                          <p:attrName>ppt_x</p:attrName>
                                        </p:attrNameLst>
                                      </p:cBhvr>
                                    </p:anim>
                                    <p:anim from="(-#ppt_h/2)" to="(#ppt_y)" calcmode="lin" valueType="num">
                                      <p:cBhvr>
                                        <p:cTn id="31" dur="1000" fill="hold">
                                          <p:stCondLst>
                                            <p:cond delay="0"/>
                                          </p:stCondLst>
                                        </p:cTn>
                                        <p:tgtEl>
                                          <p:spTgt spid="10">
                                            <p:txEl>
                                              <p:pRg st="0" end="0"/>
                                            </p:txEl>
                                          </p:spTgt>
                                        </p:tgtEl>
                                        <p:attrNameLst>
                                          <p:attrName>ppt_y</p:attrName>
                                        </p:attrNameLst>
                                      </p:cBhvr>
                                    </p:anim>
                                    <p:animRot by="21600000">
                                      <p:cBhvr>
                                        <p:cTn id="32" dur="1000" fill="hold">
                                          <p:stCondLst>
                                            <p:cond delay="0"/>
                                          </p:stCondLst>
                                        </p:cTn>
                                        <p:tgtEl>
                                          <p:spTgt spid="10">
                                            <p:txEl>
                                              <p:pRg st="0" end="0"/>
                                            </p:txEl>
                                          </p:spTgt>
                                        </p:tgtEl>
                                        <p:attrNameLst>
                                          <p:attrName>r</p:attrName>
                                        </p:attrNameLst>
                                      </p:cBhvr>
                                    </p:animRot>
                                  </p:childTnLst>
                                </p:cTn>
                              </p:par>
                            </p:childTnLst>
                          </p:cTn>
                        </p:par>
                        <p:par>
                          <p:cTn id="33" fill="hold">
                            <p:stCondLst>
                              <p:cond delay="44800"/>
                            </p:stCondLst>
                            <p:childTnLst>
                              <p:par>
                                <p:cTn id="34" presetID="22" presetClass="entr" presetSubtype="8" fill="hold" nodeType="after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wipe(left)">
                                      <p:cBhvr>
                                        <p:cTn id="36" dur="1000"/>
                                        <p:tgtEl>
                                          <p:spTgt spid="10">
                                            <p:txEl>
                                              <p:pRg st="2" end="2"/>
                                            </p:txEl>
                                          </p:spTgt>
                                        </p:tgtEl>
                                      </p:cBhvr>
                                    </p:animEffect>
                                  </p:childTnLst>
                                </p:cTn>
                              </p:par>
                            </p:childTnLst>
                          </p:cTn>
                        </p:par>
                        <p:par>
                          <p:cTn id="37" fill="hold">
                            <p:stCondLst>
                              <p:cond delay="45800"/>
                            </p:stCondLst>
                            <p:childTnLst>
                              <p:par>
                                <p:cTn id="38" presetID="22" presetClass="entr" presetSubtype="8" fill="hold" nodeType="after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Effect transition="in" filter="wipe(left)">
                                      <p:cBhvr>
                                        <p:cTn id="40"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1472</TotalTime>
  <Words>1081</Words>
  <Application>Microsoft Office PowerPoint</Application>
  <PresentationFormat>On-screen Show (4:3)</PresentationFormat>
  <Paragraphs>174</Paragraphs>
  <Slides>16</Slides>
  <Notes>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31" baseType="lpstr">
      <vt:lpstr>Yu Gothic UI Semibold</vt:lpstr>
      <vt:lpstr>Arial</vt:lpstr>
      <vt:lpstr>Arial Black</vt:lpstr>
      <vt:lpstr>Calibri</vt:lpstr>
      <vt:lpstr>Calibri Light</vt:lpstr>
      <vt:lpstr>Cambria Math</vt:lpstr>
      <vt:lpstr>NikoshBAN</vt:lpstr>
      <vt:lpstr>SabrenaTonnyMJ</vt:lpstr>
      <vt:lpstr>TimesNewRomanPSMT</vt:lpstr>
      <vt:lpstr>Trebuchet MS</vt:lpstr>
      <vt:lpstr>Vrinda</vt:lpstr>
      <vt:lpstr>Wingdings</vt:lpstr>
      <vt:lpstr>Wingdings 3</vt:lpstr>
      <vt:lpstr>Facet</vt:lpstr>
      <vt:lpstr>Packager Shell Object</vt:lpstr>
      <vt:lpstr>স্বাগতম</vt:lpstr>
      <vt:lpstr>পরিচিতি</vt:lpstr>
      <vt:lpstr>PowerPoint Presentation</vt:lpstr>
      <vt:lpstr>PowerPoint Presentation</vt:lpstr>
      <vt:lpstr>শিখনফল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মিলিয়ে নিই</vt:lpstr>
      <vt:lpstr>মূল্যায়ন</vt:lpstr>
      <vt:lpstr>PowerPoint Presentation</vt:lpstr>
      <vt:lpstr>ধন্যবাদ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User</dc:creator>
  <cp:lastModifiedBy>HAMID</cp:lastModifiedBy>
  <cp:revision>248</cp:revision>
  <dcterms:created xsi:type="dcterms:W3CDTF">2006-08-16T00:00:00Z</dcterms:created>
  <dcterms:modified xsi:type="dcterms:W3CDTF">2020-08-24T04:57:33Z</dcterms:modified>
</cp:coreProperties>
</file>