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7"/>
  </p:notesMasterIdLst>
  <p:sldIdLst>
    <p:sldId id="257" r:id="rId2"/>
    <p:sldId id="259" r:id="rId3"/>
    <p:sldId id="285" r:id="rId4"/>
    <p:sldId id="336" r:id="rId5"/>
    <p:sldId id="280" r:id="rId6"/>
    <p:sldId id="337" r:id="rId7"/>
    <p:sldId id="340" r:id="rId8"/>
    <p:sldId id="338" r:id="rId9"/>
    <p:sldId id="341" r:id="rId10"/>
    <p:sldId id="342" r:id="rId11"/>
    <p:sldId id="343" r:id="rId12"/>
    <p:sldId id="339" r:id="rId13"/>
    <p:sldId id="344" r:id="rId14"/>
    <p:sldId id="345" r:id="rId15"/>
    <p:sldId id="34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F642"/>
    <a:srgbClr val="7CA10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4660"/>
  </p:normalViewPr>
  <p:slideViewPr>
    <p:cSldViewPr>
      <p:cViewPr varScale="1">
        <p:scale>
          <a:sx n="68" d="100"/>
          <a:sy n="68" d="100"/>
        </p:scale>
        <p:origin x="165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D4985-4F69-4E14-8132-70E2FDFF4EB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D564E-A717-4621-A9A9-40B0F5C1C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15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2703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6447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73166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58304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7809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86577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02031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86958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12087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86844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74341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7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wedg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6915D564-74E7-4080-99AD-118F2EB45F83}"/>
              </a:ext>
            </a:extLst>
          </p:cNvPr>
          <p:cNvSpPr/>
          <p:nvPr/>
        </p:nvSpPr>
        <p:spPr>
          <a:xfrm>
            <a:off x="141514" y="152400"/>
            <a:ext cx="8860971" cy="6553200"/>
          </a:xfrm>
          <a:prstGeom prst="frame">
            <a:avLst>
              <a:gd name="adj1" fmla="val 2135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85C9DB-F4E2-4A83-8B94-ED0270E62810}"/>
              </a:ext>
            </a:extLst>
          </p:cNvPr>
          <p:cNvSpPr txBox="1"/>
          <p:nvPr/>
        </p:nvSpPr>
        <p:spPr>
          <a:xfrm>
            <a:off x="4458160" y="3259342"/>
            <a:ext cx="23181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DEE08F-9F0A-4281-9D0C-D692A0A30B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184" y="2395213"/>
            <a:ext cx="2526976" cy="353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5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182D98-7712-43F8-AE3B-8209B4EEBDB7}"/>
              </a:ext>
            </a:extLst>
          </p:cNvPr>
          <p:cNvSpPr txBox="1"/>
          <p:nvPr/>
        </p:nvSpPr>
        <p:spPr>
          <a:xfrm>
            <a:off x="384123" y="5370531"/>
            <a:ext cx="3575154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উর্দুকে রাষ্ট্রভাষা ঘোষণার প্রতিবাদে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২১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১৯৫২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আমতলা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সমাবেশ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392613-A3C1-4A9C-ABD0-9A6BF81C7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3" y="1219200"/>
            <a:ext cx="3575153" cy="3673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E963AE-AF38-46E5-94A0-9906FA40E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19199"/>
            <a:ext cx="3575154" cy="36738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A59401-FC06-4B9A-8D49-6DC6EDC66325}"/>
              </a:ext>
            </a:extLst>
          </p:cNvPr>
          <p:cNvSpPr txBox="1"/>
          <p:nvPr/>
        </p:nvSpPr>
        <p:spPr>
          <a:xfrm>
            <a:off x="4724401" y="5359741"/>
            <a:ext cx="3575154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1952 সালে প্রভাতফেরির দৃশ্য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39F121-3D18-43A8-B172-A768BCBDED1D}"/>
              </a:ext>
            </a:extLst>
          </p:cNvPr>
          <p:cNvSpPr txBox="1"/>
          <p:nvPr/>
        </p:nvSpPr>
        <p:spPr>
          <a:xfrm>
            <a:off x="1965736" y="287140"/>
            <a:ext cx="5517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9C558810-A5D7-4D1A-A549-84F7E98662C5}"/>
              </a:ext>
            </a:extLst>
          </p:cNvPr>
          <p:cNvSpPr/>
          <p:nvPr/>
        </p:nvSpPr>
        <p:spPr>
          <a:xfrm>
            <a:off x="152400" y="287140"/>
            <a:ext cx="8839200" cy="6494660"/>
          </a:xfrm>
          <a:prstGeom prst="frame">
            <a:avLst>
              <a:gd name="adj1" fmla="val 999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3253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5E38A3-34B4-4DCA-A26B-CE91F69BA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6" y="990600"/>
            <a:ext cx="3959901" cy="3894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5B7BD1-9599-4733-A700-8D2ED69C1203}"/>
              </a:ext>
            </a:extLst>
          </p:cNvPr>
          <p:cNvSpPr txBox="1"/>
          <p:nvPr/>
        </p:nvSpPr>
        <p:spPr>
          <a:xfrm>
            <a:off x="509667" y="5105400"/>
            <a:ext cx="395990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পুলিশের গুলিতে শহীদ হন সালাম, জব্বার, রফিক, বরকত ও শফিউর।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036615-8BD2-486D-AB1C-ECACDA9FDB9B}"/>
              </a:ext>
            </a:extLst>
          </p:cNvPr>
          <p:cNvSpPr txBox="1"/>
          <p:nvPr/>
        </p:nvSpPr>
        <p:spPr>
          <a:xfrm>
            <a:off x="4674433" y="5105400"/>
            <a:ext cx="4012368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১৯৫২ সালের ২২শে ফেব্রুয়ারি নির্মিত প্রথম শহীদ মিনার। নির্মাণের চারদিন পর উক্ত শহীদ মিনারটি পাকিস্তানি পুলিশ ও আর্মিরা ভেঙ্গে গুড়িয়ে দেয়।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0CDFCB-168F-47E0-B0A1-8BFE8EA91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3001" y="990600"/>
            <a:ext cx="3733800" cy="38944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E3B49E-4898-4FA5-AB0E-9301D8A7A2F7}"/>
              </a:ext>
            </a:extLst>
          </p:cNvPr>
          <p:cNvSpPr txBox="1"/>
          <p:nvPr/>
        </p:nvSpPr>
        <p:spPr>
          <a:xfrm>
            <a:off x="2194337" y="123915"/>
            <a:ext cx="5517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3470648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479014-A358-465A-BC20-C2812A2AE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627965"/>
            <a:ext cx="3581399" cy="3754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A275D3-3676-4F2A-87B4-47F3702F373E}"/>
              </a:ext>
            </a:extLst>
          </p:cNvPr>
          <p:cNvSpPr txBox="1"/>
          <p:nvPr/>
        </p:nvSpPr>
        <p:spPr>
          <a:xfrm>
            <a:off x="1676400" y="-18366"/>
            <a:ext cx="5517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349501-F1D5-4752-B1F0-EDE9879DABD8}"/>
              </a:ext>
            </a:extLst>
          </p:cNvPr>
          <p:cNvSpPr txBox="1"/>
          <p:nvPr/>
        </p:nvSpPr>
        <p:spPr>
          <a:xfrm>
            <a:off x="492940" y="4622394"/>
            <a:ext cx="3776669" cy="1938992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উর্দুকে রাষ্ট্রভাষা ঘোষণার প্রতিবাদে ১৯৫২ সালের ২২শে ফেব্রুয়ারি  রাষ্ট্রভাষা বাংলার দাবীতে প্রতিবাদমুখর মিছিল। মিছিলের অগ্রভাগে শেখ মুজিবুর রহমান (বর্গ চিহ্নিত)।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C0EEAA-7F6D-4C02-A517-58AA5B6C7105}"/>
              </a:ext>
            </a:extLst>
          </p:cNvPr>
          <p:cNvSpPr txBox="1"/>
          <p:nvPr/>
        </p:nvSpPr>
        <p:spPr>
          <a:xfrm>
            <a:off x="5182292" y="5191780"/>
            <a:ext cx="3776669" cy="40011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১৯৫২ সালে ১৪৪ ধারা ভঙ্গের প্রস্তুতি মুহূর্ত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3DDAA2-03C7-4A67-913B-B71ACF119F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0" y="697321"/>
            <a:ext cx="3810007" cy="36848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77301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1480AD-28B6-4510-BD18-9BFEF08B76BF}"/>
              </a:ext>
            </a:extLst>
          </p:cNvPr>
          <p:cNvSpPr txBox="1"/>
          <p:nvPr/>
        </p:nvSpPr>
        <p:spPr>
          <a:xfrm>
            <a:off x="906820" y="4267200"/>
            <a:ext cx="8077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“৫২-তে বঙ্গবন্ধুর কারাবরণ ও অনশনই তৎকালীন আন্দোলনকে বেগবান করেছিলো” ‘বায়ান্নর দিনগুলো’ রচনার আলোকে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ত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উ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স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ষ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যুক্তি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ও।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96FB0A-6CD5-4376-894C-DCE6BBA3DD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450978"/>
            <a:ext cx="2880442" cy="28387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DD836B-5387-4C5A-A1AD-3AAAC0E15321}"/>
              </a:ext>
            </a:extLst>
          </p:cNvPr>
          <p:cNvSpPr txBox="1"/>
          <p:nvPr/>
        </p:nvSpPr>
        <p:spPr>
          <a:xfrm>
            <a:off x="3330699" y="719012"/>
            <a:ext cx="2445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807871C2-BB54-468C-A22B-41E698AF50E8}"/>
              </a:ext>
            </a:extLst>
          </p:cNvPr>
          <p:cNvSpPr/>
          <p:nvPr/>
        </p:nvSpPr>
        <p:spPr>
          <a:xfrm>
            <a:off x="159980" y="304800"/>
            <a:ext cx="8824040" cy="6324599"/>
          </a:xfrm>
          <a:prstGeom prst="frame">
            <a:avLst>
              <a:gd name="adj1" fmla="val 999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11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957C9F-459E-4926-BFEF-124FAF1D07BA}"/>
              </a:ext>
            </a:extLst>
          </p:cNvPr>
          <p:cNvSpPr txBox="1"/>
          <p:nvPr/>
        </p:nvSpPr>
        <p:spPr>
          <a:xfrm>
            <a:off x="685800" y="1676400"/>
            <a:ext cx="8001000" cy="37240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জাতির জনক বঙ্গবন্ধু শেখ মুজিবুর রহমান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জন্মগ্রহন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করেছিলেন?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শেখ মুজিবুর রহমান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রচিত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3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উর্দুকে রাষ্ট্রভাষা ঘোষণার প্রতিবাদে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১৯৫২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প্রতিবাদ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06BCC6-3978-4F5C-ADAB-EA1D95332850}"/>
              </a:ext>
            </a:extLst>
          </p:cNvPr>
          <p:cNvSpPr txBox="1"/>
          <p:nvPr/>
        </p:nvSpPr>
        <p:spPr>
          <a:xfrm>
            <a:off x="3822492" y="677272"/>
            <a:ext cx="1499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6CB2CBEA-B7F6-400C-ADC5-969C88FB275B}"/>
              </a:ext>
            </a:extLst>
          </p:cNvPr>
          <p:cNvSpPr/>
          <p:nvPr/>
        </p:nvSpPr>
        <p:spPr>
          <a:xfrm>
            <a:off x="228600" y="304800"/>
            <a:ext cx="8763000" cy="6324599"/>
          </a:xfrm>
          <a:prstGeom prst="frame">
            <a:avLst>
              <a:gd name="adj1" fmla="val 999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47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id="{82C2629C-4540-49F7-B4F4-D2F68DC4D56C}"/>
              </a:ext>
            </a:extLst>
          </p:cNvPr>
          <p:cNvSpPr/>
          <p:nvPr/>
        </p:nvSpPr>
        <p:spPr>
          <a:xfrm>
            <a:off x="1678898" y="1752600"/>
            <a:ext cx="5786204" cy="3792512"/>
          </a:xfrm>
          <a:prstGeom prst="flowChartMultidocumen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5974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84FB78EB-3E47-4706-A4D9-D61C8A9D6AD9}"/>
              </a:ext>
            </a:extLst>
          </p:cNvPr>
          <p:cNvSpPr/>
          <p:nvPr/>
        </p:nvSpPr>
        <p:spPr>
          <a:xfrm>
            <a:off x="130629" y="152400"/>
            <a:ext cx="8860971" cy="6553199"/>
          </a:xfrm>
          <a:prstGeom prst="frame">
            <a:avLst>
              <a:gd name="adj1" fmla="val 999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C6FF67-3885-46E7-B36E-D89E0256C571}"/>
              </a:ext>
            </a:extLst>
          </p:cNvPr>
          <p:cNvSpPr/>
          <p:nvPr/>
        </p:nvSpPr>
        <p:spPr>
          <a:xfrm>
            <a:off x="445533" y="3715509"/>
            <a:ext cx="4315771" cy="2262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মনিরা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আকতার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as-IN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as-IN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pPr algn="ctr"/>
            <a:r>
              <a:rPr lang="as-IN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সৈয়দপুর , নীলফামারী।</a:t>
            </a:r>
            <a:endParaRPr lang="bn-BD" sz="2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1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ইমেইলঃ l</a:t>
            </a:r>
            <a:r>
              <a:rPr lang="en-US" sz="21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abonickm</a:t>
            </a:r>
            <a:r>
              <a:rPr lang="bn-BD" sz="21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  <a:p>
            <a:pPr algn="ctr"/>
            <a:endParaRPr lang="en-US" sz="2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7E1024-A854-435B-8C18-67EEB88447FC}"/>
              </a:ext>
            </a:extLst>
          </p:cNvPr>
          <p:cNvSpPr txBox="1"/>
          <p:nvPr/>
        </p:nvSpPr>
        <p:spPr>
          <a:xfrm>
            <a:off x="5327247" y="3448292"/>
            <a:ext cx="3007829" cy="1938992"/>
          </a:xfrm>
          <a:prstGeom prst="rect">
            <a:avLst/>
          </a:prstGeom>
          <a:noFill/>
          <a:ln w="88900" cap="rnd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855BE6-F1E8-401F-90F7-562F7ABAB1E4}"/>
              </a:ext>
            </a:extLst>
          </p:cNvPr>
          <p:cNvSpPr txBox="1"/>
          <p:nvPr/>
        </p:nvSpPr>
        <p:spPr>
          <a:xfrm>
            <a:off x="4139735" y="1142290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39643B-F5C7-4AD3-85A5-3BE08AAAD1DC}"/>
              </a:ext>
            </a:extLst>
          </p:cNvPr>
          <p:cNvCxnSpPr>
            <a:cxnSpLocks/>
          </p:cNvCxnSpPr>
          <p:nvPr/>
        </p:nvCxnSpPr>
        <p:spPr>
          <a:xfrm>
            <a:off x="4960637" y="3115845"/>
            <a:ext cx="0" cy="256631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5085FC9-F31F-403D-828C-7DC955BD7DAE}"/>
              </a:ext>
            </a:extLst>
          </p:cNvPr>
          <p:cNvCxnSpPr>
            <a:cxnSpLocks/>
          </p:cNvCxnSpPr>
          <p:nvPr/>
        </p:nvCxnSpPr>
        <p:spPr>
          <a:xfrm>
            <a:off x="4761303" y="3697777"/>
            <a:ext cx="0" cy="161015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345632E-DB62-46F0-B5F3-A6352EC0AF5B}"/>
              </a:ext>
            </a:extLst>
          </p:cNvPr>
          <p:cNvCxnSpPr>
            <a:cxnSpLocks/>
          </p:cNvCxnSpPr>
          <p:nvPr/>
        </p:nvCxnSpPr>
        <p:spPr>
          <a:xfrm>
            <a:off x="5143942" y="3697777"/>
            <a:ext cx="0" cy="161015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F0C5542-6476-43A0-B7A0-6C2635A62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6" y="398671"/>
            <a:ext cx="2751590" cy="331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8492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A5C99D-4C29-4691-9814-CB4DED1FF39A}"/>
              </a:ext>
            </a:extLst>
          </p:cNvPr>
          <p:cNvSpPr txBox="1"/>
          <p:nvPr/>
        </p:nvSpPr>
        <p:spPr>
          <a:xfrm>
            <a:off x="3221046" y="313620"/>
            <a:ext cx="21244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গুলো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F9BBF8-46D8-4AEA-B7D3-0367003D733B}"/>
              </a:ext>
            </a:extLst>
          </p:cNvPr>
          <p:cNvSpPr txBox="1"/>
          <p:nvPr/>
        </p:nvSpPr>
        <p:spPr>
          <a:xfrm>
            <a:off x="3048000" y="661959"/>
            <a:ext cx="268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C0A65C52-BC54-4169-9EAB-0C8FCEC48152}"/>
              </a:ext>
            </a:extLst>
          </p:cNvPr>
          <p:cNvSpPr/>
          <p:nvPr/>
        </p:nvSpPr>
        <p:spPr>
          <a:xfrm>
            <a:off x="130629" y="152400"/>
            <a:ext cx="8860971" cy="6553199"/>
          </a:xfrm>
          <a:prstGeom prst="frame">
            <a:avLst>
              <a:gd name="adj1" fmla="val 999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AA31EC-FDB6-4A07-B9E8-8A0C18935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25" y="1335767"/>
            <a:ext cx="3420222" cy="3940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6E4BD0-15ED-4953-BCCF-D4EFDC933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547" y="1335768"/>
            <a:ext cx="3547527" cy="3940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11562F9-A1DB-4F1A-A579-3FBEE043682E}"/>
              </a:ext>
            </a:extLst>
          </p:cNvPr>
          <p:cNvSpPr txBox="1"/>
          <p:nvPr/>
        </p:nvSpPr>
        <p:spPr>
          <a:xfrm>
            <a:off x="344269" y="5488427"/>
            <a:ext cx="4002936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খাজা নাজিম উদ্দিন।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 দ্বিতী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প্রধানমন্ত্রী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(১৯৫১ – ১৯৫৩)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93AF71-20E5-4810-893D-C4016459A180}"/>
              </a:ext>
            </a:extLst>
          </p:cNvPr>
          <p:cNvSpPr txBox="1"/>
          <p:nvPr/>
        </p:nvSpPr>
        <p:spPr>
          <a:xfrm>
            <a:off x="4534470" y="5378347"/>
            <a:ext cx="4258679" cy="110799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200" dirty="0">
                <a:latin typeface="NikoshBAN" panose="02000000000000000000" pitchFamily="2" charset="0"/>
                <a:cs typeface="NikoshBAN" panose="02000000000000000000" pitchFamily="2" charset="0"/>
              </a:rPr>
              <a:t>১৯৫২ সালে কায়েদে আজম মুহাম্মদ আলী জিন্নাহ্‌ উর্দুকে সমগ্র পাকিস্তানের একমাত্র রাষ্ট্রভাষা ঘোষণা করেন।</a:t>
            </a:r>
            <a:endParaRPr lang="en-US" sz="2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606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21C28B-D01E-41BE-8611-0ACE290E913A}"/>
              </a:ext>
            </a:extLst>
          </p:cNvPr>
          <p:cNvSpPr txBox="1"/>
          <p:nvPr/>
        </p:nvSpPr>
        <p:spPr>
          <a:xfrm>
            <a:off x="2971800" y="381000"/>
            <a:ext cx="3854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াঠঃ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6035E-F1D3-42AA-A55D-D40EE0760DC5}"/>
              </a:ext>
            </a:extLst>
          </p:cNvPr>
          <p:cNvSpPr txBox="1"/>
          <p:nvPr/>
        </p:nvSpPr>
        <p:spPr>
          <a:xfrm>
            <a:off x="4038600" y="3200400"/>
            <a:ext cx="5029200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বায়ান্নর দিনগুলো</a:t>
            </a:r>
          </a:p>
          <a:p>
            <a:pPr algn="ctr"/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লেখকঃ শেখ মুজিবুর রহমান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8D75BE-D488-49EA-A5AB-07B4E0DF5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8137"/>
            <a:ext cx="3781411" cy="5127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3783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C2890-E099-4157-894D-5311E73961BB}"/>
              </a:ext>
            </a:extLst>
          </p:cNvPr>
          <p:cNvSpPr txBox="1"/>
          <p:nvPr/>
        </p:nvSpPr>
        <p:spPr>
          <a:xfrm>
            <a:off x="1056474" y="2398880"/>
            <a:ext cx="700928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bn-B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জাতির জনক বঙ্গবন্ধু শেখ মুজিবুর রহমানের কারা জীবন সম্পর্কে বলতে পারবে;</a:t>
            </a:r>
          </a:p>
          <a:p>
            <a:pPr marL="514350" indent="-514350" algn="just">
              <a:buFont typeface="Wingdings" panose="05000000000000000000" pitchFamily="2" charset="2"/>
              <a:buChar char="q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লেখক পরিচিতি উল্লেখ করতে পারবে;</a:t>
            </a:r>
          </a:p>
          <a:p>
            <a:pPr marL="514350" indent="-514350" algn="just">
              <a:buFont typeface="Wingdings" panose="05000000000000000000" pitchFamily="2" charset="2"/>
              <a:buChar char="q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বায়ান্নর ভাষা আন্দোলন কী তা ব্যাখ্যা করতে পারবে;</a:t>
            </a:r>
          </a:p>
          <a:p>
            <a:pPr algn="just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bn-BD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CD32B1EB-DA58-4283-9EC3-DC756238214C}"/>
              </a:ext>
            </a:extLst>
          </p:cNvPr>
          <p:cNvSpPr/>
          <p:nvPr/>
        </p:nvSpPr>
        <p:spPr>
          <a:xfrm>
            <a:off x="457200" y="304800"/>
            <a:ext cx="8305800" cy="6324599"/>
          </a:xfrm>
          <a:prstGeom prst="frame">
            <a:avLst>
              <a:gd name="adj1" fmla="val 999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3344061" y="1310980"/>
            <a:ext cx="2434107" cy="589209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B9A96B-5051-427F-9642-4DA468AD5977}"/>
              </a:ext>
            </a:extLst>
          </p:cNvPr>
          <p:cNvSpPr txBox="1"/>
          <p:nvPr/>
        </p:nvSpPr>
        <p:spPr>
          <a:xfrm>
            <a:off x="3774462" y="1310980"/>
            <a:ext cx="157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820554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8E34C6-098B-4AC4-BFAE-514544F42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11" y="4082704"/>
            <a:ext cx="4191599" cy="2233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1946E7-BB9A-4D1A-9EFF-76FD314FB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4" y="1131529"/>
            <a:ext cx="4152135" cy="21695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EEDB7F-3BFE-42E8-AF8D-A84D2C2EBD47}"/>
              </a:ext>
            </a:extLst>
          </p:cNvPr>
          <p:cNvSpPr txBox="1"/>
          <p:nvPr/>
        </p:nvSpPr>
        <p:spPr>
          <a:xfrm>
            <a:off x="1926871" y="167988"/>
            <a:ext cx="5517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450E5C-B146-4D59-AD55-8C198AF4D073}"/>
              </a:ext>
            </a:extLst>
          </p:cNvPr>
          <p:cNvSpPr txBox="1"/>
          <p:nvPr/>
        </p:nvSpPr>
        <p:spPr>
          <a:xfrm>
            <a:off x="1483864" y="3460991"/>
            <a:ext cx="3455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কারাজীবন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6A09D-DD2C-46E3-B92F-CD05E8BE0CB1}"/>
              </a:ext>
            </a:extLst>
          </p:cNvPr>
          <p:cNvSpPr txBox="1"/>
          <p:nvPr/>
        </p:nvSpPr>
        <p:spPr>
          <a:xfrm>
            <a:off x="5742356" y="2583828"/>
            <a:ext cx="2819400" cy="304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১৯৫২ সালের ঢাকা কেন্দ্রীয় কারাগার।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কারাগারে বঙ্গবন্ধু শেখ মুজিবুর রহমানকে বন্দি করে রাখা হয়।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71618487-E6E7-456A-BE59-BA2CEFB1A8C4}"/>
              </a:ext>
            </a:extLst>
          </p:cNvPr>
          <p:cNvSpPr/>
          <p:nvPr/>
        </p:nvSpPr>
        <p:spPr>
          <a:xfrm>
            <a:off x="228600" y="167988"/>
            <a:ext cx="8763000" cy="6522024"/>
          </a:xfrm>
          <a:prstGeom prst="frame">
            <a:avLst>
              <a:gd name="adj1" fmla="val 999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021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F09B60-3F77-44A4-A943-207BCEF05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8600"/>
            <a:ext cx="1090841" cy="897863"/>
          </a:xfrm>
          <a:prstGeom prst="rect">
            <a:avLst/>
          </a:prstGeom>
        </p:spPr>
      </p:pic>
      <p:sp>
        <p:nvSpPr>
          <p:cNvPr id="3" name="Trapezoid 2">
            <a:extLst>
              <a:ext uri="{FF2B5EF4-FFF2-40B4-BE49-F238E27FC236}">
                <a16:creationId xmlns:a16="http://schemas.microsoft.com/office/drawing/2014/main" id="{76943299-31C8-4D74-B44D-41B1BC1432F8}"/>
              </a:ext>
            </a:extLst>
          </p:cNvPr>
          <p:cNvSpPr/>
          <p:nvPr/>
        </p:nvSpPr>
        <p:spPr>
          <a:xfrm>
            <a:off x="3106467" y="319509"/>
            <a:ext cx="2768958" cy="721492"/>
          </a:xfrm>
          <a:prstGeom prst="trapezoi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1711BE-5C8A-4B54-9965-C295325FF0AD}"/>
              </a:ext>
            </a:extLst>
          </p:cNvPr>
          <p:cNvSpPr txBox="1"/>
          <p:nvPr/>
        </p:nvSpPr>
        <p:spPr>
          <a:xfrm>
            <a:off x="3733800" y="1905000"/>
            <a:ext cx="49357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মানুষের যখন পতন আসে তখন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হতে 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5A25E6-2935-467A-8B26-14F65E5A1BB4}"/>
              </a:ext>
            </a:extLst>
          </p:cNvPr>
          <p:cNvSpPr txBox="1"/>
          <p:nvPr/>
        </p:nvSpPr>
        <p:spPr>
          <a:xfrm>
            <a:off x="4143674" y="4572000"/>
            <a:ext cx="4116049" cy="1402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defTabSz="525463">
              <a:lnSpc>
                <a:spcPts val="25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১৯৫২ সালে ‘শেখ মুজিবের মুক্তি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চাই’, ‘রাজবন্দীর মুক্তি চাই’ বলে কেন স্লোগান দেওয়া হয়েছিলো?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EB08CF-4E0F-4E45-91B3-5A9C0B2BCC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41" y="1562709"/>
            <a:ext cx="2286000" cy="2364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C76460-E53D-4B89-A741-C2BD00E13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17464"/>
            <a:ext cx="3219115" cy="2209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88CEFF-163B-4BCD-9AF8-0415BBAB3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76200"/>
            <a:ext cx="86106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54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7C0D3B-2A46-4EBF-BE01-596D8276606E}"/>
              </a:ext>
            </a:extLst>
          </p:cNvPr>
          <p:cNvSpPr txBox="1"/>
          <p:nvPr/>
        </p:nvSpPr>
        <p:spPr>
          <a:xfrm>
            <a:off x="152401" y="1497691"/>
            <a:ext cx="2667000" cy="507831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7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জন্মঃ</a:t>
            </a:r>
            <a:r>
              <a:rPr lang="bn-BD" sz="2700" dirty="0">
                <a:latin typeface="NikoshBAN" pitchFamily="2" charset="0"/>
                <a:cs typeface="NikoshBAN" pitchFamily="2" charset="0"/>
              </a:rPr>
              <a:t> ১৭মার্চ ১৯২০ খ্রিঃ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528940-5E12-4410-BC5E-4A07A3C500B9}"/>
              </a:ext>
            </a:extLst>
          </p:cNvPr>
          <p:cNvSpPr txBox="1"/>
          <p:nvPr/>
        </p:nvSpPr>
        <p:spPr>
          <a:xfrm>
            <a:off x="319931" y="2232356"/>
            <a:ext cx="2667000" cy="95410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জন্মস্থানঃ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গোপালগঞ্জ, টুঙ্গিপাড়া।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55649A-F33B-4AD4-A5E7-FF487D18AFCE}"/>
              </a:ext>
            </a:extLst>
          </p:cNvPr>
          <p:cNvSpPr txBox="1"/>
          <p:nvPr/>
        </p:nvSpPr>
        <p:spPr>
          <a:xfrm>
            <a:off x="152400" y="5043974"/>
            <a:ext cx="5003005" cy="156966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অর্জনঃ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বঙ্গবন্ধু, সর্বকালের সর্বশ্রেষ্ঠ বাঙালি, অবিসংবাদিত নেতা, কিংবদন্তি, শোষণমুক্ত সোনার বাংলার স্বপ্নদ্রষ্টা, শ্রেষ্ঠ রাজনীতিবিদ, জুলিও কুরি পদক ও  বাংলাদেশের ১ম প্রেসিডেন্ট।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4B7E7-7A0B-48F7-97A0-25916E91D8AB}"/>
              </a:ext>
            </a:extLst>
          </p:cNvPr>
          <p:cNvSpPr txBox="1"/>
          <p:nvPr/>
        </p:nvSpPr>
        <p:spPr>
          <a:xfrm>
            <a:off x="5748411" y="6090414"/>
            <a:ext cx="3162301" cy="52322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মৃত্যুঃ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১৫ আগস্ট ১৯৭৫ খ্রিঃ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A4E15-C88C-4FAC-8DA6-78AD97CDB623}"/>
              </a:ext>
            </a:extLst>
          </p:cNvPr>
          <p:cNvSpPr txBox="1"/>
          <p:nvPr/>
        </p:nvSpPr>
        <p:spPr>
          <a:xfrm>
            <a:off x="5838823" y="4800600"/>
            <a:ext cx="3124200" cy="83099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অবদানঃ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স্বাধীনতার ঘোষক,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বাংলাদেশ রাষ্ট্রের স্থপতি।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D1748F-5042-4822-A25F-18D1E0541506}"/>
              </a:ext>
            </a:extLst>
          </p:cNvPr>
          <p:cNvSpPr txBox="1"/>
          <p:nvPr/>
        </p:nvSpPr>
        <p:spPr>
          <a:xfrm>
            <a:off x="152400" y="3738026"/>
            <a:ext cx="2819401" cy="83099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পিতাঃ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শেখ লুৎফর রহমান।</a:t>
            </a:r>
          </a:p>
          <a:p>
            <a:r>
              <a:rPr lang="bn-BD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মাতাঃ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সায়ারা খাতুন।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6DFD0C-4FDC-4768-BF82-A99812B870F5}"/>
              </a:ext>
            </a:extLst>
          </p:cNvPr>
          <p:cNvSpPr txBox="1"/>
          <p:nvPr/>
        </p:nvSpPr>
        <p:spPr>
          <a:xfrm>
            <a:off x="5786512" y="1497691"/>
            <a:ext cx="3152776" cy="292387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 জীবনঃ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ম্যাট্রিক (১৯৪১), গোপালগঞ্জ মিশনারি স্কুল; আইএ (১৯৪৪) কলকাতা ইসলামিয়া কলেজ; বিএ (১৯৪৬) কলকাতা ইসলামিয়া কলেজ; ঢাকা বিশ্ববিদ্যালয়ে ল’ ক্লাসে ভর্তি (অসমাপ্ত) ১৯৪৭।</a:t>
            </a:r>
          </a:p>
          <a:p>
            <a:r>
              <a:rPr lang="bn-BD" sz="1600" dirty="0">
                <a:latin typeface="NikoshBAN" pitchFamily="2" charset="0"/>
                <a:cs typeface="NikoshBAN" pitchFamily="2" charset="0"/>
              </a:rPr>
              <a:t>(সূত্রঃ বাংলা একাডেমি চরিতাভিধান)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410049-F7A8-45FE-923C-1EF1AED03AED}"/>
              </a:ext>
            </a:extLst>
          </p:cNvPr>
          <p:cNvSpPr txBox="1"/>
          <p:nvPr/>
        </p:nvSpPr>
        <p:spPr>
          <a:xfrm>
            <a:off x="3352800" y="311505"/>
            <a:ext cx="23622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bn-BD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95579E-1A93-4020-884F-9A99B9382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461" y="1226600"/>
            <a:ext cx="2501702" cy="368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73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A0A02E-D7C6-4F91-8788-5A766CACCD57}"/>
              </a:ext>
            </a:extLst>
          </p:cNvPr>
          <p:cNvSpPr txBox="1"/>
          <p:nvPr/>
        </p:nvSpPr>
        <p:spPr>
          <a:xfrm>
            <a:off x="3124200" y="619794"/>
            <a:ext cx="2220792" cy="7014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AD0148-1228-4293-859F-62AC3E2B18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81200"/>
            <a:ext cx="3296992" cy="1661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0D1A2C-0ABA-479C-9529-E93C759D5F47}"/>
              </a:ext>
            </a:extLst>
          </p:cNvPr>
          <p:cNvSpPr txBox="1"/>
          <p:nvPr/>
        </p:nvSpPr>
        <p:spPr>
          <a:xfrm>
            <a:off x="1409700" y="4260954"/>
            <a:ext cx="6400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14C9A13A-023E-419F-8351-D73AE69F0C6D}"/>
              </a:ext>
            </a:extLst>
          </p:cNvPr>
          <p:cNvSpPr/>
          <p:nvPr/>
        </p:nvSpPr>
        <p:spPr>
          <a:xfrm>
            <a:off x="304800" y="304800"/>
            <a:ext cx="8458200" cy="6324599"/>
          </a:xfrm>
          <a:prstGeom prst="frame">
            <a:avLst>
              <a:gd name="adj1" fmla="val 999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68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3100</TotalTime>
  <Words>610</Words>
  <Application>Microsoft Office PowerPoint</Application>
  <PresentationFormat>On-screen Show (4:3)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masud</dc:creator>
  <cp:lastModifiedBy>DOEL</cp:lastModifiedBy>
  <cp:revision>585</cp:revision>
  <dcterms:created xsi:type="dcterms:W3CDTF">2006-08-16T00:00:00Z</dcterms:created>
  <dcterms:modified xsi:type="dcterms:W3CDTF">2020-08-24T20:24:04Z</dcterms:modified>
</cp:coreProperties>
</file>