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371" r:id="rId2"/>
    <p:sldId id="271" r:id="rId3"/>
    <p:sldId id="334" r:id="rId4"/>
    <p:sldId id="370" r:id="rId5"/>
    <p:sldId id="353" r:id="rId6"/>
    <p:sldId id="354" r:id="rId7"/>
    <p:sldId id="336" r:id="rId8"/>
    <p:sldId id="337" r:id="rId9"/>
    <p:sldId id="338" r:id="rId10"/>
    <p:sldId id="339" r:id="rId11"/>
    <p:sldId id="340" r:id="rId12"/>
    <p:sldId id="341" r:id="rId13"/>
    <p:sldId id="361" r:id="rId14"/>
    <p:sldId id="360" r:id="rId15"/>
    <p:sldId id="342" r:id="rId16"/>
    <p:sldId id="343" r:id="rId17"/>
    <p:sldId id="362" r:id="rId18"/>
    <p:sldId id="363" r:id="rId19"/>
    <p:sldId id="367" r:id="rId20"/>
    <p:sldId id="345" r:id="rId21"/>
    <p:sldId id="347" r:id="rId22"/>
    <p:sldId id="3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11F4-926C-4549-8AF4-93475E981E6E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78E6-67A2-48AA-87DA-BB4D8FBE72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D4F7-3BA2-45FD-9EF0-854E30FD858B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2A6-A08B-40B2-B1F3-A8D88B6E1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3" name="Picture 2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14732" y="562708"/>
            <a:ext cx="7680960" cy="5950634"/>
            <a:chOff x="2841674" y="1603717"/>
            <a:chExt cx="6217920" cy="4726744"/>
          </a:xfrm>
        </p:grpSpPr>
        <p:grpSp>
          <p:nvGrpSpPr>
            <p:cNvPr id="33" name="Group 32"/>
            <p:cNvGrpSpPr/>
            <p:nvPr/>
          </p:nvGrpSpPr>
          <p:grpSpPr>
            <a:xfrm>
              <a:off x="2841674" y="1603717"/>
              <a:ext cx="6217920" cy="4726744"/>
              <a:chOff x="2841674" y="1603717"/>
              <a:chExt cx="6217920" cy="472674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841674" y="1603717"/>
                <a:ext cx="6203852" cy="4726744"/>
                <a:chOff x="2841674" y="1603717"/>
                <a:chExt cx="6203852" cy="4726744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>
                  <a:off x="527540" y="3931919"/>
                  <a:ext cx="4712677" cy="8440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800666" y="5062027"/>
                  <a:ext cx="2445433" cy="5861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2940147" y="1603717"/>
                  <a:ext cx="6105379" cy="140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3064412" y="3840480"/>
                  <a:ext cx="5952979" cy="1172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7863840" y="2729132"/>
                  <a:ext cx="2278966" cy="2813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41674" y="6316394"/>
                  <a:ext cx="154745" cy="158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Rectangle 30"/>
              <p:cNvSpPr/>
              <p:nvPr/>
            </p:nvSpPr>
            <p:spPr>
              <a:xfrm>
                <a:off x="2855742" y="1603717"/>
                <a:ext cx="6203852" cy="223676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flipH="1">
                <a:off x="2855740" y="3854548"/>
                <a:ext cx="253217" cy="246184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4937760" y="1913207"/>
              <a:ext cx="1856935" cy="1575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30658" y="3545058"/>
            <a:ext cx="6921305" cy="2180494"/>
            <a:chOff x="2897944" y="4656406"/>
            <a:chExt cx="6342187" cy="1209822"/>
          </a:xfrm>
        </p:grpSpPr>
        <p:sp>
          <p:nvSpPr>
            <p:cNvPr id="42" name="Oval 41"/>
            <p:cNvSpPr/>
            <p:nvPr/>
          </p:nvSpPr>
          <p:spPr>
            <a:xfrm>
              <a:off x="2897944" y="4656406"/>
              <a:ext cx="1702191" cy="1209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স্বা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600136" y="4670473"/>
              <a:ext cx="1547446" cy="1167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গ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117101" y="4682196"/>
              <a:ext cx="1547446" cy="1167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ত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692685" y="4696264"/>
              <a:ext cx="1547446" cy="1167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ম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984738" y="4431323"/>
            <a:ext cx="107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		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800663" y="244028"/>
            <a:ext cx="998806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কোন খাদ্য থেকে  আমরা খনিজ লবণ পেয়ে থাকি?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59453" y="1403911"/>
            <a:ext cx="10790122" cy="3435375"/>
            <a:chOff x="759453" y="1403911"/>
            <a:chExt cx="10790122" cy="3435375"/>
          </a:xfrm>
        </p:grpSpPr>
        <p:pic>
          <p:nvPicPr>
            <p:cNvPr id="10" name="Picture 9" descr="১৩.৩.৩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453" y="1425966"/>
              <a:ext cx="2715268" cy="1697062"/>
            </a:xfrm>
            <a:prstGeom prst="rect">
              <a:avLst/>
            </a:prstGeom>
          </p:spPr>
        </p:pic>
        <p:pic>
          <p:nvPicPr>
            <p:cNvPr id="11" name="Picture 10" descr="১৩.৩.১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9981" y="1425526"/>
              <a:ext cx="2596074" cy="1711569"/>
            </a:xfrm>
            <a:prstGeom prst="rect">
              <a:avLst/>
            </a:prstGeom>
          </p:spPr>
        </p:pic>
        <p:pic>
          <p:nvPicPr>
            <p:cNvPr id="12" name="Picture 11" descr="১৩.৪.১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8165" y="1403911"/>
              <a:ext cx="2619375" cy="1705050"/>
            </a:xfrm>
            <a:prstGeom prst="rect">
              <a:avLst/>
            </a:prstGeom>
          </p:spPr>
        </p:pic>
        <p:pic>
          <p:nvPicPr>
            <p:cNvPr id="14" name="Picture 13" descr="১৩.৪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14339" y="1434905"/>
              <a:ext cx="2335236" cy="1645919"/>
            </a:xfrm>
            <a:prstGeom prst="rect">
              <a:avLst/>
            </a:prstGeom>
          </p:spPr>
        </p:pic>
        <p:pic>
          <p:nvPicPr>
            <p:cNvPr id="15" name="Picture 2" descr="C:\Users\DOEL\Desktop\Khonij lobon\p3_lead_5544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78" y="3274082"/>
              <a:ext cx="3483600" cy="156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DOEL\Desktop\Khonij lobon\file (2).jpe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323" y="3260730"/>
              <a:ext cx="3474720" cy="152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১৩.১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4855" y="3196151"/>
              <a:ext cx="3454278" cy="1572797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926080" y="5148775"/>
            <a:ext cx="738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এসব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খাদ্য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থেকেও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খণিজ</a:t>
            </a:r>
            <a:r>
              <a:rPr lang="en-US" sz="3200" dirty="0" smtClean="0"/>
              <a:t> </a:t>
            </a:r>
            <a:r>
              <a:rPr lang="en-US" sz="3200" dirty="0" err="1" smtClean="0"/>
              <a:t>লবণ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থাকি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3183598" cy="6858000"/>
            <a:chOff x="0" y="0"/>
            <a:chExt cx="3183598" cy="6858000"/>
          </a:xfrm>
        </p:grpSpPr>
        <p:pic>
          <p:nvPicPr>
            <p:cNvPr id="2" name="Picture 1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905410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১৩.৫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56" y="1702190"/>
            <a:ext cx="4895558" cy="36716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8658" y="159502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2800" dirty="0" smtClean="0"/>
              <a:t>ক্যালসিয়াম দাঁত ও হাড় গঠনে, রক্ত জমাট বাঁধতে, স্নায়ু ব্যবস্থায় সুষ্ঠু কাজ স</a:t>
            </a:r>
            <a:r>
              <a:rPr lang="bn-BD" sz="2800" dirty="0" smtClean="0"/>
              <a:t>ম্পা</a:t>
            </a:r>
            <a:r>
              <a:rPr lang="as-IN" sz="2800" dirty="0" smtClean="0"/>
              <a:t>দনে সহায়তা করে। ফসফরাস দাঁত ও হাড় গঠন, ফসফোলিপিড তৈরি করে। লৌহ রক্তের লোহিত রক্তকণিকা গঠন, উৎসেচক বা এনজাইমের কার্যকারিতায় সহায়তা করে। আয়োডিন থাইরয়েড গ্রন্থির কাজ ও বিপাকের কাজ সুষ্ঠুভাবে সম্পাদনে সহায়তা করে। দেহের অধিকাংশ কোষ ও দেহরসের জন্য সোডিয়াম প্রয়োজন। পেশি সংকোচনে পটাশিয়াম গুরুত্বপূর্ণ ভূমিকা পালন করে।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400886" y="221957"/>
            <a:ext cx="8192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solidFill>
                  <a:srgbClr val="FF0000"/>
                </a:solidFill>
              </a:rPr>
              <a:t>মানবদেহে খনিজ লবণের প্রয়োজনীতা</a:t>
            </a:r>
            <a:r>
              <a:rPr lang="bn-BD" sz="4000" b="1" dirty="0" smtClean="0">
                <a:solidFill>
                  <a:srgbClr val="FF0000"/>
                </a:solidFill>
              </a:rPr>
              <a:t/>
            </a:r>
            <a:br>
              <a:rPr lang="bn-BD" sz="4000" b="1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3197666" cy="6858000"/>
            <a:chOff x="0" y="0"/>
            <a:chExt cx="3197666" cy="6858000"/>
          </a:xfrm>
        </p:grpSpPr>
        <p:pic>
          <p:nvPicPr>
            <p:cNvPr id="2" name="Picture 1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919478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nShot_20200803_18181909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4" name="Flowchart: Terminator 13"/>
          <p:cNvSpPr/>
          <p:nvPr/>
        </p:nvSpPr>
        <p:spPr>
          <a:xfrm>
            <a:off x="4009292" y="211016"/>
            <a:ext cx="3474720" cy="9847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জোড়ায়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158069" y="478302"/>
            <a:ext cx="254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৫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23889" y="2264897"/>
            <a:ext cx="9917723" cy="23493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খাদ্যের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মাধ্যমে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সমস্ত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খনিজ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লবণ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আমাদের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শরীরে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প্রবেশ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একটি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তালিকা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তৈরি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</a:t>
            </a:r>
            <a:r>
              <a:rPr lang="en-US" sz="3600" b="1" dirty="0" smtClean="0"/>
              <a:t>।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3239869" cy="6858000"/>
            <a:chOff x="0" y="0"/>
            <a:chExt cx="3239869" cy="6858000"/>
          </a:xfrm>
        </p:grpSpPr>
        <p:pic>
          <p:nvPicPr>
            <p:cNvPr id="2" name="Picture 1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961681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" descr="C:\Users\DOEL\Desktop\Khonij lobon\iod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04" y="1335768"/>
            <a:ext cx="4946996" cy="41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566454" y="2512814"/>
            <a:ext cx="63786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রোগটির নাম কী?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কীসের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অভাবে এ রোগটি হয়ে থাকে?</a:t>
            </a:r>
            <a:endParaRPr lang="en-US" sz="3600" dirty="0"/>
          </a:p>
        </p:txBody>
      </p:sp>
      <p:sp>
        <p:nvSpPr>
          <p:cNvPr id="31" name="Flowchart: Terminator 30"/>
          <p:cNvSpPr/>
          <p:nvPr/>
        </p:nvSpPr>
        <p:spPr>
          <a:xfrm>
            <a:off x="4262511" y="239151"/>
            <a:ext cx="2700997" cy="7174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গলগন্ড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5" name="Picture 4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১৩.৬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99" y="1200004"/>
            <a:ext cx="4307937" cy="3663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11151" y="1174378"/>
            <a:ext cx="7127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যখন </a:t>
            </a:r>
            <a:r>
              <a:rPr lang="as-IN" sz="2400" dirty="0" smtClean="0"/>
              <a:t>আমাদের রক্তে কোনো কারণে আয়োডিনের অভাব ঘটে তখন গলায় অবস্থিত থাইরয়েডগ্রন্থি ক্রমশ আকারে বড় হতে থাকে। গলাটা ফুলে যায়। একে গলগন্ড বা ঘ্যাগ বলে। এ রোগের </a:t>
            </a:r>
            <a:r>
              <a:rPr lang="as-IN" sz="2400" dirty="0" smtClean="0"/>
              <a:t>লক্ষণগুলো </a:t>
            </a:r>
            <a:r>
              <a:rPr lang="as-IN" sz="2400" dirty="0" smtClean="0"/>
              <a:t>নিুরূপ :</a:t>
            </a:r>
            <a:br>
              <a:rPr lang="as-IN" sz="2400" dirty="0" smtClean="0"/>
            </a:br>
            <a:r>
              <a:rPr lang="as-IN" sz="2400" dirty="0" smtClean="0"/>
              <a:t>- থাইরয়েডগ্রন্থি ফুলে যায়, শ্বাস নিতে কষ্ট হয়।</a:t>
            </a:r>
            <a:br>
              <a:rPr lang="as-IN" sz="2400" dirty="0" smtClean="0"/>
            </a:br>
            <a:r>
              <a:rPr lang="as-IN" sz="2400" dirty="0" smtClean="0"/>
              <a:t>- শ্বাস-প্রশ্বাসের সময় শব্দ হয়।</a:t>
            </a:r>
            <a:br>
              <a:rPr lang="as-IN" sz="2400" dirty="0" smtClean="0"/>
            </a:br>
            <a:r>
              <a:rPr lang="as-IN" sz="2400" dirty="0" smtClean="0"/>
              <a:t>- গলার আওয়াজ ফ্যাঁসফেসে হয়ে যায়।</a:t>
            </a:r>
            <a:br>
              <a:rPr lang="as-IN" sz="2400" dirty="0" smtClean="0"/>
            </a:br>
            <a:r>
              <a:rPr lang="as-IN" sz="2400" dirty="0" smtClean="0"/>
              <a:t>- গলায় অস্বস্তিবোধ, খাবার গিলতে কষ্ট হয়।</a:t>
            </a:r>
            <a:br>
              <a:rPr lang="as-IN" sz="2400" dirty="0" smtClean="0"/>
            </a:br>
            <a:r>
              <a:rPr lang="as-IN" sz="2400" dirty="0" smtClean="0"/>
              <a:t>- আক্রান্ত ব্যক্তি অবসাদগ্রস্ত ও দুর্বলবোধ করে।</a:t>
            </a:r>
            <a:br>
              <a:rPr lang="as-IN" sz="2400" dirty="0" smtClean="0"/>
            </a:b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51691" y="4910855"/>
            <a:ext cx="11662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প্রতিকার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রোগের প্রাথমিক অবস্থায় আয়োডিনযুক্ত লবণ খাওয়া, সামুদ্রিক মাছ, মাছের </a:t>
            </a:r>
            <a:r>
              <a:rPr lang="as-IN" sz="2800" dirty="0" smtClean="0"/>
              <a:t>তেল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smtClean="0"/>
              <a:t>		</a:t>
            </a:r>
            <a:r>
              <a:rPr lang="as-IN" sz="2800" dirty="0" smtClean="0"/>
              <a:t> </a:t>
            </a:r>
            <a:r>
              <a:rPr lang="en-US" sz="2800" dirty="0" smtClean="0"/>
              <a:t>       </a:t>
            </a:r>
            <a:r>
              <a:rPr lang="as-IN" sz="2800" dirty="0" smtClean="0"/>
              <a:t>ও </a:t>
            </a:r>
            <a:r>
              <a:rPr lang="as-IN" sz="2800" dirty="0" smtClean="0"/>
              <a:t>সামুদ্রিক শৈবাল ইত্যাদি খাওয়ার অভ্যাস গড়ে তোলা।</a:t>
            </a:r>
            <a:endParaRPr lang="en-US" sz="28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4431323" y="196949"/>
            <a:ext cx="3052689" cy="82999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গলগন্ড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3197666" cy="6858000"/>
            <a:chOff x="0" y="0"/>
            <a:chExt cx="3197666" cy="6858000"/>
          </a:xfrm>
        </p:grpSpPr>
        <p:pic>
          <p:nvPicPr>
            <p:cNvPr id="2" name="Picture 1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919478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nShot_20200803_18181909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3910818" y="1410030"/>
            <a:ext cx="80607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সাধারণত </a:t>
            </a:r>
            <a:r>
              <a:rPr lang="as-IN" sz="2400" dirty="0" smtClean="0"/>
              <a:t>আয়োডিনের অভাবে শিশুদের এ রোগ হয়। এই রোগে আক্রান্ত শিশুর দেহে যে লক্ষণগুলো দেখা দেয় তা হলো-</a:t>
            </a:r>
            <a:br>
              <a:rPr lang="as-IN" sz="2400" dirty="0" smtClean="0"/>
            </a:br>
            <a:r>
              <a:rPr lang="as-IN" sz="2400" dirty="0" smtClean="0"/>
              <a:t>- দেহের বর্ধন মন্থর হয়।</a:t>
            </a:r>
            <a:br>
              <a:rPr lang="as-IN" sz="2400" dirty="0" smtClean="0"/>
            </a:br>
            <a:r>
              <a:rPr lang="as-IN" sz="2400" dirty="0" smtClean="0"/>
              <a:t>- পুরু ত্বক, মুখমণ্ডলের পরিবর্তন দেখা দেয়।</a:t>
            </a:r>
            <a:br>
              <a:rPr lang="as-IN" sz="2400" dirty="0" smtClean="0"/>
            </a:br>
            <a:r>
              <a:rPr lang="as-IN" sz="2400" dirty="0" smtClean="0"/>
              <a:t>- পুরু ঠোঁট, বড় জিহ্বা, মানসিক প্রতিবন্ধী হওয়ার সম্ভাবনা বেশি থাকে</a:t>
            </a:r>
            <a:r>
              <a:rPr lang="as-IN" sz="2400" dirty="0" smtClean="0"/>
              <a:t>।</a:t>
            </a:r>
            <a:endParaRPr lang="en-US" sz="2400" dirty="0" smtClean="0"/>
          </a:p>
          <a:p>
            <a:r>
              <a:rPr lang="as-IN" sz="2400" dirty="0" smtClean="0"/>
              <a:t/>
            </a:r>
            <a:br>
              <a:rPr lang="as-IN" sz="2400" dirty="0" smtClean="0"/>
            </a:br>
            <a:r>
              <a:rPr lang="as-IN" sz="2400" b="1" u="sng" dirty="0" smtClean="0">
                <a:solidFill>
                  <a:srgbClr val="FF0000"/>
                </a:solidFill>
              </a:rPr>
              <a:t>প্রতিকার</a:t>
            </a:r>
            <a:r>
              <a:rPr lang="as-IN" sz="2400" dirty="0" smtClean="0"/>
              <a:t/>
            </a:r>
            <a:br>
              <a:rPr lang="as-IN" sz="2400" dirty="0" smtClean="0"/>
            </a:br>
            <a:r>
              <a:rPr lang="as-IN" sz="2400" dirty="0" smtClean="0"/>
              <a:t>যথাসময়ে সঠিক চিকিৎসা করা হলে শিশুদের </a:t>
            </a:r>
            <a:r>
              <a:rPr lang="as-IN" sz="2400" dirty="0" smtClean="0"/>
              <a:t>দৈহিক</a:t>
            </a:r>
            <a:r>
              <a:rPr lang="en-US" sz="2400" dirty="0" smtClean="0"/>
              <a:t>  </a:t>
            </a:r>
            <a:r>
              <a:rPr lang="as-IN" sz="2400" dirty="0" smtClean="0"/>
              <a:t>অসুবিধাগুলো</a:t>
            </a:r>
            <a:endParaRPr lang="en-US" sz="2400" dirty="0" smtClean="0"/>
          </a:p>
          <a:p>
            <a:r>
              <a:rPr lang="as-IN" sz="2400" dirty="0" smtClean="0"/>
              <a:t>ও </a:t>
            </a:r>
            <a:r>
              <a:rPr lang="as-IN" sz="2400" dirty="0" smtClean="0"/>
              <a:t>স্বাভাবিক বর্ধন ঠিক রাখা যায়</a:t>
            </a:r>
            <a:r>
              <a:rPr lang="as-IN" sz="2400" dirty="0" smtClean="0"/>
              <a:t>।</a:t>
            </a:r>
            <a:endParaRPr lang="en-US" sz="2400" dirty="0"/>
          </a:p>
        </p:txBody>
      </p:sp>
      <p:pic>
        <p:nvPicPr>
          <p:cNvPr id="13" name="Picture 12" descr="১৩.৬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91" y="1533379"/>
            <a:ext cx="3431418" cy="3431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lowchart: Terminator 13"/>
          <p:cNvSpPr/>
          <p:nvPr/>
        </p:nvSpPr>
        <p:spPr>
          <a:xfrm>
            <a:off x="4389120" y="211016"/>
            <a:ext cx="3390314" cy="101287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ক্রোটিনিজম</a:t>
            </a:r>
            <a:endParaRPr lang="en-US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1026943" y="5300395"/>
            <a:ext cx="10832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প্রতিরোধ</a:t>
            </a:r>
            <a:r>
              <a:rPr lang="as-IN" sz="2800" dirty="0" smtClean="0"/>
              <a:t/>
            </a:r>
            <a:br>
              <a:rPr lang="as-IN" sz="2800" dirty="0" smtClean="0"/>
            </a:br>
            <a:r>
              <a:rPr lang="as-IN" sz="2800" dirty="0" smtClean="0"/>
              <a:t>খাবারে আয়োডিনযুক্ত লবণ দিয়ে এ রোগ প্রতিরোধ করা যায়।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3225802" cy="6858000"/>
            <a:chOff x="0" y="0"/>
            <a:chExt cx="3225802" cy="6858000"/>
          </a:xfrm>
        </p:grpSpPr>
        <p:pic>
          <p:nvPicPr>
            <p:cNvPr id="2" name="Picture 1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947614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21" name="Picture 20" descr="১৩.৬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71" y="1336429"/>
            <a:ext cx="4744475" cy="3657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53574" y="1372182"/>
            <a:ext cx="65320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/>
              <a:t>লোহা</a:t>
            </a:r>
            <a:r>
              <a:rPr lang="as-IN" sz="2400" dirty="0" smtClean="0"/>
              <a:t>, লোহিত রক্তকণিকার হিমোগোবিনের গঠন উপাদান। শিশু ও সন্তান সম্ভবা মায়ের খাদ্যে লোহার ঘাটতির জন্য রক্তাল্পতা দেখা যায়। সাধারণত শিশুদের পেটে কৃমি হলে রক্তাল্পতা দেখা দিতে পারে। এর লক্ষণগুলো হলো -</a:t>
            </a:r>
            <a:br>
              <a:rPr lang="as-IN" sz="2400" dirty="0" smtClean="0"/>
            </a:br>
            <a:r>
              <a:rPr lang="as-IN" sz="2400" dirty="0" smtClean="0"/>
              <a:t>- দুর্বলতাবোধ, মাথা, গা ঝিমঝিম করা।</a:t>
            </a:r>
            <a:br>
              <a:rPr lang="as-IN" sz="2400" dirty="0" smtClean="0"/>
            </a:br>
            <a:r>
              <a:rPr lang="as-IN" sz="2400" dirty="0" smtClean="0"/>
              <a:t>- বুক ধড়ফড় করা।</a:t>
            </a:r>
            <a:br>
              <a:rPr lang="as-IN" sz="2400" dirty="0" smtClean="0"/>
            </a:br>
            <a:r>
              <a:rPr lang="as-IN" sz="2400" dirty="0" smtClean="0"/>
              <a:t>- মাথা ঘোরানো, অল্প পরিশ্রমে হাঁপিয়ে ওঠা।</a:t>
            </a:r>
            <a:br>
              <a:rPr lang="as-IN" sz="2400" dirty="0" smtClean="0"/>
            </a:br>
            <a:r>
              <a:rPr lang="as-IN" sz="2400" dirty="0" smtClean="0"/>
              <a:t>- ওজন হ্রাস ও খাওয়ায় অরুচি দেখা দেয়</a:t>
            </a:r>
            <a:r>
              <a:rPr lang="as-IN" sz="2400" dirty="0" smtClean="0"/>
              <a:t>।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294227" y="5011505"/>
            <a:ext cx="10719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/>
              <a:t>প্রতিকার</a:t>
            </a:r>
            <a:r>
              <a:rPr lang="as-IN" sz="2400" dirty="0" smtClean="0"/>
              <a:t/>
            </a:r>
            <a:br>
              <a:rPr lang="as-IN" sz="2400" dirty="0" smtClean="0"/>
            </a:br>
            <a:r>
              <a:rPr lang="as-IN" sz="2400" dirty="0" smtClean="0"/>
              <a:t>লৌহ সমৃদ্ধ শাকসবজি, ফল, মাংস, ডিমের কুসুম, যকৃত ও বৃক্ক ইত্যাদি বেশি করে খাওয়া</a:t>
            </a:r>
            <a:r>
              <a:rPr lang="bn-BD" sz="2400" dirty="0" smtClean="0"/>
              <a:t>। </a:t>
            </a:r>
            <a:r>
              <a:rPr lang="as-IN" sz="2400" dirty="0" smtClean="0"/>
              <a:t>রোগ কঠিন আকার ধারণ করলে হৃৎপিণ্ডের দ্রুত রক্ত সঞ্চালন ও হৃদস্পন্দন বন্ধ হয়ে মৃত্যু হওয়ার সম্ভাবনা থাকে।</a:t>
            </a:r>
            <a:endParaRPr lang="en-US" sz="2400" dirty="0"/>
          </a:p>
        </p:txBody>
      </p:sp>
      <p:sp>
        <p:nvSpPr>
          <p:cNvPr id="25" name="Flowchart: Terminator 24"/>
          <p:cNvSpPr/>
          <p:nvPr/>
        </p:nvSpPr>
        <p:spPr>
          <a:xfrm>
            <a:off x="3094892" y="182880"/>
            <a:ext cx="5627077" cy="9284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রক্তাল্পতা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ত্র্যানিমিয়া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2" name="Picture 1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48005" y="1350501"/>
            <a:ext cx="9832758" cy="5141739"/>
            <a:chOff x="802417" y="893300"/>
            <a:chExt cx="9832758" cy="5141739"/>
          </a:xfrm>
        </p:grpSpPr>
        <p:pic>
          <p:nvPicPr>
            <p:cNvPr id="9" name="Picture 7" descr="C:\Users\DOEL\Desktop\Khonij lobon\sdf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17" y="893300"/>
              <a:ext cx="4830819" cy="2795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092" y="956603"/>
              <a:ext cx="4797083" cy="2635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C:\Users\DOEL\Desktop\Khonij lobon\download (6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742" y="3778938"/>
              <a:ext cx="4884129" cy="2256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250831" y="253218"/>
            <a:ext cx="9312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দাঁত ও হাড় গঠনে, রক্ত জমাট বাঁধতে ও সুষ্ঠু স্নায়ু ব্যবস্থাপনায় কোন খনিজ উপাদানটি সাহায্য করে?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11" name="Picture 10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2" descr="C:\Users\DOEL\Desktop\Khonij lobon\the-muscular-system-diagram-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141" y="1474449"/>
            <a:ext cx="4714876" cy="3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787399"/>
            <a:ext cx="12107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পেশি সংকোচন ও প্রসারণে কোন খনিজ উপাদানটি সাহায্য করে?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9" name="Picture 8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4401" y="3105835"/>
            <a:ext cx="1028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ফসফরাস ও আয়োডিনযুক্ত কয়েকটি খাদ্যের নাম লেখ এবং এগুলো তোমাদের কীভাবে উপকার করে থাকে?</a:t>
            </a:r>
            <a:endParaRPr lang="en-US" sz="36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3221502" y="407964"/>
            <a:ext cx="3080825" cy="9003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দলগত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04849" y="956603"/>
            <a:ext cx="260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সময়ঃ</a:t>
            </a:r>
            <a:r>
              <a:rPr lang="en-US" sz="3200" dirty="0" smtClean="0">
                <a:solidFill>
                  <a:srgbClr val="0070C0"/>
                </a:solidFill>
              </a:rPr>
              <a:t> ১০ </a:t>
            </a:r>
            <a:r>
              <a:rPr lang="en-US" sz="3200" dirty="0" err="1" smtClean="0">
                <a:solidFill>
                  <a:srgbClr val="0070C0"/>
                </a:solidFill>
              </a:rPr>
              <a:t>মিনিট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2544" y="0"/>
            <a:ext cx="5083665" cy="798610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6344529" y="886265"/>
            <a:ext cx="5190980" cy="47689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 রানা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 এইচ এইচ ইউ উচ্চ বিদ্যালয়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সখীপুর, টাঙ্গাইল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০১৭২২-৪৫০৪০৬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1656" y="942535"/>
            <a:ext cx="192031" cy="4831938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10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G_20200825_1040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84" y="1026942"/>
            <a:ext cx="4754880" cy="423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42" name="Picture 41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3" name="Picture 42" descr="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4" name="Rectangle 43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Flowchart: Terminator 44"/>
          <p:cNvSpPr/>
          <p:nvPr/>
        </p:nvSpPr>
        <p:spPr>
          <a:xfrm>
            <a:off x="4726745" y="253218"/>
            <a:ext cx="2405575" cy="7877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মূল্যায়ণ</a:t>
            </a:r>
            <a:endParaRPr lang="en-US" sz="4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76775" y="1364567"/>
            <a:ext cx="755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১. </a:t>
            </a:r>
            <a:r>
              <a:rPr lang="en-US" sz="2800" dirty="0" err="1" smtClean="0"/>
              <a:t>পেশি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সংকোচনে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ভূমিকা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কোনটি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967980" y="1992310"/>
            <a:ext cx="9892957" cy="593558"/>
            <a:chOff x="967980" y="1992310"/>
            <a:chExt cx="9892957" cy="593558"/>
          </a:xfrm>
        </p:grpSpPr>
        <p:sp>
          <p:nvSpPr>
            <p:cNvPr id="50" name="Rectangle 49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46282" y="2020445"/>
              <a:ext cx="17363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ক্যালসিয়াম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77589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4635" y="2006377"/>
              <a:ext cx="15712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পটাশিয়াম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771226" y="2062648"/>
              <a:ext cx="19143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ম্যাগনেশিয়াম</a:t>
              </a:r>
              <a:endParaRPr lang="en-US" sz="28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401883" y="2020445"/>
              <a:ext cx="1459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সোডিয়াম</a:t>
              </a:r>
              <a:endParaRPr lang="en-US" sz="28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263703" y="2025749"/>
            <a:ext cx="57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560017" y="2751964"/>
            <a:ext cx="5487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২. </a:t>
            </a:r>
            <a:r>
              <a:rPr lang="en-US" sz="2800" dirty="0" err="1" smtClean="0"/>
              <a:t>গলগন্ড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ঘাটতি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993772" y="3354532"/>
            <a:ext cx="9905781" cy="551355"/>
            <a:chOff x="967980" y="1992310"/>
            <a:chExt cx="9905781" cy="551355"/>
          </a:xfrm>
        </p:grpSpPr>
        <p:sp>
          <p:nvSpPr>
            <p:cNvPr id="65" name="Rectangle 64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6282" y="2020445"/>
              <a:ext cx="17363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ক্যালসিয়াম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95877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154635" y="2006377"/>
              <a:ext cx="15712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পটাশিয়াম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14955" y="2020444"/>
              <a:ext cx="19143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ম্যাগনেশিয়াম</a:t>
              </a:r>
              <a:endParaRPr lang="en-US" sz="2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401883" y="2020445"/>
              <a:ext cx="1471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আয়োডিন</a:t>
              </a:r>
              <a:endParaRPr lang="en-US" sz="2800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8644716" y="3385010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514472" y="4074328"/>
            <a:ext cx="6577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৩. </a:t>
            </a:r>
            <a:r>
              <a:rPr lang="en-US" sz="2800" dirty="0" err="1" smtClean="0"/>
              <a:t>শ্বাস-প্রশ্বাসের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1061766" y="4660483"/>
            <a:ext cx="9526518" cy="551355"/>
            <a:chOff x="967980" y="1992310"/>
            <a:chExt cx="9526518" cy="551355"/>
          </a:xfrm>
        </p:grpSpPr>
        <p:sp>
          <p:nvSpPr>
            <p:cNvPr id="77" name="Rectangle 76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46282" y="2020445"/>
              <a:ext cx="18101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ক্রোটিনিজম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895877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54635" y="2006377"/>
              <a:ext cx="13340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রক্তাল্পতা</a:t>
              </a:r>
              <a:endParaRPr lang="en-US" sz="28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714955" y="2020444"/>
              <a:ext cx="1106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গলগন্ড</a:t>
              </a:r>
              <a:endParaRPr lang="en-US" sz="28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401883" y="2020445"/>
              <a:ext cx="885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স্কার্ভি</a:t>
              </a:r>
              <a:endParaRPr lang="en-US" sz="2800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5927306" y="4676893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7" name="Rectangle 86"/>
          <p:cNvSpPr/>
          <p:nvPr/>
        </p:nvSpPr>
        <p:spPr>
          <a:xfrm>
            <a:off x="483992" y="5197400"/>
            <a:ext cx="587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৪</a:t>
            </a:r>
            <a:r>
              <a:rPr lang="en-US" sz="2800" dirty="0" smtClean="0"/>
              <a:t>. </a:t>
            </a:r>
            <a:r>
              <a:rPr lang="en-US" sz="2800" dirty="0" err="1" smtClean="0"/>
              <a:t>গলগন্ড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প্রকোপ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অঞ্চলে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1073489" y="5699147"/>
            <a:ext cx="9526518" cy="551355"/>
            <a:chOff x="967980" y="1992310"/>
            <a:chExt cx="9526518" cy="551355"/>
          </a:xfrm>
        </p:grpSpPr>
        <p:sp>
          <p:nvSpPr>
            <p:cNvPr id="89" name="Rectangle 88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46282" y="2020445"/>
              <a:ext cx="1236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টাঙ্গাইল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895877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54635" y="2006377"/>
              <a:ext cx="14350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দিনাজপুর</a:t>
              </a:r>
              <a:endParaRPr lang="en-US" sz="28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714955" y="2020444"/>
              <a:ext cx="12121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বরিশাল</a:t>
              </a:r>
              <a:endParaRPr lang="en-US" sz="28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401883" y="2020445"/>
              <a:ext cx="9717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সিলেট</a:t>
              </a:r>
              <a:endParaRPr lang="en-US" sz="2800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3397467" y="5706179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62" grpId="0"/>
      <p:bldP spid="63" grpId="0"/>
      <p:bldP spid="74" grpId="0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1702191" y="0"/>
            <a:ext cx="10489809" cy="57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বাড়ির কাজ </a:t>
            </a:r>
            <a:endParaRPr lang="en-US" sz="4400" b="1" dirty="0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717452" y="680513"/>
            <a:ext cx="10396025" cy="541079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Rectangle 9"/>
          <p:cNvSpPr/>
          <p:nvPr/>
        </p:nvSpPr>
        <p:spPr>
          <a:xfrm>
            <a:off x="2879187" y="16709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ক্যালসিয়াম, ফসফরাস ও আয়োডিনযুক্ত কয়েকটি খাদ্যের নাম লেখ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উপকার করে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6935372" y="787790"/>
            <a:ext cx="4994031" cy="1012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সবাইকে ধন্যবাদ </a:t>
            </a:r>
            <a:endParaRPr lang="en-US" sz="5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921304" y="4839287"/>
            <a:ext cx="4933071" cy="10199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নিরাপদে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থাক</a:t>
            </a:r>
            <a:endParaRPr lang="en-US" sz="5400" b="1" dirty="0"/>
          </a:p>
        </p:txBody>
      </p:sp>
      <p:pic>
        <p:nvPicPr>
          <p:cNvPr id="8" name="Picture 7" descr="১৩.৫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82" y="745588"/>
            <a:ext cx="6501814" cy="506545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991642" y="2827606"/>
            <a:ext cx="4839287" cy="984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সুস্থ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থাক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562 -0.00416 L 2.08333E-6 6.93642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32 -0.01503 L 5E-6 1.7919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18 -0.02335 L -1.875E-6 4.62428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0079" y="6488668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নিচের চিত্রগুলো লক্ষ কর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00332" y="1128053"/>
            <a:ext cx="10719582" cy="3232933"/>
            <a:chOff x="1012874" y="1339067"/>
            <a:chExt cx="10719582" cy="3232933"/>
          </a:xfrm>
        </p:grpSpPr>
        <p:pic>
          <p:nvPicPr>
            <p:cNvPr id="25" name="Picture 24" descr="১৩.৫১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74" y="1339067"/>
              <a:ext cx="3502854" cy="3204797"/>
            </a:xfrm>
            <a:prstGeom prst="rect">
              <a:avLst/>
            </a:prstGeom>
          </p:spPr>
        </p:pic>
        <p:pic>
          <p:nvPicPr>
            <p:cNvPr id="26" name="Picture 25" descr="১৩.৫৩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350" y="1364566"/>
              <a:ext cx="3751385" cy="3193366"/>
            </a:xfrm>
            <a:prstGeom prst="rect">
              <a:avLst/>
            </a:prstGeom>
          </p:spPr>
        </p:pic>
        <p:pic>
          <p:nvPicPr>
            <p:cNvPr id="27" name="Picture 26" descr="১৩.৪৭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2975" y="1377316"/>
              <a:ext cx="3459481" cy="3194684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2827605" y="5008098"/>
            <a:ext cx="711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চিন্তা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বলো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এগুলো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কিসের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ছবি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3113260" cy="6858000"/>
            <a:chOff x="0" y="0"/>
            <a:chExt cx="3113260" cy="6858000"/>
          </a:xfrm>
        </p:grpSpPr>
        <p:pic>
          <p:nvPicPr>
            <p:cNvPr id="2" name="Picture 1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835072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81907" y="1294226"/>
            <a:ext cx="8951741" cy="2912013"/>
            <a:chOff x="1233268" y="1547445"/>
            <a:chExt cx="8951741" cy="2912013"/>
          </a:xfrm>
        </p:grpSpPr>
        <p:pic>
          <p:nvPicPr>
            <p:cNvPr id="6" name="Picture 5" descr="১৩.৫৪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3268" y="1552135"/>
              <a:ext cx="4651717" cy="2907323"/>
            </a:xfrm>
            <a:prstGeom prst="rect">
              <a:avLst/>
            </a:prstGeom>
          </p:spPr>
        </p:pic>
        <p:pic>
          <p:nvPicPr>
            <p:cNvPr id="9" name="Picture 8" descr="১৩.৫৫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4367" y="1547445"/>
              <a:ext cx="4250642" cy="2883877"/>
            </a:xfrm>
            <a:prstGeom prst="rect">
              <a:avLst/>
            </a:prstGeom>
          </p:spPr>
        </p:pic>
      </p:grpSp>
      <p:sp>
        <p:nvSpPr>
          <p:cNvPr id="13" name="Flowchart: Terminator 12"/>
          <p:cNvSpPr/>
          <p:nvPr/>
        </p:nvSpPr>
        <p:spPr>
          <a:xfrm>
            <a:off x="3010486" y="211016"/>
            <a:ext cx="7104185" cy="886264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5397" y="328246"/>
            <a:ext cx="620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লবণ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সোডিয়াম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ক্লোরাইড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1740099" y="4594832"/>
            <a:ext cx="963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বস্তুটি কী? কী কাজে ব্যবহৃত হয়? এটি কোথায় পাওয়া যায়?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1162" y="323556"/>
            <a:ext cx="5064369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শিরোনাম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90314" y="3024554"/>
            <a:ext cx="6935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খনিজ </a:t>
            </a:r>
            <a:r>
              <a:rPr lang="bn-BD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লবণ</a:t>
            </a:r>
          </a:p>
          <a:p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0991" y="225083"/>
            <a:ext cx="5233182" cy="970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পরিচিতি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1491176"/>
            <a:ext cx="3291840" cy="424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061982" y="1491177"/>
            <a:ext cx="4459457" cy="422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৮-৯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522" y="1481524"/>
            <a:ext cx="624551" cy="439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348111" y="196947"/>
            <a:ext cx="4164037" cy="1041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শিখনফল </a:t>
            </a:r>
            <a:endParaRPr lang="en-US" sz="66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2739" y="2035615"/>
            <a:ext cx="721323" cy="2766413"/>
            <a:chOff x="222739" y="2035615"/>
            <a:chExt cx="721323" cy="27664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220" y="2035615"/>
              <a:ext cx="690842" cy="6468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3214" y="2767135"/>
              <a:ext cx="650508" cy="6091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53070" y="2048579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১</a:t>
              </a:r>
              <a:endParaRPr lang="en-US" sz="3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6799" y="2780100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২</a:t>
              </a:r>
              <a:endParaRPr lang="en-US" sz="28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39" y="3411906"/>
              <a:ext cx="690842" cy="64687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1207" y="3441282"/>
              <a:ext cx="4539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৩</a:t>
              </a:r>
              <a:endParaRPr lang="en-US" sz="28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4462" y="4155149"/>
              <a:ext cx="690842" cy="64687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79828" y="4164037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৪</a:t>
              </a:r>
              <a:endParaRPr lang="en-US" sz="2800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03183" y="2118918"/>
            <a:ext cx="8631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দেহের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জন্য প্রয়োজনীয় খনিজ লবণ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b="1" dirty="0"/>
          </a:p>
        </p:txBody>
      </p:sp>
      <p:sp>
        <p:nvSpPr>
          <p:cNvPr id="28" name="Rectangle 27"/>
          <p:cNvSpPr/>
          <p:nvPr/>
        </p:nvSpPr>
        <p:spPr>
          <a:xfrm>
            <a:off x="1006920" y="2878573"/>
            <a:ext cx="6303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খনিজ লবণের উৎস বর্ণনা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30437" y="3511619"/>
            <a:ext cx="6271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খনিজ লবণের কাজ ব্যাখ্যা করতে পারবে।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9145" y="41077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আয়োডিনের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রোগ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  <p:bldP spid="28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" name="TextBox 44"/>
          <p:cNvSpPr txBox="1"/>
          <p:nvPr/>
        </p:nvSpPr>
        <p:spPr>
          <a:xfrm>
            <a:off x="7033846" y="4698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১৩.৫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732" y="1107467"/>
            <a:ext cx="4979963" cy="33179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8715" y="4841019"/>
            <a:ext cx="8610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 কী?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কোথায় পাওয়া যায়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কী কাজে ব্যবহৃত হয়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0131" y="211019"/>
            <a:ext cx="71960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আমরা আর কোন কোন লবণ খাই?</a:t>
            </a:r>
            <a:endParaRPr lang="en-US" sz="3600" b="1" dirty="0"/>
          </a:p>
        </p:txBody>
      </p:sp>
      <p:sp>
        <p:nvSpPr>
          <p:cNvPr id="20" name="Right Arrow 19"/>
          <p:cNvSpPr/>
          <p:nvPr/>
        </p:nvSpPr>
        <p:spPr>
          <a:xfrm>
            <a:off x="414997" y="1917895"/>
            <a:ext cx="2715065" cy="1341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বিটলবণ</a:t>
            </a:r>
            <a:endParaRPr lang="en-US" sz="3200" b="1" dirty="0"/>
          </a:p>
        </p:txBody>
      </p:sp>
      <p:sp>
        <p:nvSpPr>
          <p:cNvPr id="22" name="Left Arrow 21"/>
          <p:cNvSpPr/>
          <p:nvPr/>
        </p:nvSpPr>
        <p:spPr>
          <a:xfrm>
            <a:off x="8452339" y="2157045"/>
            <a:ext cx="3209778" cy="1160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খাই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93 -0.00208 L 2.29728E-6 -4.9028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32 1.38728E-6 L -2.5E-6 1.3872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1" name="Group 30"/>
          <p:cNvGrpSpPr/>
          <p:nvPr/>
        </p:nvGrpSpPr>
        <p:grpSpPr>
          <a:xfrm>
            <a:off x="588056" y="845008"/>
            <a:ext cx="10677821" cy="2167823"/>
            <a:chOff x="377041" y="1372546"/>
            <a:chExt cx="10677821" cy="2167823"/>
          </a:xfrm>
        </p:grpSpPr>
        <p:pic>
          <p:nvPicPr>
            <p:cNvPr id="24" name="Picture 2" descr="C:\Users\DOEL\Desktop\Khonij lobon\calsiu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41" y="1372546"/>
              <a:ext cx="3573635" cy="216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DOEL\Desktop\Khonij lobon\magnesiu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877" y="1383324"/>
              <a:ext cx="3541616" cy="2145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DOEL\Desktop\Khonij lobon\phosphoru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104" y="1430576"/>
              <a:ext cx="3575758" cy="207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86153" y="3878793"/>
            <a:ext cx="10691447" cy="1776413"/>
            <a:chOff x="562707" y="3878793"/>
            <a:chExt cx="10691447" cy="1776413"/>
          </a:xfrm>
        </p:grpSpPr>
        <p:pic>
          <p:nvPicPr>
            <p:cNvPr id="28" name="Picture 5" descr="C:\Users\DOEL\Desktop\Khonij lobon\iodin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07" y="3892061"/>
              <a:ext cx="3575539" cy="169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:\Users\DOEL\Desktop\Khonij lobon\iron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262" y="3912133"/>
              <a:ext cx="3247292" cy="16662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C:\Users\DOEL\Desktop\Khonij lobon\Sulphur-21157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631" y="3878793"/>
              <a:ext cx="3364523" cy="177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1254954" y="3122256"/>
            <a:ext cx="9414510" cy="546666"/>
            <a:chOff x="926708" y="3638071"/>
            <a:chExt cx="9414510" cy="546666"/>
          </a:xfrm>
        </p:grpSpPr>
        <p:sp>
          <p:nvSpPr>
            <p:cNvPr id="33" name="Rectangle 32"/>
            <p:cNvSpPr/>
            <p:nvPr/>
          </p:nvSpPr>
          <p:spPr>
            <a:xfrm>
              <a:off x="926708" y="3661517"/>
              <a:ext cx="1851661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ক্যালসিয়াম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84661" y="3638071"/>
              <a:ext cx="2308127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ম্যাগনেসিয়াম</a:t>
              </a:r>
              <a:endParaRPr lang="en-US" sz="28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33091" y="3644665"/>
              <a:ext cx="2308127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ফসফরাস</a:t>
              </a:r>
              <a:endParaRPr lang="en-US" sz="28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75850" y="5661395"/>
            <a:ext cx="9221812" cy="551794"/>
            <a:chOff x="1375850" y="5661395"/>
            <a:chExt cx="9221812" cy="551794"/>
          </a:xfrm>
        </p:grpSpPr>
        <p:sp>
          <p:nvSpPr>
            <p:cNvPr id="38" name="Rectangle 37"/>
            <p:cNvSpPr/>
            <p:nvPr/>
          </p:nvSpPr>
          <p:spPr>
            <a:xfrm>
              <a:off x="1375850" y="5661395"/>
              <a:ext cx="1590089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আয়োডিন</a:t>
              </a:r>
              <a:endParaRPr lang="en-US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45015" y="5687406"/>
              <a:ext cx="1125416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লৌহ</a:t>
              </a:r>
              <a:endParaRPr lang="en-US" sz="28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085385" y="5689969"/>
              <a:ext cx="1512277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সালফার</a:t>
              </a:r>
              <a:endParaRPr lang="en-US" sz="28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597833" y="173501"/>
            <a:ext cx="841717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খনিজ লবণগুলো কী আমরা সরাসরি গ্রহণ করতে পারি?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3835</TotalTime>
  <Words>609</Words>
  <Application>Microsoft Office PowerPoint</Application>
  <PresentationFormat>Custom</PresentationFormat>
  <Paragraphs>154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Juel Rana</cp:lastModifiedBy>
  <cp:revision>582</cp:revision>
  <dcterms:created xsi:type="dcterms:W3CDTF">2019-10-09T08:40:31Z</dcterms:created>
  <dcterms:modified xsi:type="dcterms:W3CDTF">2020-08-25T04:45:10Z</dcterms:modified>
</cp:coreProperties>
</file>