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380" r:id="rId2"/>
    <p:sldId id="381" r:id="rId3"/>
    <p:sldId id="382" r:id="rId4"/>
    <p:sldId id="383" r:id="rId5"/>
    <p:sldId id="384" r:id="rId6"/>
    <p:sldId id="400" r:id="rId7"/>
    <p:sldId id="403" r:id="rId8"/>
    <p:sldId id="405" r:id="rId9"/>
    <p:sldId id="406" r:id="rId10"/>
    <p:sldId id="407" r:id="rId11"/>
    <p:sldId id="409" r:id="rId12"/>
    <p:sldId id="410" r:id="rId13"/>
    <p:sldId id="411" r:id="rId14"/>
    <p:sldId id="412" r:id="rId15"/>
    <p:sldId id="413" r:id="rId16"/>
    <p:sldId id="397" r:id="rId17"/>
    <p:sldId id="414" r:id="rId18"/>
    <p:sldId id="324" r:id="rId19"/>
    <p:sldId id="363" r:id="rId20"/>
    <p:sldId id="416" r:id="rId21"/>
    <p:sldId id="41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89043" autoAdjust="0"/>
  </p:normalViewPr>
  <p:slideViewPr>
    <p:cSldViewPr>
      <p:cViewPr>
        <p:scale>
          <a:sx n="94" d="100"/>
          <a:sy n="94" d="100"/>
        </p:scale>
        <p:origin x="-437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7325B-A5D5-40B7-858D-BA7B7D16E14C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09F5A-E867-49B2-9DDD-0F944DC49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93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33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9F5A-E867-49B2-9DDD-0F944DC495C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tapash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af\orchid-free-screensavers-play-40019.jpg"/>
          <p:cNvPicPr>
            <a:picLocks noChangeAspect="1" noChangeArrowheads="1"/>
          </p:cNvPicPr>
          <p:nvPr/>
        </p:nvPicPr>
        <p:blipFill>
          <a:blip r:embed="rId3" cstate="print"/>
          <a:srcRect l="11667" t="21111" r="8096"/>
          <a:stretch>
            <a:fillRect/>
          </a:stretch>
        </p:blipFill>
        <p:spPr bwMode="auto">
          <a:xfrm>
            <a:off x="448408" y="457200"/>
            <a:ext cx="4038600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9622720">
            <a:off x="1094330" y="3256016"/>
            <a:ext cx="3741246" cy="1538322"/>
          </a:xfrm>
          <a:prstGeom prst="rect">
            <a:avLst/>
          </a:prstGeom>
          <a:noFill/>
        </p:spPr>
        <p:txBody>
          <a:bodyPr>
            <a:prstTxWarp prst="textCurveUp">
              <a:avLst>
                <a:gd name="adj" fmla="val 4179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0"/>
            <a:ext cx="23622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erlin Sans FB Demi" pitchFamily="34" charset="0"/>
              </a:rPr>
              <a:t>My dear 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Berlin Sans FB Demi" pitchFamily="34" charset="0"/>
              </a:rPr>
              <a:t>Students</a:t>
            </a:r>
            <a:endParaRPr lang="en-US" sz="40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29701" name="Picture 5" descr="C:\Users\HP\Desktop\IMG_20200623_1347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208" y="0"/>
            <a:ext cx="4199792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7030A0"/>
                </a:solidFill>
                <a:latin typeface="Berlin Sans FB Demi" pitchFamily="34" charset="0"/>
              </a:rPr>
              <a:t>To TKS English </a:t>
            </a:r>
            <a:r>
              <a:rPr lang="en-US" sz="3600" b="1" dirty="0" smtClean="0">
                <a:solidFill>
                  <a:srgbClr val="7030A0"/>
                </a:solidFill>
                <a:latin typeface="Berlin Sans FB Demi" pitchFamily="34" charset="0"/>
              </a:rPr>
              <a:t>Grammar Class</a:t>
            </a:r>
            <a:endParaRPr lang="en-US" sz="36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38200"/>
          <a:ext cx="9143999" cy="1859280"/>
        </p:xfrm>
        <a:graphic>
          <a:graphicData uri="http://schemas.openxmlformats.org/drawingml/2006/table">
            <a:tbl>
              <a:tblPr/>
              <a:tblGrid>
                <a:gridCol w="609600"/>
                <a:gridCol w="2590800"/>
                <a:gridCol w="3276600"/>
                <a:gridCol w="2666999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Comments</a:t>
                      </a:r>
                      <a:endParaRPr lang="en-US" sz="3200" b="1" kern="1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 soon as----, (comma)</a:t>
                      </a:r>
                      <a:endParaRPr lang="en-US" sz="18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sooner had/did/ do/does----than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 according to the tense of the clauses.</a:t>
                      </a: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HP\Desktop\A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1260"/>
            <a:ext cx="9144000" cy="2362200"/>
          </a:xfrm>
          <a:prstGeom prst="rect">
            <a:avLst/>
          </a:prstGeom>
          <a:noFill/>
        </p:spPr>
      </p:pic>
      <p:pic>
        <p:nvPicPr>
          <p:cNvPr id="4" name="Picture 2" descr="C:\Users\HP\Desktop\A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1100"/>
            <a:ext cx="91440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3999" cy="1402080"/>
        </p:xfrm>
        <a:graphic>
          <a:graphicData uri="http://schemas.openxmlformats.org/drawingml/2006/table">
            <a:tbl>
              <a:tblPr/>
              <a:tblGrid>
                <a:gridCol w="609600"/>
                <a:gridCol w="2971800"/>
                <a:gridCol w="3581400"/>
                <a:gridCol w="1981199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Comments</a:t>
                      </a:r>
                      <a:endParaRPr lang="en-US" sz="3200" b="1" kern="1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Scarcely—when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Hardly—-when </a:t>
                      </a:r>
                      <a:endParaRPr lang="en-US" sz="18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sooner</a:t>
                      </a:r>
                      <a:r>
                        <a:rPr lang="en-US" sz="3000" b="1" kern="1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had--than</a:t>
                      </a:r>
                      <a:endParaRPr lang="en-US" sz="30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Picture 4" descr="C:\Users\HP\Desktop\New folder (2)\A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1"/>
            <a:ext cx="9144000" cy="1828800"/>
          </a:xfrm>
          <a:prstGeom prst="rect">
            <a:avLst/>
          </a:prstGeom>
          <a:noFill/>
        </p:spPr>
      </p:pic>
      <p:pic>
        <p:nvPicPr>
          <p:cNvPr id="2053" name="Picture 5" descr="C:\Users\HP\Desktop\A-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6708"/>
            <a:ext cx="9144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38200"/>
          <a:ext cx="9143999" cy="1828800"/>
        </p:xfrm>
        <a:graphic>
          <a:graphicData uri="http://schemas.openxmlformats.org/drawingml/2006/table">
            <a:tbl>
              <a:tblPr/>
              <a:tblGrid>
                <a:gridCol w="609600"/>
                <a:gridCol w="3657600"/>
                <a:gridCol w="2286000"/>
                <a:gridCol w="2590799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Comments</a:t>
                      </a:r>
                      <a:endParaRPr lang="en-US" sz="3200" b="1" kern="1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Only</a:t>
                      </a: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(If it indicates Place)</a:t>
                      </a:r>
                      <a:endParaRPr lang="en-US" sz="14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Nowhere</a:t>
                      </a:r>
                      <a:r>
                        <a:rPr lang="en-US" sz="3600" b="1" kern="1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but</a:t>
                      </a:r>
                      <a:endParaRPr lang="en-US" sz="36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HP\Desktop\A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1882775"/>
          </a:xfrm>
          <a:prstGeom prst="rect">
            <a:avLst/>
          </a:prstGeom>
          <a:noFill/>
        </p:spPr>
      </p:pic>
      <p:pic>
        <p:nvPicPr>
          <p:cNvPr id="1027" name="Picture 3" descr="C:\Users\HP\Desktop\A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1"/>
            <a:ext cx="9144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38200"/>
          <a:ext cx="9143999" cy="1234440"/>
        </p:xfrm>
        <a:graphic>
          <a:graphicData uri="http://schemas.openxmlformats.org/drawingml/2006/table">
            <a:tbl>
              <a:tblPr/>
              <a:tblGrid>
                <a:gridCol w="609600"/>
                <a:gridCol w="3429000"/>
                <a:gridCol w="2514600"/>
                <a:gridCol w="2590799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Comments</a:t>
                      </a:r>
                      <a:endParaRPr lang="en-US" sz="3200" b="1" kern="1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Too--to</a:t>
                      </a:r>
                      <a:endParaRPr lang="en-US" sz="14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So--that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HP\Desktop\A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224"/>
            <a:ext cx="9143999" cy="2019300"/>
          </a:xfrm>
          <a:prstGeom prst="rect">
            <a:avLst/>
          </a:prstGeom>
          <a:noFill/>
        </p:spPr>
      </p:pic>
      <p:pic>
        <p:nvPicPr>
          <p:cNvPr id="1026" name="Picture 2" descr="C:\Users\HP\Desktop\A-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51300"/>
            <a:ext cx="9144000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914400"/>
          <a:ext cx="9143999" cy="2594053"/>
        </p:xfrm>
        <a:graphic>
          <a:graphicData uri="http://schemas.openxmlformats.org/drawingml/2006/table">
            <a:tbl>
              <a:tblPr/>
              <a:tblGrid>
                <a:gridCol w="609600"/>
                <a:gridCol w="3276600"/>
                <a:gridCol w="3276599"/>
                <a:gridCol w="1981200"/>
              </a:tblGrid>
              <a:tr h="438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Comments</a:t>
                      </a:r>
                      <a:endParaRPr lang="en-US" sz="3200" b="1" kern="1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22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Am to, is to,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Are to, have to,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Has to, have to, Need to/ must</a:t>
                      </a:r>
                      <a:endParaRPr lang="en-US" sz="14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Cannot but + Root form of Verb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 indicate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‘Obligation’, ‘cannot</a:t>
                      </a:r>
                      <a:r>
                        <a:rPr lang="en-US" sz="2400" b="1" kern="100" baseline="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but/help’ is used</a:t>
                      </a:r>
                      <a:endParaRPr lang="en-US" sz="24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Cannot help + Ing-form of Verb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HP\Desktop\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pic>
        <p:nvPicPr>
          <p:cNvPr id="5122" name="Picture 2" descr="C:\Users\HP\Desktop\A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0124"/>
            <a:ext cx="9143999" cy="596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"/>
            <a:ext cx="8839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Class work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685800"/>
            <a:ext cx="8839200" cy="594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endParaRPr lang="en-US" sz="112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en-US" sz="12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Take your writing pad and transform the following Affirmative sentences into Negative:</a:t>
            </a:r>
          </a:p>
          <a:p>
            <a:pPr algn="just">
              <a:lnSpc>
                <a:spcPct val="170000"/>
              </a:lnSpc>
            </a:pP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Scarcely had we seen the guests when we welcomed them.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02. </a:t>
            </a:r>
            <a: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 student respects his teachers.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03. </a:t>
            </a: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They need to go there.</a:t>
            </a:r>
          </a:p>
          <a:p>
            <a:pPr>
              <a:lnSpc>
                <a:spcPct val="170000"/>
              </a:lnSpc>
            </a:pP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04.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lives only in this cave.</a:t>
            </a:r>
          </a:p>
          <a:p>
            <a:pPr>
              <a:lnSpc>
                <a:spcPct val="170000"/>
              </a:lnSpc>
            </a:pPr>
            <a:r>
              <a:rPr lang="en-US" sz="1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05. The room is only 10 meters long. </a:t>
            </a:r>
          </a:p>
          <a:p>
            <a:pPr marL="1371600" indent="-1371600"/>
            <a:endParaRPr lang="en-US" sz="9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kumimoji="0" lang="en-US" sz="9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"/>
            <a:ext cx="8839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Class work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685800"/>
            <a:ext cx="8839200" cy="594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endParaRPr lang="en-US" sz="112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12800" b="1" u="sng" dirty="0" smtClean="0">
                <a:latin typeface="Times New Roman" pitchFamily="18" charset="0"/>
                <a:cs typeface="Times New Roman" pitchFamily="18" charset="0"/>
              </a:rPr>
              <a:t>Now check your answers:</a:t>
            </a:r>
          </a:p>
          <a:p>
            <a:pPr algn="just">
              <a:lnSpc>
                <a:spcPts val="6000"/>
              </a:lnSpc>
            </a:pPr>
            <a:r>
              <a:rPr lang="en-US" sz="1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sooner had we seen the guests than we welcomed them.</a:t>
            </a:r>
          </a:p>
          <a:p>
            <a:pPr algn="just">
              <a:lnSpc>
                <a:spcPts val="6000"/>
              </a:lnSpc>
            </a:pPr>
            <a: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36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02. </a:t>
            </a:r>
            <a:r>
              <a:rPr lang="en-US" sz="1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There is no student but respects his teachers.</a:t>
            </a:r>
          </a:p>
          <a:p>
            <a:pPr>
              <a:lnSpc>
                <a:spcPts val="6000"/>
              </a:lnSpc>
            </a:pP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03. </a:t>
            </a:r>
            <a:r>
              <a:rPr lang="en-US" sz="1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They cannot but go there.</a:t>
            </a:r>
          </a:p>
          <a:p>
            <a:pPr>
              <a:lnSpc>
                <a:spcPts val="6000"/>
              </a:lnSpc>
            </a:pP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04. </a:t>
            </a:r>
            <a:r>
              <a:rPr lang="en-US" sz="1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lives nowhere but in this cave.</a:t>
            </a:r>
          </a:p>
          <a:p>
            <a:pPr>
              <a:lnSpc>
                <a:spcPts val="6000"/>
              </a:lnSpc>
            </a:pPr>
            <a:r>
              <a:rPr lang="en-US" sz="1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05. The room is not more than 10 meters long.</a:t>
            </a:r>
            <a:r>
              <a:rPr lang="en-US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indent="-1371600"/>
            <a:endParaRPr lang="en-US" sz="9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kumimoji="0" lang="en-US" sz="9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533400"/>
            <a:ext cx="4952999" cy="1219199"/>
          </a:xfrm>
          <a:prstGeom prst="rect">
            <a:avLst/>
          </a:prstGeom>
          <a:noFill/>
        </p:spPr>
      </p:pic>
      <p:pic>
        <p:nvPicPr>
          <p:cNvPr id="3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4952999" cy="1219199"/>
          </a:xfrm>
          <a:prstGeom prst="rect">
            <a:avLst/>
          </a:prstGeom>
          <a:noFill/>
        </p:spPr>
      </p:pic>
      <p:pic>
        <p:nvPicPr>
          <p:cNvPr id="4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96479">
            <a:off x="2667000" y="1406195"/>
            <a:ext cx="4952999" cy="1219199"/>
          </a:xfrm>
          <a:prstGeom prst="rect">
            <a:avLst/>
          </a:prstGeom>
          <a:noFill/>
        </p:spPr>
      </p:pic>
      <p:pic>
        <p:nvPicPr>
          <p:cNvPr id="5" name="Picture 2" descr="E:\DC Image\DC image\Animated image\graphics-hot-air-balloon-5014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34873">
            <a:off x="0" y="2895600"/>
            <a:ext cx="4952999" cy="1219199"/>
          </a:xfrm>
          <a:prstGeom prst="rect">
            <a:avLst/>
          </a:prstGeom>
          <a:noFill/>
        </p:spPr>
      </p:pic>
      <p:pic>
        <p:nvPicPr>
          <p:cNvPr id="17411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1905000" cy="1857375"/>
          </a:xfrm>
          <a:prstGeom prst="rect">
            <a:avLst/>
          </a:prstGeom>
          <a:noFill/>
        </p:spPr>
      </p:pic>
      <p:pic>
        <p:nvPicPr>
          <p:cNvPr id="7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1905000" cy="1857375"/>
          </a:xfrm>
          <a:prstGeom prst="rect">
            <a:avLst/>
          </a:prstGeom>
          <a:noFill/>
        </p:spPr>
      </p:pic>
      <p:pic>
        <p:nvPicPr>
          <p:cNvPr id="8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"/>
            <a:ext cx="1905000" cy="1857375"/>
          </a:xfrm>
          <a:prstGeom prst="rect">
            <a:avLst/>
          </a:prstGeom>
          <a:noFill/>
        </p:spPr>
      </p:pic>
      <p:pic>
        <p:nvPicPr>
          <p:cNvPr id="9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038600"/>
            <a:ext cx="1905000" cy="1857375"/>
          </a:xfrm>
          <a:prstGeom prst="rect">
            <a:avLst/>
          </a:prstGeom>
          <a:noFill/>
        </p:spPr>
      </p:pic>
      <p:pic>
        <p:nvPicPr>
          <p:cNvPr id="17413" name="Picture 5" descr="E:\DC Image\DC image\Animated image\rosef6c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71800"/>
            <a:ext cx="2609628" cy="2428875"/>
          </a:xfrm>
          <a:prstGeom prst="rect">
            <a:avLst/>
          </a:prstGeom>
          <a:noFill/>
        </p:spPr>
      </p:pic>
      <p:pic>
        <p:nvPicPr>
          <p:cNvPr id="12" name="Picture 11" descr="flower new.jpg"/>
          <p:cNvPicPr>
            <a:picLocks noChangeAspect="1"/>
          </p:cNvPicPr>
          <p:nvPr/>
        </p:nvPicPr>
        <p:blipFill>
          <a:blip r:embed="rId5" cstate="print"/>
          <a:srcRect r="3333" b="4431"/>
          <a:stretch>
            <a:fillRect/>
          </a:stretch>
        </p:blipFill>
        <p:spPr>
          <a:xfrm>
            <a:off x="1752600" y="4572000"/>
            <a:ext cx="2794000" cy="228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TextBox 12"/>
          <p:cNvSpPr txBox="1"/>
          <p:nvPr/>
        </p:nvSpPr>
        <p:spPr>
          <a:xfrm>
            <a:off x="4724400" y="4793159"/>
            <a:ext cx="3886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No more today</a:t>
            </a:r>
            <a:endParaRPr lang="en-US" sz="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816784"/>
            <a:ext cx="388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God bless you.</a:t>
            </a:r>
            <a:endParaRPr lang="en-US" sz="3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8104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END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533400"/>
            <a:ext cx="86868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Introduction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574630"/>
            <a:ext cx="4419600" cy="50221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Tapash Kumar Shil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English Teacher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Shahid </a:t>
            </a:r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Arju Moni Government Secondary </a:t>
            </a:r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School, Barishal.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Cell: </a:t>
            </a:r>
            <a:r>
              <a:rPr lang="en-US" sz="2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01733422388/01915017386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Email: </a:t>
            </a:r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teachertapash@gmail.com</a:t>
            </a:r>
            <a:endParaRPr lang="en-US" sz="24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YouTube channel: Tapash Kumar</a:t>
            </a:r>
          </a:p>
          <a:p>
            <a:endParaRPr lang="en-US" sz="24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Class-VI-X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Subject: English 2</a:t>
            </a:r>
            <a:r>
              <a:rPr lang="en-US" sz="2400" b="1" baseline="30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nd</a:t>
            </a:r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Paper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Grammar  Part: Transformations (Affirmative to Negative)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Lesson-01</a:t>
            </a: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4419600"/>
            <a:ext cx="4419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034" name="Picture 2" descr="C:\Users\HP\Desktop\My Passport size Photo\Tapash Kumar Sh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60995"/>
            <a:ext cx="4114800" cy="5068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248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1371600"/>
            <a:ext cx="9144000" cy="1754326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D`vniY I Qovq Q‡›`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Rule-02</a:t>
            </a:r>
            <a:r>
              <a:rPr lang="en-US" sz="3600" b="1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 e¨vL¨vt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Only </a:t>
            </a:r>
            <a:r>
              <a:rPr lang="bn-BD" sz="2400" b="1" dirty="0" smtClean="0">
                <a:solidFill>
                  <a:srgbClr val="002060"/>
                </a:solidFill>
              </a:rPr>
              <a:t>যদি বুঝায়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</a:rPr>
              <a:t>বয়স, সংখ্যা, পরিমাপ, পরিমান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	</a:t>
            </a:r>
            <a:r>
              <a:rPr lang="bn-BD" sz="2400" b="1" dirty="0" smtClean="0">
                <a:solidFill>
                  <a:srgbClr val="002060"/>
                </a:solidFill>
              </a:rPr>
              <a:t>বসাও </a:t>
            </a:r>
            <a:r>
              <a:rPr lang="en-US" sz="2400" b="1" dirty="0" smtClean="0">
                <a:solidFill>
                  <a:srgbClr val="002060"/>
                </a:solidFill>
              </a:rPr>
              <a:t>not more than </a:t>
            </a:r>
            <a:r>
              <a:rPr lang="bn-BD" sz="2400" b="1" dirty="0" smtClean="0">
                <a:solidFill>
                  <a:srgbClr val="002060"/>
                </a:solidFill>
              </a:rPr>
              <a:t>বা </a:t>
            </a:r>
            <a:r>
              <a:rPr lang="en-US" sz="2400" b="1" dirty="0" smtClean="0">
                <a:solidFill>
                  <a:srgbClr val="002060"/>
                </a:solidFill>
              </a:rPr>
              <a:t>not less than.</a:t>
            </a:r>
            <a:r>
              <a:rPr lang="en-US" sz="2400" b="1" dirty="0" smtClean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5105400"/>
            <a:ext cx="9144000" cy="1200329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Complex: I knew that they were horribly expensive.</a:t>
            </a:r>
            <a:r>
              <a:rPr lang="hi-IN" sz="2400" b="1" dirty="0" smtClean="0"/>
              <a:t> </a:t>
            </a:r>
            <a:endParaRPr lang="en-US" sz="2400" b="1" dirty="0" smtClean="0"/>
          </a:p>
          <a:p>
            <a:r>
              <a:rPr lang="en-US" sz="2400" b="1" dirty="0" smtClean="0"/>
              <a:t>Simple	: I knew them to be horribly expensive.</a:t>
            </a:r>
          </a:p>
          <a:p>
            <a:r>
              <a:rPr lang="en-US" sz="2400" b="1" dirty="0" smtClean="0"/>
              <a:t>Compound:</a:t>
            </a:r>
            <a:r>
              <a:rPr lang="en-US" sz="2000" b="1" dirty="0" smtClean="0"/>
              <a:t> They were horribly expensive and I knew them.</a:t>
            </a:r>
            <a:endParaRPr lang="en-US" sz="2400" b="1" dirty="0" smtClean="0"/>
          </a:p>
        </p:txBody>
      </p:sp>
      <p:pic>
        <p:nvPicPr>
          <p:cNvPr id="1026" name="Picture 2" descr="C:\Users\HP\Downloads\My p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1163" y="1676400"/>
            <a:ext cx="1036637" cy="113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-609600" y="4661783"/>
            <a:ext cx="10210800" cy="2272417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b="1" dirty="0" smtClean="0"/>
              <a:t>Affirmative : As soon as he reached here, the students stood up.</a:t>
            </a:r>
          </a:p>
          <a:p>
            <a:pPr>
              <a:lnSpc>
                <a:spcPts val="3400"/>
              </a:lnSpc>
            </a:pPr>
            <a:r>
              <a:rPr lang="en-US" b="1" dirty="0" smtClean="0"/>
              <a:t>Negative: No sooner had he reached here than the students stood up.</a:t>
            </a:r>
          </a:p>
          <a:p>
            <a:pPr>
              <a:lnSpc>
                <a:spcPts val="3400"/>
              </a:lnSpc>
            </a:pPr>
            <a:r>
              <a:rPr lang="en-US" b="1" dirty="0" smtClean="0"/>
              <a:t>                Or, No sooner did he reach here than the students stood up.</a:t>
            </a:r>
          </a:p>
          <a:p>
            <a:pPr>
              <a:lnSpc>
                <a:spcPts val="3400"/>
              </a:lnSpc>
            </a:pPr>
            <a:r>
              <a:rPr lang="en-US" sz="1700" b="1" dirty="0" smtClean="0"/>
              <a:t>Affirmative: As soon as the students see the Headmaster, they enter the room.</a:t>
            </a:r>
          </a:p>
          <a:p>
            <a:pPr>
              <a:lnSpc>
                <a:spcPts val="3400"/>
              </a:lnSpc>
            </a:pPr>
            <a:r>
              <a:rPr lang="en-US" sz="1600" b="1" dirty="0" smtClean="0"/>
              <a:t>Negative: No sooner do the students see the Headmaster than they enter the room.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838200"/>
            <a:ext cx="9144000" cy="2708434"/>
          </a:xfrm>
          <a:prstGeom prst="rect">
            <a:avLst/>
          </a:prstGeom>
          <a:ln w="19050">
            <a:solidFill>
              <a:srgbClr val="FF0066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b="1" dirty="0" smtClean="0"/>
              <a:t>Affirmative : </a:t>
            </a:r>
            <a:r>
              <a:rPr lang="en-US" sz="2400" b="1" dirty="0" smtClean="0"/>
              <a:t>He is only ten years old.</a:t>
            </a:r>
            <a:endParaRPr lang="en-US" sz="2400" b="1" dirty="0" smtClean="0"/>
          </a:p>
          <a:p>
            <a:pPr>
              <a:lnSpc>
                <a:spcPts val="3400"/>
              </a:lnSpc>
            </a:pPr>
            <a:r>
              <a:rPr lang="en-US" sz="2400" b="1" dirty="0" smtClean="0"/>
              <a:t>Negative	  : He is not more than ten years </a:t>
            </a:r>
            <a:r>
              <a:rPr lang="en-US" sz="2400" b="1" dirty="0" smtClean="0"/>
              <a:t>old. </a:t>
            </a:r>
            <a:endParaRPr lang="en-US" sz="2400" b="1" dirty="0" smtClean="0"/>
          </a:p>
          <a:p>
            <a:pPr>
              <a:lnSpc>
                <a:spcPts val="3400"/>
              </a:lnSpc>
            </a:pPr>
            <a:r>
              <a:rPr lang="en-US" sz="2400" b="1" dirty="0" smtClean="0"/>
              <a:t>           	Or, He </a:t>
            </a:r>
            <a:r>
              <a:rPr lang="en-US" sz="2400" b="1" dirty="0" smtClean="0"/>
              <a:t>is not more than ten years old</a:t>
            </a:r>
            <a:r>
              <a:rPr lang="en-US" sz="2400" b="1" dirty="0" smtClean="0"/>
              <a:t>.</a:t>
            </a:r>
            <a:endParaRPr lang="en-US" sz="2400" b="1" dirty="0" smtClean="0"/>
          </a:p>
          <a:p>
            <a:pPr>
              <a:lnSpc>
                <a:spcPts val="3400"/>
              </a:lnSpc>
            </a:pPr>
            <a:r>
              <a:rPr lang="en-US" sz="2400" b="1" dirty="0" smtClean="0"/>
              <a:t>Affirmative : He has only five toys.</a:t>
            </a:r>
            <a:endParaRPr lang="en-US" sz="2400" b="1" dirty="0" smtClean="0"/>
          </a:p>
          <a:p>
            <a:pPr>
              <a:lnSpc>
                <a:spcPts val="3400"/>
              </a:lnSpc>
            </a:pPr>
            <a:r>
              <a:rPr lang="en-US" sz="2400" b="1" dirty="0" smtClean="0"/>
              <a:t>Negative	  : He does not have more than five </a:t>
            </a:r>
            <a:r>
              <a:rPr lang="en-US" sz="2400" b="1" dirty="0" smtClean="0"/>
              <a:t>toys. </a:t>
            </a:r>
            <a:endParaRPr lang="en-US" sz="2400" b="1" dirty="0" smtClean="0"/>
          </a:p>
          <a:p>
            <a:pPr>
              <a:lnSpc>
                <a:spcPts val="3400"/>
              </a:lnSpc>
            </a:pPr>
            <a:r>
              <a:rPr lang="en-US" sz="2400" b="1" dirty="0" smtClean="0"/>
              <a:t>           	Or, He </a:t>
            </a:r>
            <a:r>
              <a:rPr lang="en-US" sz="2400" b="1" dirty="0" smtClean="0"/>
              <a:t>does not have </a:t>
            </a:r>
            <a:r>
              <a:rPr lang="en-US" sz="2400" b="1" dirty="0" smtClean="0"/>
              <a:t>less </a:t>
            </a:r>
            <a:r>
              <a:rPr lang="en-US" sz="2400" b="1" dirty="0" smtClean="0"/>
              <a:t>than five toys</a:t>
            </a:r>
            <a:r>
              <a:rPr lang="en-US" sz="2400" b="1" dirty="0" smtClean="0"/>
              <a:t>.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038"/>
            <a:ext cx="85344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/>
              <a:t>What we have already learnt</a:t>
            </a:r>
            <a:endParaRPr lang="en-US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8534400" cy="449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4500"/>
              </a:lnSpc>
            </a:pPr>
            <a:r>
              <a:rPr lang="en-US" sz="4400" b="1" dirty="0" smtClean="0">
                <a:latin typeface="Perpetua (Body)"/>
              </a:rPr>
              <a:t>We have learnt –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Perpetua (Body)"/>
              </a:rPr>
              <a:t>1. Definition of Transformation.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400" b="1" dirty="0" smtClean="0">
                <a:solidFill>
                  <a:srgbClr val="002060"/>
                </a:solidFill>
                <a:latin typeface="Perpetua (Body)"/>
              </a:rPr>
              <a:t> 2. Types of Transformation</a:t>
            </a:r>
          </a:p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Perpetua (Body)"/>
              </a:rPr>
              <a:t>3. Sentence and its classifications</a:t>
            </a:r>
          </a:p>
          <a:p>
            <a:pPr algn="just">
              <a:lnSpc>
                <a:spcPts val="45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Perpetua (Body)"/>
              </a:rPr>
              <a:t> </a:t>
            </a:r>
            <a:r>
              <a:rPr lang="en-US" sz="3300" b="1" dirty="0" smtClean="0">
                <a:solidFill>
                  <a:srgbClr val="002060"/>
                </a:solidFill>
                <a:latin typeface="Perpetua (Body)"/>
              </a:rPr>
              <a:t>4. </a:t>
            </a:r>
            <a:r>
              <a:rPr lang="en-US" sz="3400" b="1" dirty="0" smtClean="0">
                <a:solidFill>
                  <a:srgbClr val="002060"/>
                </a:solidFill>
                <a:latin typeface="Perpetua (Body)"/>
              </a:rPr>
              <a:t>Details of </a:t>
            </a:r>
            <a:r>
              <a:rPr lang="en-US" sz="3400" b="1" dirty="0" smtClean="0">
                <a:solidFill>
                  <a:srgbClr val="7030A0"/>
                </a:solidFill>
                <a:latin typeface="Perpetua (Body)"/>
              </a:rPr>
              <a:t>Assertive</a:t>
            </a:r>
            <a:r>
              <a:rPr lang="en-US" sz="3400" b="1" dirty="0" smtClean="0">
                <a:solidFill>
                  <a:srgbClr val="002060"/>
                </a:solidFill>
                <a:latin typeface="Perpetua (Body)"/>
              </a:rPr>
              <a:t>, </a:t>
            </a:r>
            <a:r>
              <a:rPr lang="en-US" sz="3400" b="1" dirty="0" smtClean="0">
                <a:solidFill>
                  <a:srgbClr val="C00000"/>
                </a:solidFill>
                <a:latin typeface="Perpetua (Body)"/>
              </a:rPr>
              <a:t>Interrogative</a:t>
            </a:r>
            <a:r>
              <a:rPr lang="en-US" sz="3400" b="1" dirty="0" smtClean="0">
                <a:solidFill>
                  <a:srgbClr val="002060"/>
                </a:solidFill>
                <a:latin typeface="Perpetua (Body)"/>
              </a:rPr>
              <a:t>, </a:t>
            </a:r>
            <a:r>
              <a:rPr lang="en-US" sz="3400" b="1" dirty="0" smtClean="0">
                <a:solidFill>
                  <a:srgbClr val="00B050"/>
                </a:solidFill>
                <a:latin typeface="Perpetua (Body)"/>
              </a:rPr>
              <a:t>Imperative</a:t>
            </a:r>
            <a:r>
              <a:rPr lang="en-US" sz="3400" b="1" dirty="0" smtClean="0">
                <a:solidFill>
                  <a:srgbClr val="002060"/>
                </a:solidFill>
                <a:latin typeface="Perpetua (Body)"/>
              </a:rPr>
              <a:t>, </a:t>
            </a:r>
            <a:r>
              <a:rPr lang="en-US" sz="3400" b="1" dirty="0" smtClean="0">
                <a:solidFill>
                  <a:srgbClr val="00B0F0"/>
                </a:solidFill>
                <a:latin typeface="Perpetua (Body)"/>
              </a:rPr>
              <a:t>Optative</a:t>
            </a:r>
            <a:r>
              <a:rPr lang="en-US" sz="3400" b="1" dirty="0" smtClean="0">
                <a:solidFill>
                  <a:srgbClr val="002060"/>
                </a:solidFill>
                <a:latin typeface="Perpetua (Body)"/>
              </a:rPr>
              <a:t> and </a:t>
            </a:r>
            <a:r>
              <a:rPr lang="en-US" sz="3400" b="1" dirty="0" smtClean="0">
                <a:solidFill>
                  <a:srgbClr val="FF0000"/>
                </a:solidFill>
                <a:latin typeface="Perpetua (Body)"/>
              </a:rPr>
              <a:t>Exclamatory</a:t>
            </a:r>
            <a:r>
              <a:rPr lang="en-US" sz="3400" b="1" dirty="0" smtClean="0">
                <a:solidFill>
                  <a:srgbClr val="002060"/>
                </a:solidFill>
                <a:latin typeface="Perpetua (Body)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Perpetua (Body)"/>
              </a:rPr>
              <a:t>Sentences.</a:t>
            </a:r>
            <a:endParaRPr lang="en-US" sz="3400" b="1" dirty="0" smtClean="0">
              <a:solidFill>
                <a:srgbClr val="002060"/>
              </a:solidFill>
              <a:latin typeface="Perpetua (Body)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0628"/>
            <a:ext cx="8534400" cy="11489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So, what will we learn today?</a:t>
            </a:r>
            <a:endParaRPr lang="en-US" sz="5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/>
              <a:t>Today’s Lesson</a:t>
            </a:r>
            <a:endParaRPr lang="en-US" sz="5400" b="1" dirty="0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1600200" y="990600"/>
            <a:ext cx="62484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3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ules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 transformations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endParaRPr lang="th-TH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905000"/>
            <a:ext cx="8534400" cy="464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Specifically, we will learn how to transform sentences  </a:t>
            </a:r>
          </a:p>
          <a:p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into Negative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from-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 </a:t>
            </a:r>
            <a:r>
              <a:rPr lang="en-US" sz="28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Only/Alone</a:t>
            </a:r>
            <a:endParaRPr lang="en-US" sz="2800" kern="1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 </a:t>
            </a:r>
            <a:r>
              <a:rPr lang="en-US" sz="28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Every + Noun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26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All + Noun/ (A/an) + </a:t>
            </a:r>
            <a:r>
              <a:rPr lang="en-US" sz="28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Noun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32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Both—and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28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As soon as-----,(comma)</a:t>
            </a:r>
            <a:endParaRPr lang="en-US" sz="2800" kern="1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</a:t>
            </a:r>
            <a:r>
              <a:rPr lang="en-US" sz="28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Scarcely/hardly—when</a:t>
            </a:r>
            <a:endParaRPr lang="en-US" sz="2800" kern="1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 </a:t>
            </a:r>
            <a:r>
              <a:rPr lang="en-US" sz="28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Too—to </a:t>
            </a:r>
            <a:endParaRPr lang="en-US" sz="2800" kern="1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Affirmative Sentences with </a:t>
            </a:r>
            <a:r>
              <a:rPr lang="en-US" sz="28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Must/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Am/is/are/have/  </a:t>
            </a:r>
          </a:p>
          <a:p>
            <a:pPr>
              <a:spcBef>
                <a:spcPct val="0"/>
              </a:spcBef>
            </a:pPr>
            <a:r>
              <a:rPr lang="en-US" sz="2800" b="1" kern="1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has/need/needs)+ to +Verb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905365"/>
          <a:ext cx="9143999" cy="1402080"/>
        </p:xfrm>
        <a:graphic>
          <a:graphicData uri="http://schemas.openxmlformats.org/drawingml/2006/table">
            <a:tbl>
              <a:tblPr/>
              <a:tblGrid>
                <a:gridCol w="609600"/>
                <a:gridCol w="2335077"/>
                <a:gridCol w="2092271"/>
                <a:gridCol w="4107051"/>
              </a:tblGrid>
              <a:tr h="374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Comments</a:t>
                      </a:r>
                      <a:endParaRPr lang="en-US" sz="3200" b="1" kern="1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1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Only/Alone</a:t>
                      </a:r>
                      <a:endParaRPr lang="en-US" sz="3000" kern="100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None but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the case of Person/God etc.</a:t>
                      </a: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Nothing but</a:t>
                      </a:r>
                      <a:endParaRPr lang="en-US" sz="3000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other cases</a:t>
                      </a: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" name="Picture 5" descr="C:\Users\HP\Desktop\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</p:spPr>
      </p:pic>
      <p:pic>
        <p:nvPicPr>
          <p:cNvPr id="1030" name="Picture 6" descr="C:\Users\HP\Desktop\A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905365"/>
          <a:ext cx="9143999" cy="1402080"/>
        </p:xfrm>
        <a:graphic>
          <a:graphicData uri="http://schemas.openxmlformats.org/drawingml/2006/table">
            <a:tbl>
              <a:tblPr/>
              <a:tblGrid>
                <a:gridCol w="609600"/>
                <a:gridCol w="4038599"/>
                <a:gridCol w="2438400"/>
                <a:gridCol w="2057400"/>
              </a:tblGrid>
              <a:tr h="374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Comments</a:t>
                      </a:r>
                      <a:endParaRPr lang="en-US" sz="3200" b="1" kern="1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1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Only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(If it indicates ‘age, number or amount’)</a:t>
                      </a:r>
                      <a:endParaRPr lang="en-US" sz="18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 more than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 less</a:t>
                      </a:r>
                      <a:r>
                        <a:rPr lang="en-US" sz="3000" b="1" kern="1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than</a:t>
                      </a:r>
                      <a:endParaRPr lang="en-US" sz="3000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 descr="C:\Users\HP\Desktop\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  <p:pic>
        <p:nvPicPr>
          <p:cNvPr id="2052" name="Picture 4" descr="C:\Users\HP\Desktop\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9832"/>
            <a:ext cx="9143999" cy="193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3999" cy="1859280"/>
        </p:xfrm>
        <a:graphic>
          <a:graphicData uri="http://schemas.openxmlformats.org/drawingml/2006/table">
            <a:tbl>
              <a:tblPr/>
              <a:tblGrid>
                <a:gridCol w="609600"/>
                <a:gridCol w="2514600"/>
                <a:gridCol w="3962399"/>
                <a:gridCol w="2057400"/>
              </a:tblGrid>
              <a:tr h="45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Comments</a:t>
                      </a:r>
                      <a:endParaRPr lang="en-US" sz="3200" b="1" kern="1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7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kern="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Every + Noun</a:t>
                      </a:r>
                      <a:endParaRPr lang="en-US" sz="18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There is no---but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There is</a:t>
                      </a:r>
                      <a:r>
                        <a:rPr lang="en-US" sz="3000" b="1" kern="1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no---who</a:t>
                      </a:r>
                      <a:endParaRPr lang="en-US" sz="30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There is no ---without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 descr="C:\Users\HP\Desktop\A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1981200"/>
          </a:xfrm>
          <a:prstGeom prst="rect">
            <a:avLst/>
          </a:prstGeom>
          <a:noFill/>
        </p:spPr>
      </p:pic>
      <p:pic>
        <p:nvPicPr>
          <p:cNvPr id="4100" name="Picture 4" descr="C:\Users\HP\Desktop\A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914399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3999" cy="1402080"/>
        </p:xfrm>
        <a:graphic>
          <a:graphicData uri="http://schemas.openxmlformats.org/drawingml/2006/table">
            <a:tbl>
              <a:tblPr/>
              <a:tblGrid>
                <a:gridCol w="609600"/>
                <a:gridCol w="2590800"/>
                <a:gridCol w="2819400"/>
                <a:gridCol w="3124199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Comments</a:t>
                      </a:r>
                      <a:endParaRPr lang="en-US" sz="3200" b="1" kern="1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All + Noun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A/An+ Noun</a:t>
                      </a:r>
                      <a:endParaRPr lang="en-US" sz="18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+ Noun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 according to sentence pattern</a:t>
                      </a: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There is</a:t>
                      </a:r>
                      <a:r>
                        <a:rPr lang="en-US" sz="3000" b="1" kern="1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no</a:t>
                      </a:r>
                      <a:endParaRPr lang="en-US" sz="30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3" name="Picture 3" descr="C:\Users\HP\Desktop\A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</p:spPr>
      </p:pic>
      <p:pic>
        <p:nvPicPr>
          <p:cNvPr id="5124" name="Picture 4" descr="C:\Users\HP\Desktop\A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 </a:t>
            </a:r>
            <a:r>
              <a:rPr lang="en-US" sz="2600" b="1" dirty="0" smtClean="0"/>
              <a:t>Rules Of Transforming sentences from </a:t>
            </a:r>
            <a:r>
              <a:rPr lang="en-US" sz="2600" b="1" dirty="0" smtClean="0">
                <a:solidFill>
                  <a:srgbClr val="FF0000"/>
                </a:solidFill>
              </a:rPr>
              <a:t>Affirmative</a:t>
            </a:r>
            <a:r>
              <a:rPr lang="en-US" sz="2600" b="1" dirty="0" smtClean="0"/>
              <a:t> to </a:t>
            </a:r>
            <a:r>
              <a:rPr lang="en-US" sz="2600" b="1" dirty="0" smtClean="0">
                <a:solidFill>
                  <a:srgbClr val="0070C0"/>
                </a:solidFill>
              </a:rPr>
              <a:t>Negative</a:t>
            </a:r>
            <a:r>
              <a:rPr lang="en-US" sz="2600" b="1" dirty="0" smtClean="0"/>
              <a:t> &amp; vice-versa</a:t>
            </a:r>
            <a:endParaRPr lang="en-US" sz="2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914401"/>
          <a:ext cx="9143999" cy="1402080"/>
        </p:xfrm>
        <a:graphic>
          <a:graphicData uri="http://schemas.openxmlformats.org/drawingml/2006/table">
            <a:tbl>
              <a:tblPr/>
              <a:tblGrid>
                <a:gridCol w="609600"/>
                <a:gridCol w="2438400"/>
                <a:gridCol w="3276600"/>
                <a:gridCol w="2819399"/>
              </a:tblGrid>
              <a:tr h="21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Sl.</a:t>
                      </a:r>
                      <a:endParaRPr lang="en-US" sz="3200" b="1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Affirmative</a:t>
                      </a:r>
                      <a:endParaRPr lang="en-US" sz="32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Negative</a:t>
                      </a:r>
                      <a:endParaRPr lang="en-US" sz="3200" b="1" kern="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Comments</a:t>
                      </a:r>
                      <a:endParaRPr lang="en-US" sz="3200" b="1" kern="100" dirty="0">
                        <a:solidFill>
                          <a:srgbClr val="00B05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en-US" sz="30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Both----and/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</a:t>
                      </a:r>
                      <a:endParaRPr lang="en-US" sz="1800" kern="100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Not only----but also</a:t>
                      </a:r>
                    </a:p>
                  </a:txBody>
                  <a:tcPr marL="42464" marR="4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kern="10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 according to sentence pattern</a:t>
                      </a:r>
                      <a:endParaRPr lang="en-US" sz="3000" b="1" kern="1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64" marR="424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HP\Desktop\A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1828800"/>
          </a:xfrm>
          <a:prstGeom prst="rect">
            <a:avLst/>
          </a:prstGeom>
          <a:noFill/>
        </p:spPr>
      </p:pic>
      <p:pic>
        <p:nvPicPr>
          <p:cNvPr id="1027" name="Picture 3" descr="C:\Users\HP\Desktop\A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5789</TotalTime>
  <Words>794</Words>
  <Application>Microsoft Office PowerPoint</Application>
  <PresentationFormat>On-screen Show (4:3)</PresentationFormat>
  <Paragraphs>232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</dc:creator>
  <cp:lastModifiedBy>HP</cp:lastModifiedBy>
  <cp:revision>512</cp:revision>
  <dcterms:created xsi:type="dcterms:W3CDTF">2006-08-16T00:00:00Z</dcterms:created>
  <dcterms:modified xsi:type="dcterms:W3CDTF">2020-08-09T04:01:46Z</dcterms:modified>
</cp:coreProperties>
</file>