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80" r:id="rId2"/>
    <p:sldId id="418" r:id="rId3"/>
    <p:sldId id="382" r:id="rId4"/>
    <p:sldId id="383" r:id="rId5"/>
    <p:sldId id="384" r:id="rId6"/>
    <p:sldId id="400" r:id="rId7"/>
    <p:sldId id="403" r:id="rId8"/>
    <p:sldId id="405" r:id="rId9"/>
    <p:sldId id="406" r:id="rId10"/>
    <p:sldId id="407" r:id="rId11"/>
    <p:sldId id="409" r:id="rId12"/>
    <p:sldId id="397" r:id="rId13"/>
    <p:sldId id="414" r:id="rId14"/>
    <p:sldId id="324" r:id="rId15"/>
    <p:sldId id="3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89043" autoAdjust="0"/>
  </p:normalViewPr>
  <p:slideViewPr>
    <p:cSldViewPr>
      <p:cViewPr>
        <p:scale>
          <a:sx n="94" d="100"/>
          <a:sy n="94" d="100"/>
        </p:scale>
        <p:origin x="-437" y="13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325B-A5D5-40B7-858D-BA7B7D16E14C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9F5A-E867-49B2-9DDD-0F944DC49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9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33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tapash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af\orchid-free-screensavers-play-40019.jpg"/>
          <p:cNvPicPr>
            <a:picLocks noChangeAspect="1" noChangeArrowheads="1"/>
          </p:cNvPicPr>
          <p:nvPr/>
        </p:nvPicPr>
        <p:blipFill>
          <a:blip r:embed="rId3" cstate="print"/>
          <a:srcRect l="11667" t="21111" r="8096"/>
          <a:stretch>
            <a:fillRect/>
          </a:stretch>
        </p:blipFill>
        <p:spPr bwMode="auto">
          <a:xfrm>
            <a:off x="448408" y="457200"/>
            <a:ext cx="4038600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9622720">
            <a:off x="1094330" y="3256016"/>
            <a:ext cx="3741246" cy="1538322"/>
          </a:xfrm>
          <a:prstGeom prst="rect">
            <a:avLst/>
          </a:prstGeom>
          <a:noFill/>
        </p:spPr>
        <p:txBody>
          <a:bodyPr>
            <a:prstTxWarp prst="textCurveUp">
              <a:avLst>
                <a:gd name="adj" fmla="val 4179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2362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My dear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Students</a:t>
            </a:r>
            <a:endParaRPr lang="en-US" sz="4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29701" name="Picture 5" descr="C:\Users\HP\Desktop\IMG_20200623_1347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08" y="0"/>
            <a:ext cx="4199792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Berlin Sans FB Demi" pitchFamily="34" charset="0"/>
              </a:rPr>
              <a:t>To TKS English </a:t>
            </a:r>
            <a:r>
              <a:rPr lang="en-US" sz="3600" b="1" dirty="0" smtClean="0">
                <a:solidFill>
                  <a:srgbClr val="7030A0"/>
                </a:solidFill>
                <a:latin typeface="Berlin Sans FB Demi" pitchFamily="34" charset="0"/>
              </a:rPr>
              <a:t>Grammar Class</a:t>
            </a:r>
            <a:endParaRPr lang="en-US" sz="3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29640"/>
          <a:ext cx="9144000" cy="1539240"/>
        </p:xfrm>
        <a:graphic>
          <a:graphicData uri="http://schemas.openxmlformats.org/drawingml/2006/table">
            <a:tbl>
              <a:tblPr/>
              <a:tblGrid>
                <a:gridCol w="762000"/>
                <a:gridCol w="3756212"/>
                <a:gridCol w="4625788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0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Universal Truth </a:t>
                      </a:r>
                      <a:endParaRPr lang="en-US" sz="3000" b="1" kern="100" dirty="0" smtClean="0">
                        <a:solidFill>
                          <a:srgbClr val="FF0000"/>
                        </a:solidFill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(Sentence-</a:t>
                      </a:r>
                      <a:r>
                        <a:rPr lang="en-US" sz="2800" b="1" kern="1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wPišÍb</a:t>
                      </a:r>
                      <a:r>
                        <a:rPr lang="en-US" sz="2800" b="1" kern="1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mZ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¨ n‡j)</a:t>
                      </a:r>
                      <a:endParaRPr lang="en-US" sz="2800" kern="100" dirty="0" smtClean="0">
                        <a:solidFill>
                          <a:srgbClr val="7030A0"/>
                        </a:solidFill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Negative-interrogative 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HP\Desktop\P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1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90600"/>
        </p:xfrm>
        <a:graphic>
          <a:graphicData uri="http://schemas.openxmlformats.org/drawingml/2006/table">
            <a:tbl>
              <a:tblPr/>
              <a:tblGrid>
                <a:gridCol w="778213"/>
                <a:gridCol w="4098587"/>
                <a:gridCol w="42672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Sometimes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 always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HP\Desktop\P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464"/>
            <a:ext cx="9144000" cy="494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1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 your writing pad and transform the following Affirmative sentences into Negative:</a:t>
            </a:r>
          </a:p>
          <a:p>
            <a:pPr algn="just">
              <a:lnSpc>
                <a:spcPct val="17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Iron is the most useful of all metals.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02. </a:t>
            </a: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sometimes behaves rough.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is always cooperative. 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moon gives us light.</a:t>
            </a:r>
          </a:p>
          <a:p>
            <a:pPr>
              <a:lnSpc>
                <a:spcPct val="170000"/>
              </a:lnSpc>
            </a:pPr>
            <a:r>
              <a:rPr lang="en-US" sz="1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She is as old as I. </a:t>
            </a: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sz="19200" b="1" u="sng" dirty="0" smtClean="0">
                <a:latin typeface="Times New Roman" pitchFamily="18" charset="0"/>
                <a:cs typeface="Times New Roman" pitchFamily="18" charset="0"/>
              </a:rPr>
              <a:t>Now check your answers:</a:t>
            </a:r>
          </a:p>
          <a:p>
            <a:pPr algn="just">
              <a:lnSpc>
                <a:spcPct val="17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other metal is as useful as iron.</a:t>
            </a:r>
          </a:p>
          <a:p>
            <a:pPr algn="just">
              <a:lnSpc>
                <a:spcPct val="170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02.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does not behave rough always.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is never uncooperative.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Doesn’t the moon give us light?</a:t>
            </a:r>
          </a:p>
          <a:p>
            <a:pPr>
              <a:lnSpc>
                <a:spcPct val="170000"/>
              </a:lnSpc>
            </a:pPr>
            <a:r>
              <a:rPr lang="en-US" sz="1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She is not less old than I.</a:t>
            </a:r>
            <a:r>
              <a:rPr lang="en-US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533400"/>
            <a:ext cx="4952999" cy="1219199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4952999" cy="1219199"/>
          </a:xfrm>
          <a:prstGeom prst="rect">
            <a:avLst/>
          </a:prstGeom>
          <a:noFill/>
        </p:spPr>
      </p:pic>
      <p:pic>
        <p:nvPicPr>
          <p:cNvPr id="4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96479">
            <a:off x="2667000" y="1406195"/>
            <a:ext cx="4952999" cy="1219199"/>
          </a:xfrm>
          <a:prstGeom prst="rect">
            <a:avLst/>
          </a:prstGeom>
          <a:noFill/>
        </p:spPr>
      </p:pic>
      <p:pic>
        <p:nvPicPr>
          <p:cNvPr id="5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4873">
            <a:off x="0" y="2895600"/>
            <a:ext cx="4952999" cy="1219199"/>
          </a:xfrm>
          <a:prstGeom prst="rect">
            <a:avLst/>
          </a:prstGeom>
          <a:noFill/>
        </p:spPr>
      </p:pic>
      <p:pic>
        <p:nvPicPr>
          <p:cNvPr id="17411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05000" cy="1857375"/>
          </a:xfrm>
          <a:prstGeom prst="rect">
            <a:avLst/>
          </a:prstGeom>
          <a:noFill/>
        </p:spPr>
      </p:pic>
      <p:pic>
        <p:nvPicPr>
          <p:cNvPr id="7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38600"/>
            <a:ext cx="1905000" cy="1857375"/>
          </a:xfrm>
          <a:prstGeom prst="rect">
            <a:avLst/>
          </a:prstGeom>
          <a:noFill/>
        </p:spPr>
      </p:pic>
      <p:pic>
        <p:nvPicPr>
          <p:cNvPr id="17413" name="Picture 5" descr="E:\DC Image\DC image\Animated image\rosef6c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71800"/>
            <a:ext cx="2609628" cy="2428875"/>
          </a:xfrm>
          <a:prstGeom prst="rect">
            <a:avLst/>
          </a:prstGeom>
          <a:noFill/>
        </p:spPr>
      </p:pic>
      <p:pic>
        <p:nvPicPr>
          <p:cNvPr id="12" name="Picture 11" descr="flower new.jpg"/>
          <p:cNvPicPr>
            <a:picLocks noChangeAspect="1"/>
          </p:cNvPicPr>
          <p:nvPr/>
        </p:nvPicPr>
        <p:blipFill>
          <a:blip r:embed="rId5" cstate="print"/>
          <a:srcRect r="3333" b="4431"/>
          <a:stretch>
            <a:fillRect/>
          </a:stretch>
        </p:blipFill>
        <p:spPr>
          <a:xfrm>
            <a:off x="1752600" y="4572000"/>
            <a:ext cx="2794000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4793159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No more today</a:t>
            </a:r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816784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God bless you.</a:t>
            </a:r>
            <a:endParaRPr lang="en-US" sz="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810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END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53352"/>
            <a:ext cx="85344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Introduction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8696" y="1371600"/>
            <a:ext cx="4419600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Tapash Kumar Shil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English Teacher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Shahid 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Arju Moni Government Secondary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School, Barishal.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Cell: </a:t>
            </a:r>
            <a:r>
              <a:rPr lang="en-US" sz="2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01733422388/01915017386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teachertapash@gmail.com</a:t>
            </a:r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YouTube channel: Tapash Kumar</a:t>
            </a:r>
          </a:p>
          <a:p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HP\Pictures\IM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68" y="1371600"/>
            <a:ext cx="3886200" cy="5105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19600" y="4218648"/>
            <a:ext cx="4419600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Class-VIII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Subject: English 2</a:t>
            </a:r>
            <a:r>
              <a:rPr lang="en-US" sz="2400" b="1" baseline="30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Paper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Grammar  Part: Transformations (Affirmative to Negative)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Lesson-02</a:t>
            </a: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38"/>
            <a:ext cx="8534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What we have already learnt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534400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US" sz="3600" b="1" dirty="0" smtClean="0">
                <a:latin typeface="Perpetua (Body)"/>
              </a:rPr>
              <a:t>We have learnt –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Perpetua (Body)"/>
              </a:rPr>
              <a:t>1. Definition of Transformation.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Perpetua (Body)"/>
              </a:rPr>
              <a:t> 2. Types of Transformation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3. 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Details of </a:t>
            </a:r>
            <a:r>
              <a:rPr lang="en-US" sz="2800" b="1" dirty="0" smtClean="0">
                <a:solidFill>
                  <a:srgbClr val="7030A0"/>
                </a:solidFill>
                <a:latin typeface="Perpetua (Body)"/>
              </a:rPr>
              <a:t>Assertive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Perpetua (Body)"/>
              </a:rPr>
              <a:t>Interrogative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latin typeface="Perpetua (Body)"/>
              </a:rPr>
              <a:t>Imperative</a:t>
            </a:r>
            <a:r>
              <a:rPr lang="en-US" sz="28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3200" b="1" dirty="0" smtClean="0">
                <a:solidFill>
                  <a:srgbClr val="00B0F0"/>
                </a:solidFill>
                <a:latin typeface="Perpetua (Body)"/>
              </a:rPr>
              <a:t>Optative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  <a:latin typeface="Perpetua (Body)"/>
              </a:rPr>
              <a:t>Exclamatory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Sentences.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2900" b="1" dirty="0" smtClean="0">
                <a:solidFill>
                  <a:srgbClr val="002060"/>
                </a:solidFill>
                <a:latin typeface="Perpetua (Body)"/>
              </a:rPr>
              <a:t>4.</a:t>
            </a: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We have also learnt 10 rules to transform the Assertive Sentences to Negative.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83759"/>
            <a:ext cx="8534400" cy="7694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So, what will we learn new today?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/>
              <a:t>Today’s Lesson</a:t>
            </a:r>
            <a:endParaRPr lang="en-US" sz="5400" b="1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600200" y="990600"/>
            <a:ext cx="62484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Rules of transformations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th-TH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905000"/>
            <a:ext cx="85344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Specifically, we will learn another 11 new rules to transform sentences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 Negative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from-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As----as</a:t>
            </a:r>
            <a:endParaRPr lang="en-US" sz="30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Less----than</a:t>
            </a:r>
            <a:endParaRPr lang="en-US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Superlative degree</a:t>
            </a:r>
            <a:endParaRPr lang="en-US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Comparative degree 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Always</a:t>
            </a:r>
            <a:endParaRPr lang="en-US" sz="30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Sometimes</a:t>
            </a:r>
            <a:endParaRPr lang="en-US" sz="30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30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Universal truth </a:t>
            </a:r>
            <a:endParaRPr lang="en-US" sz="30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067799" cy="1554480"/>
        </p:xfrm>
        <a:graphic>
          <a:graphicData uri="http://schemas.openxmlformats.org/drawingml/2006/table">
            <a:tbl>
              <a:tblPr/>
              <a:tblGrid>
                <a:gridCol w="863600"/>
                <a:gridCol w="3778249"/>
                <a:gridCol w="4425950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4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As---as</a:t>
                      </a:r>
                      <a:endParaRPr lang="en-US" sz="3400" kern="1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not less ---than</a:t>
                      </a:r>
                      <a:endParaRPr lang="en-US" sz="3400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en-US" sz="30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Less---than</a:t>
                      </a:r>
                      <a:endParaRPr lang="en-US" sz="3400" kern="1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not as ---as</a:t>
                      </a:r>
                      <a:endParaRPr lang="en-US" sz="3400" kern="1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P\Desktop\P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144000" cy="1402080"/>
        </p:xfrm>
        <a:graphic>
          <a:graphicData uri="http://schemas.openxmlformats.org/drawingml/2006/table">
            <a:tbl>
              <a:tblPr/>
              <a:tblGrid>
                <a:gridCol w="685799"/>
                <a:gridCol w="4114800"/>
                <a:gridCol w="4343401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13-16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en-US" sz="30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en-US" sz="3000" b="1" kern="1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wenxb </a:t>
                      </a: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Superlative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other 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ev </a:t>
                      </a: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Nothing 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hy³ </a:t>
                      </a: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Comparative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P\Desktop\P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1" cy="1584960"/>
        </p:xfrm>
        <a:graphic>
          <a:graphicData uri="http://schemas.openxmlformats.org/drawingml/2006/table">
            <a:tbl>
              <a:tblPr/>
              <a:tblGrid>
                <a:gridCol w="786581"/>
                <a:gridCol w="4395019"/>
                <a:gridCol w="3962401"/>
              </a:tblGrid>
              <a:tr h="453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Than</a:t>
                      </a:r>
                      <a:r>
                        <a:rPr lang="en-US" sz="36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anyone else/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Than anything else</a:t>
                      </a:r>
                      <a:endParaRPr lang="en-US" sz="24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36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one else/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Nothing else</a:t>
                      </a:r>
                      <a:endParaRPr lang="en-US" sz="36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P\Desktop\P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1463040"/>
        </p:xfrm>
        <a:graphic>
          <a:graphicData uri="http://schemas.openxmlformats.org/drawingml/2006/table">
            <a:tbl>
              <a:tblPr/>
              <a:tblGrid>
                <a:gridCol w="533400"/>
                <a:gridCol w="4327967"/>
                <a:gridCol w="4282633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Than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any other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   hy³ </a:t>
                      </a:r>
                      <a:r>
                        <a:rPr lang="en-US" sz="32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Comparative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other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kern="100" baseline="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hy³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</a:p>
                    <a:p>
                      <a:pPr algn="l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Positive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P\Desktop\P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2660"/>
            <a:ext cx="9144000" cy="445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4000" cy="975360"/>
        </p:xfrm>
        <a:graphic>
          <a:graphicData uri="http://schemas.openxmlformats.org/drawingml/2006/table">
            <a:tbl>
              <a:tblPr/>
              <a:tblGrid>
                <a:gridCol w="881349"/>
                <a:gridCol w="3690651"/>
                <a:gridCol w="4572000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en-US" sz="30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Always </a:t>
                      </a: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hy³ </a:t>
                      </a: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Sentence</a:t>
                      </a:r>
                      <a:endParaRPr lang="en-US" sz="3200" kern="1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Never </a:t>
                      </a: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hy³</a:t>
                      </a: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Sentence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HP\Desktop\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6347</TotalTime>
  <Words>491</Words>
  <Application>Microsoft Office PowerPoint</Application>
  <PresentationFormat>On-screen Show (4:3)</PresentationFormat>
  <Paragraphs>149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</dc:creator>
  <cp:lastModifiedBy>HP</cp:lastModifiedBy>
  <cp:revision>536</cp:revision>
  <dcterms:created xsi:type="dcterms:W3CDTF">2006-08-16T00:00:00Z</dcterms:created>
  <dcterms:modified xsi:type="dcterms:W3CDTF">2020-08-21T11:08:32Z</dcterms:modified>
</cp:coreProperties>
</file>