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352" r:id="rId2"/>
    <p:sldId id="330" r:id="rId3"/>
    <p:sldId id="367" r:id="rId4"/>
    <p:sldId id="334" r:id="rId5"/>
    <p:sldId id="358" r:id="rId6"/>
    <p:sldId id="355" r:id="rId7"/>
    <p:sldId id="356" r:id="rId8"/>
    <p:sldId id="357" r:id="rId9"/>
    <p:sldId id="359" r:id="rId10"/>
    <p:sldId id="361" r:id="rId11"/>
    <p:sldId id="364" r:id="rId12"/>
    <p:sldId id="369" r:id="rId13"/>
    <p:sldId id="3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89043" autoAdjust="0"/>
  </p:normalViewPr>
  <p:slideViewPr>
    <p:cSldViewPr>
      <p:cViewPr>
        <p:scale>
          <a:sx n="76" d="100"/>
          <a:sy n="76" d="100"/>
        </p:scale>
        <p:origin x="-950" y="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325B-A5D5-40B7-858D-BA7B7D16E14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9F5A-E867-49B2-9DDD-0F944DC49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9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33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af\orchid-free-screensavers-play-40019.jpg"/>
          <p:cNvPicPr>
            <a:picLocks noChangeAspect="1" noChangeArrowheads="1"/>
          </p:cNvPicPr>
          <p:nvPr/>
        </p:nvPicPr>
        <p:blipFill>
          <a:blip r:embed="rId3" cstate="print"/>
          <a:srcRect l="11667" t="21111" r="8096"/>
          <a:stretch>
            <a:fillRect/>
          </a:stretch>
        </p:blipFill>
        <p:spPr bwMode="auto">
          <a:xfrm>
            <a:off x="0" y="720725"/>
            <a:ext cx="9143999" cy="519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9622720">
            <a:off x="-198996" y="1468777"/>
            <a:ext cx="3741246" cy="1538322"/>
          </a:xfrm>
          <a:prstGeom prst="rect">
            <a:avLst/>
          </a:prstGeom>
          <a:noFill/>
        </p:spPr>
        <p:txBody>
          <a:bodyPr>
            <a:prstTxWarp prst="textCurveUp">
              <a:avLst>
                <a:gd name="adj" fmla="val 4179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87787" y="1714500"/>
          <a:ext cx="4570413" cy="3427413"/>
        </p:xfrm>
        <a:graphic>
          <a:graphicData uri="http://schemas.openxmlformats.org/presentationml/2006/ole">
            <p:oleObj spid="_x0000_s29698" name="Presentation" r:id="rId4" imgW="3398465" imgH="2549665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943600"/>
            <a:ext cx="8686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On behalf of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Shahid Arju Moni Govt. Secondary School, Barishal</a:t>
            </a:r>
            <a:endParaRPr lang="en-US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114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My dear Students</a:t>
            </a:r>
            <a:endParaRPr lang="en-US" sz="4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69"/>
            <a:ext cx="85343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Place &amp; Position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85800"/>
          <a:ext cx="47244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92"/>
                <a:gridCol w="4104808"/>
              </a:tblGrid>
              <a:tr h="342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ছড়ায়</a:t>
                      </a:r>
                      <a:r>
                        <a:rPr lang="bn-BD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ছন্দে 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Rules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95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eo ¯’v‡b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jvMv‡e, †QvU ¯’v‡b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gvSvgvwS ¯’vb n‡j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Under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wj‡L ivL||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1027391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honar Bangla" pitchFamily="34" charset="0"/>
                        <a:ea typeface="+mn-ea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emv‡e hvbevn‡b,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ÔcvkÕ eySv‡ZI emvI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by.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ÕhvbÕ-Gi Av‡M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Article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_vK‡j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jvMv‡e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me©`vB|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485157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‡j‡M †_‡K Dc‡i Av‡Q, emvI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wKQz bv †f‡e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‡Kv_vI †j‡M ‡bB, A‡bK Dc‡i, emvI </a:t>
                      </a: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Above</a:t>
                      </a:r>
                      <a:r>
                        <a:rPr kumimoji="0" lang="en-US" sz="16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Zvi c~‡e©|</a:t>
                      </a:r>
                      <a:endParaRPr kumimoji="0" lang="en-US" sz="1600" b="1" kern="1200" dirty="0">
                        <a:solidFill>
                          <a:srgbClr val="FF000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499426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700" b="1" kern="1200" dirty="0" smtClean="0">
                          <a:solidFill>
                            <a:srgbClr val="7030A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d¨vbwU †Nv‡i gv_vi Dci, wKš‘ †j‡M Av‡Q Qv‡`i mv‡_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7030A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fvebv-wPšÍv †Q‡o w`‡q </a:t>
                      </a:r>
                      <a:r>
                        <a:rPr kumimoji="0" lang="en-US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</a:t>
                      </a:r>
                      <a:r>
                        <a:rPr kumimoji="0" lang="en-US" sz="1800" b="1" kern="1200" dirty="0" smtClean="0">
                          <a:solidFill>
                            <a:srgbClr val="7030A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emvI Zvi c~e cv‡k|</a:t>
                      </a:r>
                      <a:endParaRPr kumimoji="0" lang="en-US" sz="1800" b="1" kern="1200" dirty="0">
                        <a:solidFill>
                          <a:srgbClr val="7030A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396335"/>
            <a:ext cx="7772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All these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rhymes are written by Tapash Kumar Shil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48200" y="685800"/>
            <a:ext cx="4572000" cy="5645135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 smtClean="0"/>
              <a:t>21. (a)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eo ¯’v‡bi c~‡e©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e‡mt 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       He lives </a:t>
            </a:r>
            <a:r>
              <a:rPr lang="en-US" sz="1600" b="1" dirty="0" smtClean="0">
                <a:solidFill>
                  <a:srgbClr val="FF0000"/>
                </a:solidFill>
              </a:rPr>
              <a:t>in</a:t>
            </a:r>
            <a:r>
              <a:rPr lang="en-US" sz="1600" b="1" dirty="0" smtClean="0"/>
              <a:t> Bangladesh.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      (b)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‡QvU ¯’v‡bi c~‡e©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e‡mt</a:t>
            </a:r>
          </a:p>
          <a:p>
            <a:pPr algn="just">
              <a:lnSpc>
                <a:spcPts val="1900"/>
              </a:lnSpc>
            </a:pPr>
            <a:r>
              <a:rPr lang="en-US" sz="1600" b="1" dirty="0" smtClean="0"/>
              <a:t>       Kazi Nazrul Islam was born </a:t>
            </a:r>
            <a:r>
              <a:rPr lang="en-US" sz="1600" b="1" dirty="0" smtClean="0">
                <a:solidFill>
                  <a:srgbClr val="FF0000"/>
                </a:solidFill>
              </a:rPr>
              <a:t>at</a:t>
            </a:r>
            <a:r>
              <a:rPr lang="en-US" sz="1600" b="1" dirty="0" smtClean="0"/>
              <a:t>   </a:t>
            </a:r>
          </a:p>
          <a:p>
            <a:pPr algn="just">
              <a:lnSpc>
                <a:spcPts val="1900"/>
              </a:lnSpc>
            </a:pPr>
            <a:r>
              <a:rPr lang="en-US" sz="1600" b="1" dirty="0" smtClean="0"/>
              <a:t>       Churulia.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      (c)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GKB </a:t>
            </a:r>
            <a:r>
              <a:rPr lang="en-US" sz="1600" b="1" dirty="0" smtClean="0"/>
              <a:t>Sentence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-G 3 wU ¯’vb D‡jøL _vK‡j  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       gvSvgvwS ¯’vbwUi c~‡e© </a:t>
            </a:r>
            <a:r>
              <a:rPr lang="en-US" sz="1600" b="1" dirty="0" smtClean="0">
                <a:solidFill>
                  <a:srgbClr val="FF0000"/>
                </a:solidFill>
              </a:rPr>
              <a:t>Under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emv‡bv nqt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       </a:t>
            </a:r>
            <a:r>
              <a:rPr lang="en-US" sz="1400" b="1" dirty="0" smtClean="0"/>
              <a:t>He lives </a:t>
            </a:r>
            <a:r>
              <a:rPr lang="en-US" sz="1400" b="1" dirty="0" smtClean="0">
                <a:solidFill>
                  <a:srgbClr val="FF0000"/>
                </a:solidFill>
              </a:rPr>
              <a:t>at</a:t>
            </a:r>
            <a:r>
              <a:rPr lang="en-US" sz="1400" b="1" dirty="0" smtClean="0"/>
              <a:t> Raghunathpur, a village             </a:t>
            </a:r>
          </a:p>
          <a:p>
            <a:pPr>
              <a:lnSpc>
                <a:spcPts val="19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         under</a:t>
            </a:r>
            <a:r>
              <a:rPr lang="en-US" sz="1400" b="1" dirty="0" smtClean="0"/>
              <a:t> Kaukhali Upazilla </a:t>
            </a:r>
            <a:r>
              <a:rPr lang="en-US" sz="1400" b="1" dirty="0" smtClean="0">
                <a:solidFill>
                  <a:srgbClr val="FF0000"/>
                </a:solidFill>
              </a:rPr>
              <a:t>in</a:t>
            </a:r>
            <a:r>
              <a:rPr lang="en-US" sz="1400" b="1" dirty="0" smtClean="0"/>
              <a:t> Pirojpur district.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22.(a)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hvb-evn‡b Pov eySv‡Z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latin typeface="Lucida Sans Unicode (Body)"/>
                <a:cs typeface="Times New Roman" pitchFamily="18" charset="0"/>
              </a:rPr>
              <a:t> He goes to school </a:t>
            </a:r>
            <a:r>
              <a:rPr lang="en-US" sz="1600" b="1" dirty="0" smtClean="0">
                <a:solidFill>
                  <a:srgbClr val="FF0000"/>
                </a:solidFill>
                <a:latin typeface="Lucida Sans Unicode (Body)"/>
                <a:cs typeface="Times New Roman" pitchFamily="18" charset="0"/>
              </a:rPr>
              <a:t>by</a:t>
            </a:r>
            <a:r>
              <a:rPr lang="en-US" sz="1600" b="1" dirty="0" smtClean="0">
                <a:latin typeface="Lucida Sans Unicode (Body)"/>
                <a:cs typeface="Times New Roman" pitchFamily="18" charset="0"/>
              </a:rPr>
              <a:t> bus.</a:t>
            </a:r>
          </a:p>
          <a:p>
            <a:pPr>
              <a:lnSpc>
                <a:spcPts val="1900"/>
              </a:lnSpc>
            </a:pPr>
            <a:r>
              <a:rPr lang="en-US" sz="1600" b="1" dirty="0" smtClean="0"/>
              <a:t>     (b)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Ôcv‡kÕ eySv‡ZI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Lucida Sans Unicode (Body)"/>
                <a:cs typeface="SutonnyMJ" pitchFamily="2" charset="0"/>
              </a:rPr>
              <a:t>      He sat </a:t>
            </a:r>
            <a:r>
              <a:rPr lang="en-US" sz="16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by</a:t>
            </a:r>
            <a:r>
              <a:rPr lang="en-US" sz="1600" b="1" dirty="0" smtClean="0">
                <a:latin typeface="Lucida Sans Unicode (Body)"/>
                <a:cs typeface="SutonnyMJ" pitchFamily="2" charset="0"/>
              </a:rPr>
              <a:t> me.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Lucida Sans Unicode (Body)"/>
                <a:cs typeface="SutonnyMJ" pitchFamily="2" charset="0"/>
              </a:rPr>
              <a:t>     (c)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hvb-evn‡bi c~‡e©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_vK‡j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Lucida Sans Unicode (Body)"/>
                <a:cs typeface="SutonnyMJ" pitchFamily="2" charset="0"/>
              </a:rPr>
              <a:t>      He reached there </a:t>
            </a:r>
            <a:r>
              <a:rPr lang="en-US" sz="16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in</a:t>
            </a:r>
            <a:r>
              <a:rPr lang="en-US" sz="1600" b="1" dirty="0" smtClean="0">
                <a:latin typeface="Lucida Sans Unicode (Body)"/>
                <a:cs typeface="SutonnyMJ" pitchFamily="2" charset="0"/>
              </a:rPr>
              <a:t> a car.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Lucida Sans Unicode (Body)"/>
                <a:cs typeface="SutonnyMJ" pitchFamily="2" charset="0"/>
              </a:rPr>
              <a:t>23. (a)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‡Kvb wKQzi jvMv Ae¯’vq Dc‡i Av‡Q Giƒc eySv‡Z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1900"/>
              </a:lnSpc>
            </a:pPr>
            <a:r>
              <a:rPr lang="en-US" sz="1400" b="1" dirty="0" smtClean="0">
                <a:latin typeface="Lucida Sans Unicode (Body)"/>
                <a:cs typeface="SutonnyMJ" pitchFamily="2" charset="0"/>
              </a:rPr>
              <a:t>       The pen is </a:t>
            </a:r>
            <a:r>
              <a:rPr lang="en-US" sz="14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on</a:t>
            </a:r>
            <a:r>
              <a:rPr lang="en-US" sz="1400" b="1" dirty="0" smtClean="0">
                <a:latin typeface="Lucida Sans Unicode (Body)"/>
                <a:cs typeface="SutonnyMJ" pitchFamily="2" charset="0"/>
              </a:rPr>
              <a:t> the table. </a:t>
            </a:r>
          </a:p>
          <a:p>
            <a:pPr>
              <a:lnSpc>
                <a:spcPts val="1900"/>
              </a:lnSpc>
            </a:pPr>
            <a:r>
              <a:rPr lang="en-US" sz="1600" b="1" dirty="0" smtClean="0">
                <a:latin typeface="Lucida Sans Unicode (Body)"/>
                <a:cs typeface="SutonnyMJ" pitchFamily="2" charset="0"/>
              </a:rPr>
              <a:t>      (b)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‡Kvb wKQzi mv‡_ ‡j‡M †bB wKš‘ A‡bK Dc‡i Giƒc eySv‡Z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ts val="19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Above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e‡mt </a:t>
            </a:r>
            <a:r>
              <a:rPr lang="en-US" sz="1400" b="1" dirty="0" smtClean="0">
                <a:latin typeface="Lucida Sans Unicode (Body)"/>
                <a:cs typeface="SutonnyMJ" pitchFamily="2" charset="0"/>
              </a:rPr>
              <a:t>The sky is </a:t>
            </a:r>
            <a:r>
              <a:rPr lang="en-US" sz="14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above</a:t>
            </a:r>
            <a:r>
              <a:rPr lang="en-US" sz="1400" b="1" dirty="0" smtClean="0">
                <a:latin typeface="Lucida Sans Unicode (Body)"/>
                <a:cs typeface="SutonnyMJ" pitchFamily="2" charset="0"/>
              </a:rPr>
              <a:t> our head. </a:t>
            </a:r>
          </a:p>
          <a:p>
            <a:pPr>
              <a:lnSpc>
                <a:spcPts val="2400"/>
              </a:lnSpc>
            </a:pPr>
            <a:r>
              <a:rPr lang="en-US" sz="1400" b="1" dirty="0" smtClean="0">
                <a:latin typeface="Lucida Sans Unicode (Body)"/>
                <a:cs typeface="SutonnyMJ" pitchFamily="2" charset="0"/>
              </a:rPr>
              <a:t>24.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Dc‡i wKš‘ †Kvb wKQzi mv‡_ †j‡M Av‡Q wKš‘ hvi †_‡K Dc‡i Zvi  </a:t>
            </a:r>
          </a:p>
          <a:p>
            <a:pPr>
              <a:lnSpc>
                <a:spcPts val="2400"/>
              </a:lnSpc>
            </a:pP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      mv‡_ bq Giƒc eySv‡Z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en-US" sz="1400" b="1" dirty="0" smtClean="0">
                <a:latin typeface="SutonnyMJ" pitchFamily="2" charset="0"/>
                <a:cs typeface="SutonnyMJ" pitchFamily="2" charset="0"/>
              </a:rPr>
              <a:t>e‡mt</a:t>
            </a:r>
            <a:r>
              <a:rPr lang="en-US" sz="1400" b="1" dirty="0" smtClean="0">
                <a:latin typeface="Lucida Sans Unicode (Body)"/>
                <a:cs typeface="SutonnyMJ" pitchFamily="2" charset="0"/>
              </a:rPr>
              <a:t> </a:t>
            </a:r>
            <a:endParaRPr lang="en-US" sz="1400" b="1" dirty="0" smtClean="0">
              <a:latin typeface="SutonnyMJ" pitchFamily="2" charset="0"/>
              <a:cs typeface="SutonnyMJ" pitchFamily="2" charset="0"/>
            </a:endParaRPr>
          </a:p>
          <a:p>
            <a:pPr>
              <a:lnSpc>
                <a:spcPts val="2400"/>
              </a:lnSpc>
            </a:pPr>
            <a:r>
              <a:rPr lang="en-US" sz="1400" b="1" dirty="0" smtClean="0">
                <a:latin typeface="Lucida Sans Unicode (Body)"/>
                <a:cs typeface="SutonnyMJ" pitchFamily="2" charset="0"/>
              </a:rPr>
              <a:t>      The fan is moving </a:t>
            </a:r>
            <a:r>
              <a:rPr lang="en-US" sz="14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over</a:t>
            </a:r>
            <a:r>
              <a:rPr lang="en-US" sz="1400" b="1" dirty="0" smtClean="0">
                <a:latin typeface="Lucida Sans Unicode (Body)"/>
                <a:cs typeface="SutonnyMJ" pitchFamily="2" charset="0"/>
              </a:rPr>
              <a:t> our head.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69"/>
            <a:ext cx="85343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Place &amp; Position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0"/>
          <a:ext cx="4724400" cy="570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191000"/>
              </a:tblGrid>
              <a:tr h="342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ছড়ায়</a:t>
                      </a:r>
                      <a:r>
                        <a:rPr lang="bn-BD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ছন্দে 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Rules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95">
                <a:tc>
                  <a:txBody>
                    <a:bodyPr/>
                    <a:lstStyle/>
                    <a:p>
                      <a:pPr lvl="0">
                        <a:lnSpc>
                          <a:spcPts val="5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‡Kvb wKQzi wb‡P Av‡Q †X‡K Av‡Q Ab¨ wKQz</a:t>
                      </a:r>
                    </a:p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Underneath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jvMvI Zv‡Z, bvwn †f‡e †KvbwKQz|</a:t>
                      </a:r>
                    </a:p>
                  </a:txBody>
                  <a:tcPr marL="68580" marR="68580" marT="0" marB="0"/>
                </a:tc>
              </a:tr>
              <a:tr h="400923">
                <a:tc>
                  <a:txBody>
                    <a:bodyPr/>
                    <a:lstStyle/>
                    <a:p>
                      <a:pPr lvl="0">
                        <a:lnSpc>
                          <a:spcPts val="5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lvl="0">
                        <a:lnSpc>
                          <a:spcPts val="5000"/>
                        </a:lnSpc>
                        <a:spcBef>
                          <a:spcPct val="0"/>
                        </a:spcBef>
                      </a:pP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front of 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 eySv‡Z Ômvg‡bÕ</a:t>
                      </a:r>
                    </a:p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Avi 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Behind 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 eySv‡Z ÔwcQ‡bÕ|</a:t>
                      </a:r>
                    </a:p>
                  </a:txBody>
                  <a:tcPr marL="68580" marR="68580" marT="0" marB="0"/>
                </a:tc>
              </a:tr>
              <a:tr h="400923">
                <a:tc>
                  <a:txBody>
                    <a:bodyPr/>
                    <a:lstStyle/>
                    <a:p>
                      <a:pPr lvl="0">
                        <a:lnSpc>
                          <a:spcPts val="5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Beside 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 eySv‡Z Ôcv‡kÕ</a:t>
                      </a:r>
                    </a:p>
                    <a:p>
                      <a:pPr>
                        <a:lnSpc>
                          <a:spcPts val="5000"/>
                        </a:lnSpc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Avi 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Near 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 eySv‡Z ÔKv‡QÕ|</a:t>
                      </a:r>
                    </a:p>
                  </a:txBody>
                  <a:tcPr marL="68580" marR="68580" marT="0" marB="0"/>
                </a:tc>
              </a:tr>
              <a:tr h="560648">
                <a:tc>
                  <a:txBody>
                    <a:bodyPr/>
                    <a:lstStyle/>
                    <a:p>
                      <a:pPr lvl="0">
                        <a:lnSpc>
                          <a:spcPts val="4600"/>
                        </a:lnSpc>
                        <a:spcBef>
                          <a:spcPct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4600"/>
                        </a:lnSpc>
                      </a:pPr>
                      <a:r>
                        <a:rPr kumimoji="0" lang="en-US" sz="16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Under, Below, beneath </a:t>
                      </a:r>
                      <a:r>
                        <a:rPr kumimoji="0" lang="en-US" sz="16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 eySvq hLb Ôwb‡PÕ</a:t>
                      </a:r>
                      <a:r>
                        <a:rPr kumimoji="0"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ts val="46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GBfv‡e</a:t>
                      </a:r>
                      <a:r>
                        <a:rPr kumimoji="0"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Preposition </a:t>
                      </a:r>
                      <a:r>
                        <a:rPr kumimoji="0"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jvMvI †Zvgiv ey‡S-my‡S|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72000" y="914400"/>
            <a:ext cx="4572000" cy="5401479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500" b="1" dirty="0" smtClean="0"/>
              <a:t>25.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‡Kvb wKQzi wb‡P Av‡Q †X‡K Av‡Q Ab¨ wKQz-Giƒc  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      eySv‡Z</a:t>
            </a:r>
            <a:r>
              <a:rPr lang="en-US" sz="1500" b="1" dirty="0" smtClean="0"/>
              <a:t> Underneath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600"/>
              </a:lnSpc>
            </a:pPr>
            <a:r>
              <a:rPr lang="en-US" sz="1500" b="1" dirty="0" smtClean="0"/>
              <a:t>      Mintu worn a shirt </a:t>
            </a:r>
            <a:r>
              <a:rPr lang="en-US" sz="1500" b="1" dirty="0" smtClean="0">
                <a:solidFill>
                  <a:srgbClr val="FF0000"/>
                </a:solidFill>
              </a:rPr>
              <a:t>underneath</a:t>
            </a:r>
            <a:r>
              <a:rPr lang="en-US" sz="1500" b="1" dirty="0" smtClean="0"/>
              <a:t> his sweater.</a:t>
            </a:r>
          </a:p>
          <a:p>
            <a:pPr>
              <a:lnSpc>
                <a:spcPts val="2600"/>
              </a:lnSpc>
            </a:pPr>
            <a:r>
              <a:rPr lang="en-US" sz="1500" b="1" dirty="0" smtClean="0"/>
              <a:t>26. (a)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‡Kvb wKQzi mvg‡b eySv‡Z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In front of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500" b="1" dirty="0" smtClean="0">
                <a:latin typeface="Lucida Sans Unicode (Body)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Lucida Sans Unicode (Body)"/>
                <a:cs typeface="Times New Roman" pitchFamily="18" charset="0"/>
              </a:rPr>
              <a:t>We were standing </a:t>
            </a:r>
            <a:r>
              <a:rPr lang="en-US" sz="1400" b="1" dirty="0" smtClean="0">
                <a:solidFill>
                  <a:srgbClr val="FF0000"/>
                </a:solidFill>
                <a:latin typeface="Lucida Sans Unicode (Body)"/>
                <a:cs typeface="Times New Roman" pitchFamily="18" charset="0"/>
              </a:rPr>
              <a:t>in front of</a:t>
            </a:r>
            <a:r>
              <a:rPr lang="en-US" sz="1400" b="1" dirty="0" smtClean="0">
                <a:latin typeface="Lucida Sans Unicode (Body)"/>
                <a:cs typeface="Times New Roman" pitchFamily="18" charset="0"/>
              </a:rPr>
              <a:t> our school gate.</a:t>
            </a:r>
            <a:endParaRPr lang="en-US" sz="1500" b="1" dirty="0" smtClean="0">
              <a:latin typeface="Lucida Sans Unicode (Body)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en-US" sz="1500" b="1" dirty="0" smtClean="0"/>
              <a:t>     (b)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‡Kvb wKQzi wcQ‡b eySv‡ZI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Behind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Lucida Sans Unicode (Body)"/>
                <a:cs typeface="SutonnyMJ" pitchFamily="2" charset="0"/>
              </a:rPr>
              <a:t>      He hid himself </a:t>
            </a:r>
            <a:r>
              <a:rPr lang="en-US" sz="15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behind</a:t>
            </a:r>
            <a:r>
              <a:rPr lang="en-US" sz="1500" b="1" dirty="0" smtClean="0">
                <a:latin typeface="Lucida Sans Unicode (Body)"/>
                <a:cs typeface="SutonnyMJ" pitchFamily="2" charset="0"/>
              </a:rPr>
              <a:t> the door.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Lucida Sans Unicode (Body)"/>
                <a:cs typeface="SutonnyMJ" pitchFamily="2" charset="0"/>
              </a:rPr>
              <a:t>27. (a)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‡Kvb wKQzi cv‡k eySv‡Z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Beside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Lucida Sans Unicode (Body)"/>
                <a:cs typeface="SutonnyMJ" pitchFamily="2" charset="0"/>
              </a:rPr>
              <a:t>       He sat </a:t>
            </a:r>
            <a:r>
              <a:rPr lang="en-US" sz="15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beside</a:t>
            </a:r>
            <a:r>
              <a:rPr lang="en-US" sz="1500" b="1" dirty="0" smtClean="0">
                <a:latin typeface="Lucida Sans Unicode (Body)"/>
                <a:cs typeface="SutonnyMJ" pitchFamily="2" charset="0"/>
              </a:rPr>
              <a:t> me. 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Lucida Sans Unicode (Body)"/>
                <a:cs typeface="SutonnyMJ" pitchFamily="2" charset="0"/>
              </a:rPr>
              <a:t>      (b)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‡Kvb wKQzi Kv‡Q eySv‡Z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Near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1500" b="1" dirty="0" smtClean="0">
                <a:latin typeface="Lucida Sans Unicode (Body)"/>
                <a:cs typeface="SutonnyMJ" pitchFamily="2" charset="0"/>
              </a:rPr>
              <a:t>They lived </a:t>
            </a:r>
            <a:r>
              <a:rPr lang="en-US" sz="1500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near</a:t>
            </a:r>
            <a:r>
              <a:rPr lang="en-US" sz="1500" b="1" dirty="0" smtClean="0">
                <a:latin typeface="Lucida Sans Unicode (Body)"/>
                <a:cs typeface="SutonnyMJ" pitchFamily="2" charset="0"/>
              </a:rPr>
              <a:t> the school. </a:t>
            </a:r>
            <a:endParaRPr lang="en-US" sz="1400" b="1" dirty="0" smtClean="0">
              <a:latin typeface="Lucida Sans Unicode (Body)"/>
              <a:cs typeface="SutonnyMJ" pitchFamily="2" charset="0"/>
            </a:endParaRPr>
          </a:p>
          <a:p>
            <a:pPr>
              <a:lnSpc>
                <a:spcPts val="2600"/>
              </a:lnSpc>
            </a:pPr>
            <a:r>
              <a:rPr lang="en-US" sz="1500" b="1" dirty="0" smtClean="0">
                <a:latin typeface="Lucida Sans Unicode (Body)"/>
                <a:cs typeface="SutonnyMJ" pitchFamily="2" charset="0"/>
              </a:rPr>
              <a:t>28.</a:t>
            </a:r>
            <a:r>
              <a:rPr lang="en-US" sz="1500" b="1" dirty="0" smtClean="0"/>
              <a:t>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wb‡P eySv‡Z </a:t>
            </a:r>
            <a:r>
              <a:rPr lang="en-US" sz="1500" b="1" dirty="0" smtClean="0"/>
              <a:t>Under/below/beneath </a:t>
            </a:r>
            <a:r>
              <a:rPr lang="en-US" sz="1500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600"/>
              </a:lnSpc>
            </a:pPr>
            <a:r>
              <a:rPr lang="en-US" sz="1500" b="1" dirty="0" smtClean="0"/>
              <a:t>He sat </a:t>
            </a:r>
            <a:r>
              <a:rPr lang="en-US" sz="1500" b="1" dirty="0" smtClean="0">
                <a:solidFill>
                  <a:srgbClr val="FF0000"/>
                </a:solidFill>
              </a:rPr>
              <a:t>under</a:t>
            </a:r>
            <a:r>
              <a:rPr lang="en-US" sz="1500" b="1" dirty="0" smtClean="0"/>
              <a:t> a mango tree and took rest there.</a:t>
            </a:r>
          </a:p>
          <a:p>
            <a:pPr>
              <a:lnSpc>
                <a:spcPts val="2600"/>
              </a:lnSpc>
            </a:pPr>
            <a:r>
              <a:rPr lang="en-US" sz="1400" b="1" dirty="0" smtClean="0"/>
              <a:t>I hung the new family photo </a:t>
            </a:r>
            <a:r>
              <a:rPr lang="en-US" sz="1400" b="1" dirty="0" smtClean="0">
                <a:solidFill>
                  <a:srgbClr val="FF0000"/>
                </a:solidFill>
              </a:rPr>
              <a:t>below</a:t>
            </a:r>
            <a:r>
              <a:rPr lang="en-US" sz="1400" b="1" dirty="0" smtClean="0"/>
              <a:t> the old one.</a:t>
            </a:r>
          </a:p>
          <a:p>
            <a:pPr>
              <a:lnSpc>
                <a:spcPts val="2600"/>
              </a:lnSpc>
            </a:pPr>
            <a:r>
              <a:rPr lang="en-US" sz="1500" b="1" dirty="0" smtClean="0"/>
              <a:t>He refuses to take a job that he sees as </a:t>
            </a:r>
            <a:r>
              <a:rPr lang="en-US" sz="1500" b="1" dirty="0" smtClean="0">
                <a:solidFill>
                  <a:srgbClr val="FF0000"/>
                </a:solidFill>
              </a:rPr>
              <a:t>beneath</a:t>
            </a:r>
            <a:r>
              <a:rPr lang="en-US" sz="1500" b="1" dirty="0" smtClean="0"/>
              <a:t> him.</a:t>
            </a:r>
            <a:endParaRPr lang="en-US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24600"/>
            <a:ext cx="7772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These  rhymes are written by Tapash Kumar Shil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152400"/>
            <a:ext cx="8077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Class work</a:t>
            </a:r>
            <a:endParaRPr lang="en-US" sz="2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57200"/>
            <a:ext cx="9118979" cy="5985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12800" dirty="0" smtClean="0">
                <a:solidFill>
                  <a:srgbClr val="216BFF"/>
                </a:solidFill>
                <a:latin typeface="+mj-lt"/>
                <a:ea typeface="+mj-ea"/>
                <a:cs typeface="+mj-cs"/>
              </a:rPr>
              <a:t>Open your writing pad and do the exercise: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1. Man works _____day.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8000" b="1" dirty="0" smtClean="0">
                <a:solidFill>
                  <a:srgbClr val="7030A0"/>
                </a:solidFill>
              </a:rPr>
              <a:t>It is ten minutes _____ 10 o'clock.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3. They are seen _____daytime. </a:t>
            </a:r>
            <a:endParaRPr lang="en-US" sz="8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4. He will stay here_____Sunday. </a:t>
            </a:r>
            <a:endParaRPr lang="en-US" sz="8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5.  You have to wait____10a.m. </a:t>
            </a:r>
            <a:endParaRPr lang="en-US" sz="8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8000" b="1" dirty="0" smtClean="0">
                <a:solidFill>
                  <a:srgbClr val="7030A0"/>
                </a:solidFill>
                <a:latin typeface="Lucida Sans Unicode (Body)"/>
                <a:cs typeface="SutonnyMJ" pitchFamily="2" charset="0"/>
              </a:rPr>
              <a:t>He hid himself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smtClean="0">
                <a:solidFill>
                  <a:srgbClr val="7030A0"/>
                </a:solidFill>
                <a:latin typeface="Calibri (Headings)"/>
              </a:rPr>
              <a:t>____</a:t>
            </a:r>
            <a:r>
              <a:rPr lang="en-US" sz="8000" b="1" dirty="0" smtClean="0">
                <a:solidFill>
                  <a:srgbClr val="7030A0"/>
                </a:solidFill>
                <a:latin typeface="Calibri (Headings)"/>
                <a:cs typeface="SutonnyMJ" pitchFamily="2" charset="0"/>
              </a:rPr>
              <a:t> </a:t>
            </a:r>
            <a:r>
              <a:rPr lang="en-US" sz="8000" b="1" dirty="0" smtClean="0">
                <a:solidFill>
                  <a:srgbClr val="7030A0"/>
                </a:solidFill>
                <a:latin typeface="Lucida Sans Unicode (Body)"/>
                <a:cs typeface="SutonnyMJ" pitchFamily="2" charset="0"/>
              </a:rPr>
              <a:t>the door.</a:t>
            </a:r>
            <a:endParaRPr lang="en-US" sz="8000" b="1" dirty="0" smtClean="0">
              <a:solidFill>
                <a:srgbClr val="7030A0"/>
              </a:solidFill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7. He was born_____18 September,1982.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en-US" sz="8000" b="1" dirty="0" smtClean="0">
                <a:solidFill>
                  <a:srgbClr val="7030A0"/>
                </a:solidFill>
                <a:latin typeface="Lucida Sans Unicode (Body)"/>
                <a:cs typeface="SutonnyMJ" pitchFamily="2" charset="0"/>
              </a:rPr>
              <a:t>The fan is moving </a:t>
            </a:r>
            <a:r>
              <a:rPr lang="en-US" sz="8000" b="1" dirty="0" smtClean="0">
                <a:solidFill>
                  <a:srgbClr val="7030A0"/>
                </a:solidFill>
                <a:latin typeface="Calibri (Headings)"/>
              </a:rPr>
              <a:t>____</a:t>
            </a:r>
            <a:r>
              <a:rPr lang="en-US" sz="8000" b="1" dirty="0" smtClean="0">
                <a:solidFill>
                  <a:srgbClr val="7030A0"/>
                </a:solidFill>
                <a:latin typeface="Lucida Sans Unicode (Body)"/>
                <a:cs typeface="SutonnyMJ" pitchFamily="2" charset="0"/>
              </a:rPr>
              <a:t>our head. 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en-US" sz="8000" b="1" dirty="0" smtClean="0">
                <a:solidFill>
                  <a:srgbClr val="7030A0"/>
                </a:solidFill>
              </a:rPr>
              <a:t>The sky is </a:t>
            </a:r>
            <a:r>
              <a:rPr lang="en-US" sz="8000" b="1" dirty="0" smtClean="0">
                <a:solidFill>
                  <a:srgbClr val="7030A0"/>
                </a:solidFill>
                <a:latin typeface="Calibri (Headings)"/>
              </a:rPr>
              <a:t>____</a:t>
            </a:r>
            <a:r>
              <a:rPr lang="en-US" sz="8000" b="1" dirty="0" smtClean="0">
                <a:solidFill>
                  <a:srgbClr val="7030A0"/>
                </a:solidFill>
              </a:rPr>
              <a:t>our head.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US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10. He gets out ___ Fozr. 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524000"/>
            <a:ext cx="1600200" cy="477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Answers</a:t>
            </a: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01.  </a:t>
            </a:r>
            <a:r>
              <a:rPr lang="en-US" b="1" dirty="0" smtClean="0">
                <a:solidFill>
                  <a:srgbClr val="FF0000"/>
                </a:solidFill>
              </a:rPr>
              <a:t>by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past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03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during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04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till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05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up to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06.</a:t>
            </a:r>
            <a:r>
              <a:rPr lang="en-US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 behind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07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on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08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Lucida Sans Unicode (Body)"/>
                <a:cs typeface="SutonnyMJ" pitchFamily="2" charset="0"/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09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above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ts val="35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533400"/>
            <a:ext cx="4952999" cy="1219199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4952999" cy="1219199"/>
          </a:xfrm>
          <a:prstGeom prst="rect">
            <a:avLst/>
          </a:prstGeom>
          <a:noFill/>
        </p:spPr>
      </p:pic>
      <p:pic>
        <p:nvPicPr>
          <p:cNvPr id="4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96479">
            <a:off x="2667000" y="1447800"/>
            <a:ext cx="4952999" cy="1219199"/>
          </a:xfrm>
          <a:prstGeom prst="rect">
            <a:avLst/>
          </a:prstGeom>
          <a:noFill/>
        </p:spPr>
      </p:pic>
      <p:pic>
        <p:nvPicPr>
          <p:cNvPr id="5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4873">
            <a:off x="0" y="2895600"/>
            <a:ext cx="4952999" cy="1219199"/>
          </a:xfrm>
          <a:prstGeom prst="rect">
            <a:avLst/>
          </a:prstGeom>
          <a:noFill/>
        </p:spPr>
      </p:pic>
      <p:pic>
        <p:nvPicPr>
          <p:cNvPr id="17411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05000" cy="1857375"/>
          </a:xfrm>
          <a:prstGeom prst="rect">
            <a:avLst/>
          </a:prstGeom>
          <a:noFill/>
        </p:spPr>
      </p:pic>
      <p:pic>
        <p:nvPicPr>
          <p:cNvPr id="7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38600"/>
            <a:ext cx="1905000" cy="1857375"/>
          </a:xfrm>
          <a:prstGeom prst="rect">
            <a:avLst/>
          </a:prstGeom>
          <a:noFill/>
        </p:spPr>
      </p:pic>
      <p:pic>
        <p:nvPicPr>
          <p:cNvPr id="17413" name="Picture 5" descr="E:\DC Image\DC image\Animated image\rosef6c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71800"/>
            <a:ext cx="2609628" cy="2428875"/>
          </a:xfrm>
          <a:prstGeom prst="rect">
            <a:avLst/>
          </a:prstGeom>
          <a:noFill/>
        </p:spPr>
      </p:pic>
      <p:pic>
        <p:nvPicPr>
          <p:cNvPr id="12" name="Picture 11" descr="flower new.jpg"/>
          <p:cNvPicPr>
            <a:picLocks noChangeAspect="1"/>
          </p:cNvPicPr>
          <p:nvPr/>
        </p:nvPicPr>
        <p:blipFill>
          <a:blip r:embed="rId5" cstate="print"/>
          <a:srcRect r="3333" b="4431"/>
          <a:stretch>
            <a:fillRect/>
          </a:stretch>
        </p:blipFill>
        <p:spPr>
          <a:xfrm>
            <a:off x="1752600" y="4572000"/>
            <a:ext cx="2794000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2133600" y="3307140"/>
            <a:ext cx="495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dirty="0" smtClean="0">
                <a:solidFill>
                  <a:srgbClr val="0066FF"/>
                </a:solidFill>
              </a:rPr>
              <a:t>Thanks all</a:t>
            </a:r>
            <a:endParaRPr lang="en-US" sz="1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33400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574630"/>
            <a:ext cx="4419600" cy="50221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Tapash Kumar Shil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English Teacher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Shahid 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Arju Moni Government Secondary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School, Barishal.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Cell: 01733422388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01915017386</a:t>
            </a: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1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Class-VI-X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Subject: English 2</a:t>
            </a:r>
            <a:r>
              <a:rPr lang="en-US" sz="2800" b="1" baseline="30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Paper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Grammar Part</a:t>
            </a: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5720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74630"/>
            <a:ext cx="3886200" cy="49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4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"/>
            <a:ext cx="7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we learnt in the previous class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6200" y="838200"/>
            <a:ext cx="8991600" cy="3870290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/>
              <a:t>We learnt: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/>
              <a:t>What is Preposition?</a:t>
            </a:r>
          </a:p>
          <a:p>
            <a:pPr>
              <a:lnSpc>
                <a:spcPct val="150000"/>
              </a:lnSpc>
              <a:defRPr/>
            </a:pPr>
            <a:r>
              <a:rPr lang="en-US" sz="2600" b="1" dirty="0" smtClean="0"/>
              <a:t>How many kinds of Prepositions are there in English?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/>
              <a:t>What are they?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/>
              <a:t>How many types of uses of Prepositions are there?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/>
              <a:t>We also learnt some uses of Prepositions.</a:t>
            </a:r>
            <a:endParaRPr lang="en-US" sz="2800" b="1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" y="4760893"/>
            <a:ext cx="8991600" cy="1354217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/>
              <a:t>What will we learn Today? </a:t>
            </a:r>
          </a:p>
          <a:p>
            <a:pPr algn="ctr">
              <a:defRPr/>
            </a:pPr>
            <a:r>
              <a:rPr lang="en-US" sz="2800" b="1" dirty="0" smtClean="0"/>
              <a:t>The Uses of Prepositions in details.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7391400" y="3124200"/>
            <a:ext cx="914400" cy="838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838200" y="914400"/>
            <a:ext cx="3200400" cy="914400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4572000" y="4495800"/>
            <a:ext cx="3657600" cy="1600200"/>
          </a:xfrm>
          <a:prstGeom prst="diamond">
            <a:avLst/>
          </a:prstGeom>
          <a:gradFill rotWithShape="0">
            <a:gsLst>
              <a:gs pos="0">
                <a:srgbClr val="99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1143000" y="4419600"/>
            <a:ext cx="1371600" cy="1447800"/>
          </a:xfrm>
          <a:prstGeom prst="ellipse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5715000" y="533400"/>
            <a:ext cx="1295400" cy="762000"/>
          </a:xfrm>
          <a:prstGeom prst="star8">
            <a:avLst>
              <a:gd name="adj" fmla="val 39829"/>
            </a:avLst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371600" y="152400"/>
            <a:ext cx="5486400" cy="1371599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9050">
            <a:solidFill>
              <a:srgbClr val="FF0066"/>
            </a:solidFill>
            <a:round/>
            <a:headEnd/>
            <a:tailEnd/>
          </a:ln>
          <a:effectLst>
            <a:outerShdw sy="50000" kx="-2453608" rotWithShape="0">
              <a:schemeClr val="bg2"/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Uses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Prepositions</a:t>
            </a:r>
            <a:endParaRPr lang="th-TH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3184525" y="24717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 dirty="0">
              <a:latin typeface="Arial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0" y="1600200"/>
            <a:ext cx="9144000" cy="523220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Following are the specific area to use prepositions: </a:t>
            </a:r>
            <a:endParaRPr lang="en-US" sz="28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" y="2286001"/>
            <a:ext cx="8991600" cy="3539430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800" b="1" dirty="0" smtClean="0"/>
              <a:t>1</a:t>
            </a:r>
            <a:r>
              <a:rPr lang="en-US" sz="2800" b="1" dirty="0"/>
              <a:t>. </a:t>
            </a:r>
            <a:r>
              <a:rPr lang="en-US" sz="2800" b="1" dirty="0" smtClean="0"/>
              <a:t>Prepositions of Time </a:t>
            </a:r>
            <a:endParaRPr lang="en-US" sz="2800" b="1" dirty="0"/>
          </a:p>
          <a:p>
            <a:pPr>
              <a:lnSpc>
                <a:spcPct val="200000"/>
              </a:lnSpc>
              <a:defRPr/>
            </a:pPr>
            <a:r>
              <a:rPr lang="en-US" sz="2800" b="1" dirty="0" smtClean="0"/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Prepositions of Place, Position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b="1" dirty="0" smtClean="0"/>
              <a:t>3. Prepositions of Movement &amp; Direction</a:t>
            </a:r>
          </a:p>
          <a:p>
            <a:pPr>
              <a:lnSpc>
                <a:spcPct val="200000"/>
              </a:lnSpc>
              <a:defRPr/>
            </a:pPr>
            <a:r>
              <a:rPr lang="en-US" sz="2800" b="1" dirty="0" smtClean="0"/>
              <a:t>4. Prepositions of Reasons or Purposes or others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build="p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ALL FILE\New folder (3)\prepositions\Preposition of 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708650" cy="43132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1" y="1"/>
            <a:ext cx="4724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Time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85800"/>
            <a:ext cx="37338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The prepositions we use before time:-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At</a:t>
            </a:r>
            <a:r>
              <a:rPr lang="en-US" dirty="0" smtClean="0"/>
              <a:t> 6 a.m.,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At</a:t>
            </a:r>
            <a:r>
              <a:rPr lang="en-US" dirty="0" smtClean="0"/>
              <a:t> dawn,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At</a:t>
            </a:r>
            <a:r>
              <a:rPr lang="en-US" dirty="0" smtClean="0"/>
              <a:t> noon, </a:t>
            </a:r>
            <a:r>
              <a:rPr lang="en-US" b="1" dirty="0" smtClean="0">
                <a:solidFill>
                  <a:srgbClr val="7030A0"/>
                </a:solidFill>
              </a:rPr>
              <a:t>at</a:t>
            </a:r>
            <a:r>
              <a:rPr lang="en-US" dirty="0" smtClean="0"/>
              <a:t> night, </a:t>
            </a:r>
            <a:r>
              <a:rPr lang="en-US" b="1" dirty="0" smtClean="0">
                <a:solidFill>
                  <a:srgbClr val="7030A0"/>
                </a:solidFill>
              </a:rPr>
              <a:t>at</a:t>
            </a:r>
            <a:r>
              <a:rPr lang="en-US" dirty="0" smtClean="0"/>
              <a:t> an early age.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</a:t>
            </a:r>
            <a:r>
              <a:rPr lang="en-US" b="1" dirty="0" smtClean="0"/>
              <a:t> </a:t>
            </a:r>
            <a:r>
              <a:rPr lang="en-US" dirty="0" smtClean="0"/>
              <a:t>the morning/evening/afternoon.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After</a:t>
            </a:r>
            <a:r>
              <a:rPr lang="en-US" dirty="0" smtClean="0"/>
              <a:t> 3 O’clock,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After</a:t>
            </a:r>
            <a:r>
              <a:rPr lang="en-US" dirty="0" smtClean="0"/>
              <a:t> his arrival.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Before</a:t>
            </a:r>
            <a:r>
              <a:rPr lang="en-US" dirty="0" smtClean="0"/>
              <a:t> the 15th July.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By</a:t>
            </a:r>
            <a:r>
              <a:rPr lang="en-US" dirty="0" smtClean="0"/>
              <a:t> 4 p.m.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During</a:t>
            </a:r>
            <a:r>
              <a:rPr lang="en-US" dirty="0" smtClean="0"/>
              <a:t> the whole day/summer,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during</a:t>
            </a:r>
            <a:r>
              <a:rPr lang="en-US" dirty="0" smtClean="0"/>
              <a:t> five years.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From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1st January.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For</a:t>
            </a:r>
            <a:r>
              <a:rPr lang="en-US" dirty="0" smtClean="0"/>
              <a:t> a week/month. 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In</a:t>
            </a:r>
            <a:r>
              <a:rPr lang="en-US" dirty="0" smtClean="0"/>
              <a:t> June,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</a:t>
            </a:r>
            <a:r>
              <a:rPr lang="en-US" dirty="0" smtClean="0"/>
              <a:t> 1992, 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On</a:t>
            </a:r>
            <a:r>
              <a:rPr lang="en-US" dirty="0" smtClean="0"/>
              <a:t> Sunday. 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Since</a:t>
            </a:r>
            <a:r>
              <a:rPr lang="en-US" dirty="0" smtClean="0"/>
              <a:t> 1980.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Within</a:t>
            </a:r>
            <a:r>
              <a:rPr lang="en-US" dirty="0" smtClean="0"/>
              <a:t> three days.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Throughout</a:t>
            </a:r>
            <a:r>
              <a:rPr lang="en-US" dirty="0" smtClean="0"/>
              <a:t> the year.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At, After, Before, By, During, From, For, In, On, Since, Within, throughout etc. are the Prepositions of Time.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770569"/>
          <a:ext cx="4167741" cy="514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35"/>
                <a:gridCol w="3290806"/>
              </a:tblGrid>
              <a:tr h="22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ছড়ায়</a:t>
                      </a:r>
                      <a:r>
                        <a:rPr lang="bn-BD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ছন্দে 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Rules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cÖfvZ `ycyi †Mvajx ivZ </a:t>
                      </a: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†ejvi c~‡e©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Lucida Sans Unicode (Body)"/>
                          <a:ea typeface="+mn-ea"/>
                          <a:cs typeface="SutonnyMJ" pitchFamily="2" charset="0"/>
                        </a:rPr>
                        <a:t>At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-B ivL|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08708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honar Bangla" pitchFamily="34" charset="0"/>
                        <a:ea typeface="+mn-ea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hw` †ejvÕi c~‡e© _v‡K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Lucida Sans Unicode (Body)"/>
                          <a:ea typeface="+mn-ea"/>
                          <a:cs typeface="SutonnyMJ" pitchFamily="2" charset="0"/>
                        </a:rPr>
                        <a:t>The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jvMv‡e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Lucida Sans Unicode (Body)"/>
                          <a:cs typeface="SutonnyMJ" pitchFamily="2" charset="0"/>
                        </a:rPr>
                        <a:t>In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Rjw`|</a:t>
                      </a: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03,</a:t>
                      </a:r>
                      <a:r>
                        <a:rPr kumimoji="0"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04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Z‡e w`‡bi †ejvq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By day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mg‡qi c~‡e©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At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†`|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hw` Nwoi KvuUvq eySvq mgq</a:t>
                      </a: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jvMv‡Z Kwim‡b fq|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46039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06, 07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jvMvI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Around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hw` ÔbvMv`Õ eySvq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em‡e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At about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hw` eySvq ÔcÖvqÕ|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838200"/>
            <a:ext cx="4343400" cy="495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1750" b="1" dirty="0" smtClean="0"/>
              <a:t> ব্যাখ্যাঃ</a:t>
            </a:r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1. ‡ejvÕi c~‡e© </a:t>
            </a:r>
            <a:r>
              <a:rPr lang="en-US" sz="1750" dirty="0" smtClean="0"/>
              <a:t>at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e‡m t </a:t>
            </a:r>
            <a:endParaRPr lang="en-US" sz="1750" dirty="0" smtClean="0"/>
          </a:p>
          <a:p>
            <a:pPr algn="just"/>
            <a:r>
              <a:rPr lang="en-US" sz="1750" dirty="0" smtClean="0"/>
              <a:t>At morning, at evening, at afternoon, at noon, at dusk, at dawn, at night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cÖf…wZ|</a:t>
            </a:r>
            <a:endParaRPr lang="en-US" sz="1750" dirty="0" smtClean="0"/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2. ‡ejvÕi c~‡e©  </a:t>
            </a:r>
            <a:r>
              <a:rPr lang="en-US" sz="1750" dirty="0" smtClean="0"/>
              <a:t>The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_vK‡j </a:t>
            </a:r>
            <a:r>
              <a:rPr lang="en-US" sz="1750" dirty="0" smtClean="0"/>
              <a:t>in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em‡e t</a:t>
            </a:r>
          </a:p>
          <a:p>
            <a:r>
              <a:rPr lang="en-US" sz="1750" dirty="0" smtClean="0"/>
              <a:t>In the morning, in the afternoon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cÖf…wZ|</a:t>
            </a:r>
            <a:endParaRPr lang="en-US" sz="1750" dirty="0" smtClean="0"/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3. ïay w`‡bi †ejvi †ÿ‡Î </a:t>
            </a:r>
            <a:r>
              <a:rPr lang="en-US" sz="1750" dirty="0" smtClean="0"/>
              <a:t>by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em‡et</a:t>
            </a:r>
            <a:endParaRPr lang="en-US" sz="1750" dirty="0" smtClean="0"/>
          </a:p>
          <a:p>
            <a:r>
              <a:rPr lang="en-US" sz="1750" dirty="0" smtClean="0"/>
              <a:t>By day</a:t>
            </a:r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4. mg‡qi c~‡e© </a:t>
            </a:r>
            <a:r>
              <a:rPr lang="en-US" sz="1750" dirty="0" smtClean="0"/>
              <a:t>at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e‡mt</a:t>
            </a:r>
            <a:endParaRPr lang="en-US" sz="1750" dirty="0" smtClean="0"/>
          </a:p>
          <a:p>
            <a:r>
              <a:rPr lang="en-US" sz="1750" dirty="0" smtClean="0"/>
              <a:t>at 9 a.m, at 7 p.m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cÖf…wZ| </a:t>
            </a:r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5. Nwoi KvuUvq mgq eySv‡j </a:t>
            </a:r>
            <a:r>
              <a:rPr lang="en-US" sz="1750" dirty="0" smtClean="0">
                <a:solidFill>
                  <a:schemeClr val="tx2">
                    <a:lumMod val="50000"/>
                  </a:schemeClr>
                </a:solidFill>
              </a:rPr>
              <a:t>On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em‡et</a:t>
            </a:r>
            <a:endParaRPr lang="en-US" sz="1750" dirty="0" smtClean="0"/>
          </a:p>
          <a:p>
            <a:r>
              <a:rPr lang="en-US" sz="1750" dirty="0" smtClean="0"/>
              <a:t>On 9 a.m, on 8p.m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 cÖf…wZ|</a:t>
            </a:r>
            <a:endParaRPr lang="en-US" sz="1750" dirty="0" smtClean="0"/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6. ÔbvMv`Õ eySv‡Z </a:t>
            </a:r>
            <a:r>
              <a:rPr lang="en-US" sz="1750" dirty="0" smtClean="0"/>
              <a:t>around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e‡mt</a:t>
            </a:r>
            <a:endParaRPr lang="en-US" sz="1750" dirty="0" smtClean="0"/>
          </a:p>
          <a:p>
            <a:r>
              <a:rPr lang="en-US" sz="1750" dirty="0" smtClean="0"/>
              <a:t>Around 9 a.m</a:t>
            </a:r>
          </a:p>
          <a:p>
            <a:r>
              <a:rPr lang="en-US" sz="1750" dirty="0" smtClean="0">
                <a:latin typeface="SutonnyMJ" pitchFamily="2" charset="0"/>
                <a:cs typeface="SutonnyMJ" pitchFamily="2" charset="0"/>
              </a:rPr>
              <a:t>7. ÔcÖvqÕ eySv‡Z </a:t>
            </a:r>
            <a:r>
              <a:rPr lang="en-US" sz="1750" dirty="0" smtClean="0"/>
              <a:t>at about </a:t>
            </a:r>
            <a:r>
              <a:rPr lang="en-US" sz="1750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r>
              <a:rPr lang="en-US" sz="1750" dirty="0" smtClean="0"/>
              <a:t>He came here at about 9 a.m.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1" y="1"/>
            <a:ext cx="4724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Time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396335"/>
            <a:ext cx="7772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These rhymes are written by Tapash Kumar Shil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"/>
            <a:ext cx="4724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Time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914400"/>
          <a:ext cx="4167741" cy="49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35"/>
                <a:gridCol w="3290806"/>
              </a:tblGrid>
              <a:tr h="22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ছড়ায়</a:t>
                      </a:r>
                      <a:r>
                        <a:rPr lang="bn-BD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ছন্দে 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Rules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08,</a:t>
                      </a:r>
                      <a:r>
                        <a:rPr kumimoji="0"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09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ÔevwKÕ eySv‡Z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utonnyMJ" pitchFamily="2" charset="0"/>
                        </a:rPr>
                        <a:t>To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emv‡e  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ÔAwZµ‡gÕ emvI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Lucida Sans Unicode (Body)"/>
                          <a:ea typeface="+mn-ea"/>
                          <a:cs typeface="SutonnyMJ" pitchFamily="2" charset="0"/>
                        </a:rPr>
                        <a:t>Past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08708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honar Bangla" pitchFamily="34" charset="0"/>
                        <a:ea typeface="+mn-ea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Ôg‡a¨Õ eySv‡Z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Lucida Sans Unicode (Body)"/>
                          <a:ea typeface="+mn-ea"/>
                          <a:cs typeface="SutonnyMJ" pitchFamily="2" charset="0"/>
                        </a:rPr>
                        <a:t>By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emv‡Z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Kwimbv‡i †Kvb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Lucida Sans Unicode (Body)"/>
                          <a:cs typeface="SutonnyMJ" pitchFamily="2" charset="0"/>
                        </a:rPr>
                        <a:t>Haste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mßvn gvm eQi FZz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In-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  emv‡e c~‡e© wKš‘|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`kK hyM kZvwã‡Z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emv‡e wbwð‡šÍ|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46039">
                <a:tc>
                  <a:txBody>
                    <a:bodyPr/>
                    <a:lstStyle/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12, 13,</a:t>
                      </a:r>
                    </a:p>
                    <a:p>
                      <a:pPr lvl="0">
                        <a:lnSpc>
                          <a:spcPct val="17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Before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emvI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After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emvI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Av‡M-c‡i eySv‡Z|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Zvwi‡Li c~‡e©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On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emv‡e</a:t>
                      </a:r>
                    </a:p>
                    <a:p>
                      <a:pPr lvl="0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emv‡e mv‡j‡Z|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396335"/>
            <a:ext cx="7772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These rhymes are written by Tapash Kumar Shil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760668"/>
            <a:ext cx="4343400" cy="525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1750" b="1" dirty="0" smtClean="0"/>
              <a:t>ব্যাখ্যাঃ</a:t>
            </a:r>
          </a:p>
          <a:p>
            <a:pPr marL="342900" indent="-342900"/>
            <a:r>
              <a:rPr lang="en-US" b="1" dirty="0" smtClean="0">
                <a:latin typeface="SutonnyMJ" pitchFamily="2" charset="0"/>
                <a:cs typeface="SutonnyMJ" pitchFamily="2" charset="0"/>
              </a:rPr>
              <a:t>08. ÔevwKÕ eySv‡Z </a:t>
            </a:r>
            <a:r>
              <a:rPr lang="en-US" b="1" dirty="0" smtClean="0"/>
              <a:t>To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pPr marL="342900" indent="-342900"/>
            <a:r>
              <a:rPr lang="en-US" b="1" dirty="0" smtClean="0"/>
              <a:t>It is ten minutes to 10 o'clock.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09. AwZµg eySv‡Z </a:t>
            </a:r>
            <a:r>
              <a:rPr lang="en-US" b="1" dirty="0" smtClean="0"/>
              <a:t>past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  <a:endParaRPr lang="en-US" b="1" dirty="0" smtClean="0"/>
          </a:p>
          <a:p>
            <a:r>
              <a:rPr lang="en-US" b="1" dirty="0" smtClean="0"/>
              <a:t>It is ten minutes past 10 o'clock.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10. g‡a¨ eySv‡Z </a:t>
            </a:r>
            <a:r>
              <a:rPr lang="en-US" b="1" dirty="0" smtClean="0"/>
              <a:t>by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r>
              <a:rPr lang="en-US" b="1" dirty="0" smtClean="0"/>
              <a:t>Come here by 9 a.m.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11. eQi, gvm, `kK, kZvãx cÖf…wZ eySv‡Z </a:t>
            </a:r>
            <a:r>
              <a:rPr lang="en-US" b="1" dirty="0" smtClean="0"/>
              <a:t>In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emv‡Z nqt</a:t>
            </a:r>
            <a:endParaRPr lang="en-US" b="1" dirty="0" smtClean="0"/>
          </a:p>
          <a:p>
            <a:r>
              <a:rPr lang="en-US" b="1" dirty="0" smtClean="0"/>
              <a:t>In a year, in a month.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12. ÔAv‡MÕ eySv‡Z </a:t>
            </a:r>
            <a:r>
              <a:rPr lang="en-US" b="1" dirty="0" smtClean="0"/>
              <a:t>before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r>
              <a:rPr lang="en-US" b="1" dirty="0" smtClean="0"/>
              <a:t>He reached home before 5 pm.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13. Ôc‡iÕ eySv‡Z </a:t>
            </a:r>
            <a:r>
              <a:rPr lang="en-US" b="1" dirty="0" smtClean="0"/>
              <a:t>after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  <a:endParaRPr lang="en-US" b="1" dirty="0" smtClean="0"/>
          </a:p>
          <a:p>
            <a:r>
              <a:rPr lang="en-US" b="1" dirty="0" smtClean="0"/>
              <a:t>He reached there after 10 am.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14. Zvwi‡Li c~‡e© </a:t>
            </a:r>
            <a:r>
              <a:rPr lang="en-US" b="1" dirty="0" smtClean="0"/>
              <a:t>On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  <a:endParaRPr lang="en-US" b="1" dirty="0" smtClean="0"/>
          </a:p>
          <a:p>
            <a:r>
              <a:rPr lang="en-US" b="1" dirty="0" smtClean="0"/>
              <a:t>She was born on 17 December 1980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15. mv‡ji c~‡e© </a:t>
            </a:r>
            <a:r>
              <a:rPr lang="en-US" b="1" dirty="0" smtClean="0"/>
              <a:t>In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 </a:t>
            </a:r>
          </a:p>
          <a:p>
            <a:r>
              <a:rPr lang="en-US" b="1" dirty="0" smtClean="0"/>
              <a:t>He came home in 1992.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115669"/>
            <a:ext cx="4724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Time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914400"/>
          <a:ext cx="416774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35"/>
                <a:gridCol w="3290806"/>
              </a:tblGrid>
              <a:tr h="22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ছড়ায়</a:t>
                      </a:r>
                      <a:r>
                        <a:rPr lang="bn-BD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ছন্দে 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Rules</a:t>
                      </a:r>
                      <a:endParaRPr lang="en-US" sz="24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16, 17</a:t>
                      </a:r>
                    </a:p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Ôw`‡bi  bv‡gÕ emvI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SutonnyMJ" pitchFamily="2" charset="0"/>
                        </a:rPr>
                        <a:t>On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 </a:t>
                      </a:r>
                    </a:p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ÔeqmÕ  eySv‡Z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Lucida Sans Unicode (Body)"/>
                          <a:ea typeface="+mn-ea"/>
                          <a:cs typeface="SutonnyMJ" pitchFamily="2" charset="0"/>
                        </a:rPr>
                        <a:t>At, Of</a:t>
                      </a:r>
                      <a:endParaRPr kumimoji="0" lang="en-US" sz="2000" b="1" kern="1200" dirty="0" smtClean="0">
                        <a:solidFill>
                          <a:srgbClr val="FF000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808708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Shonar Bangla" pitchFamily="34" charset="0"/>
                        <a:ea typeface="+mn-ea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wbw`ó mg‡q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Lucida Sans Unicode (Body)"/>
                          <a:cs typeface="SutonnyMJ" pitchFamily="2" charset="0"/>
                        </a:rPr>
                        <a:t>Since/From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এ </a:t>
                      </a:r>
                    </a:p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bvB †Kvb Kjei|</a:t>
                      </a: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e¨vcK mgq eySv‡j c‡i</a:t>
                      </a:r>
                      <a:endParaRPr kumimoji="0" lang="en-US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For, In, Within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c~‡e© a‡i|</a:t>
                      </a:r>
                    </a:p>
                  </a:txBody>
                  <a:tcPr marL="68580" marR="68580" marT="0" marB="0"/>
                </a:tc>
              </a:tr>
              <a:tr h="809172"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Ôgvm Ry‡oÕ</a:t>
                      </a:r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ev ÔeQi Ry‡oÕ eySv‡Z †M‡j </a:t>
                      </a:r>
                    </a:p>
                    <a:p>
                      <a:pPr lvl="0"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Throughout </a:t>
                      </a:r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During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 P‡j|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67200" y="762000"/>
            <a:ext cx="4876800" cy="521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1750" b="1" dirty="0" smtClean="0"/>
              <a:t>ব্যাখ্যাঃ</a:t>
            </a:r>
          </a:p>
          <a:p>
            <a:pPr marL="342900" indent="-342900">
              <a:lnSpc>
                <a:spcPts val="28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16. w`‡bi bv‡gi c~‡e©  </a:t>
            </a:r>
            <a:r>
              <a:rPr lang="en-US" b="1" dirty="0" smtClean="0"/>
              <a:t>On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pPr marL="342900" indent="-342900">
              <a:lnSpc>
                <a:spcPts val="2800"/>
              </a:lnSpc>
            </a:pPr>
            <a:r>
              <a:rPr lang="en-US" b="1" dirty="0" smtClean="0"/>
              <a:t>He will return on Sunday.</a:t>
            </a:r>
          </a:p>
          <a:p>
            <a:pPr>
              <a:lnSpc>
                <a:spcPts val="28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17. ÔeqmÕ eySv‡Z </a:t>
            </a:r>
            <a:r>
              <a:rPr lang="en-US" b="1" dirty="0" smtClean="0"/>
              <a:t>At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/>
              <a:t> Of 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  <a:endParaRPr lang="en-US" b="1" dirty="0" smtClean="0"/>
          </a:p>
          <a:p>
            <a:pPr>
              <a:lnSpc>
                <a:spcPts val="2800"/>
              </a:lnSpc>
            </a:pPr>
            <a:r>
              <a:rPr lang="en-US" b="1" dirty="0" smtClean="0"/>
              <a:t>He is a boy of ten.</a:t>
            </a:r>
          </a:p>
          <a:p>
            <a:pPr>
              <a:lnSpc>
                <a:spcPts val="2800"/>
              </a:lnSpc>
            </a:pPr>
            <a:r>
              <a:rPr lang="en-US" b="1" dirty="0" smtClean="0"/>
              <a:t>She came here at the age of 15.</a:t>
            </a:r>
          </a:p>
          <a:p>
            <a:pPr>
              <a:lnSpc>
                <a:spcPts val="28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18. wbw`ó© mgq eySv‡Z </a:t>
            </a:r>
            <a:r>
              <a:rPr lang="en-US" b="1" dirty="0" smtClean="0"/>
              <a:t>Since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/>
              <a:t> From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 </a:t>
            </a:r>
          </a:p>
          <a:p>
            <a:pPr>
              <a:lnSpc>
                <a:spcPts val="2800"/>
              </a:lnSpc>
            </a:pPr>
            <a:r>
              <a:rPr lang="en-US" b="1" dirty="0" smtClean="0"/>
              <a:t>He has been absent since Sunday.</a:t>
            </a:r>
          </a:p>
          <a:p>
            <a:pPr>
              <a:lnSpc>
                <a:spcPts val="2800"/>
              </a:lnSpc>
            </a:pPr>
            <a:r>
              <a:rPr lang="en-US" b="1" dirty="0" smtClean="0"/>
              <a:t>She has been doing it from Monday.</a:t>
            </a:r>
          </a:p>
          <a:p>
            <a:pPr>
              <a:lnSpc>
                <a:spcPts val="28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19. e¨vcK mgq eySv‡Z </a:t>
            </a:r>
            <a:r>
              <a:rPr lang="en-US" b="1" dirty="0" smtClean="0"/>
              <a:t>For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ev</a:t>
            </a:r>
            <a:r>
              <a:rPr lang="en-US" b="1" dirty="0" smtClean="0"/>
              <a:t> In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/>
              <a:t> Within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emv‡Z nqt</a:t>
            </a:r>
            <a:endParaRPr lang="en-US" b="1" dirty="0" smtClean="0"/>
          </a:p>
          <a:p>
            <a:pPr>
              <a:lnSpc>
                <a:spcPts val="2800"/>
              </a:lnSpc>
            </a:pPr>
            <a:r>
              <a:rPr lang="en-US" sz="1400" b="1" dirty="0" smtClean="0"/>
              <a:t>He has been suffering from fever for three days. </a:t>
            </a:r>
          </a:p>
          <a:p>
            <a:pPr>
              <a:lnSpc>
                <a:spcPts val="2800"/>
              </a:lnSpc>
            </a:pPr>
            <a:r>
              <a:rPr lang="en-US" b="1" dirty="0" smtClean="0"/>
              <a:t>We are leaving home in a few hours.</a:t>
            </a:r>
          </a:p>
          <a:p>
            <a:pPr>
              <a:lnSpc>
                <a:spcPts val="2800"/>
              </a:lnSpc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20. `xN© mgq Ry‡o eySv‡Z </a:t>
            </a:r>
            <a:r>
              <a:rPr lang="en-US" sz="1600" b="1" dirty="0" smtClean="0"/>
              <a:t>Throughout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ev</a:t>
            </a:r>
            <a:r>
              <a:rPr lang="en-US" b="1" dirty="0" smtClean="0"/>
              <a:t> During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e‡mt</a:t>
            </a:r>
          </a:p>
          <a:p>
            <a:pPr>
              <a:lnSpc>
                <a:spcPts val="2800"/>
              </a:lnSpc>
            </a:pPr>
            <a:r>
              <a:rPr lang="en-US" sz="1400" b="1" dirty="0" smtClean="0"/>
              <a:t>Farmers labour in the field throughout the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396335"/>
            <a:ext cx="7772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These rhymes are written by Tapash Kumar Shil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5669"/>
            <a:ext cx="85343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Prepositions of Place &amp; Position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4035" name="Picture 3" descr="H:\prepositions\Preposition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50292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091148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600" b="1" i="1" dirty="0" smtClean="0"/>
              <a:t>Read the lines below:</a:t>
            </a:r>
          </a:p>
          <a:p>
            <a:pPr marL="342900" indent="-342900">
              <a:lnSpc>
                <a:spcPct val="200000"/>
              </a:lnSpc>
            </a:pPr>
            <a:r>
              <a:rPr lang="en-US" sz="1600" b="1" dirty="0" smtClean="0"/>
              <a:t>The book is </a:t>
            </a:r>
            <a:r>
              <a:rPr lang="en-US" sz="1600" b="1" dirty="0" smtClean="0">
                <a:solidFill>
                  <a:srgbClr val="FF0000"/>
                </a:solidFill>
              </a:rPr>
              <a:t>on</a:t>
            </a:r>
            <a:r>
              <a:rPr lang="en-US" sz="1600" b="1" dirty="0" smtClean="0"/>
              <a:t> the table.</a:t>
            </a:r>
          </a:p>
          <a:p>
            <a:pPr marL="342900" indent="-342900">
              <a:lnSpc>
                <a:spcPct val="200000"/>
              </a:lnSpc>
            </a:pPr>
            <a:r>
              <a:rPr lang="en-US" sz="1600" b="1" dirty="0" smtClean="0"/>
              <a:t>The sky is </a:t>
            </a:r>
            <a:r>
              <a:rPr lang="en-US" sz="1600" b="1" dirty="0" smtClean="0">
                <a:solidFill>
                  <a:srgbClr val="FF0000"/>
                </a:solidFill>
              </a:rPr>
              <a:t>above</a:t>
            </a:r>
            <a:r>
              <a:rPr lang="en-US" sz="1600" b="1" dirty="0" smtClean="0"/>
              <a:t> our head.</a:t>
            </a:r>
          </a:p>
          <a:p>
            <a:pPr marL="342900" indent="-342900">
              <a:lnSpc>
                <a:spcPct val="200000"/>
              </a:lnSpc>
            </a:pPr>
            <a:r>
              <a:rPr lang="en-US" sz="1600" b="1" dirty="0" smtClean="0"/>
              <a:t>The fan is moving </a:t>
            </a:r>
            <a:r>
              <a:rPr lang="en-US" sz="1600" b="1" dirty="0" smtClean="0">
                <a:solidFill>
                  <a:srgbClr val="FF0000"/>
                </a:solidFill>
              </a:rPr>
              <a:t>over</a:t>
            </a:r>
            <a:r>
              <a:rPr lang="en-US" sz="1600" b="1" dirty="0" smtClean="0"/>
              <a:t> our head.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It is </a:t>
            </a:r>
            <a:r>
              <a:rPr lang="en-US" sz="1600" b="1" dirty="0" smtClean="0">
                <a:solidFill>
                  <a:srgbClr val="FF0000"/>
                </a:solidFill>
              </a:rPr>
              <a:t>in front of</a:t>
            </a:r>
            <a:r>
              <a:rPr lang="en-US" sz="1600" b="1" dirty="0" smtClean="0"/>
              <a:t> our door. 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He stood </a:t>
            </a:r>
            <a:r>
              <a:rPr lang="en-US" sz="1600" b="1" dirty="0" smtClean="0">
                <a:solidFill>
                  <a:srgbClr val="FF0000"/>
                </a:solidFill>
              </a:rPr>
              <a:t>beside</a:t>
            </a:r>
            <a:r>
              <a:rPr lang="en-US" sz="1600" b="1" dirty="0" smtClean="0"/>
              <a:t> me.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A small stream runs </a:t>
            </a:r>
            <a:r>
              <a:rPr lang="en-US" sz="1600" b="1" dirty="0" smtClean="0">
                <a:solidFill>
                  <a:srgbClr val="FF0000"/>
                </a:solidFill>
              </a:rPr>
              <a:t>below</a:t>
            </a:r>
            <a:r>
              <a:rPr lang="en-US" sz="1600" b="1" dirty="0" smtClean="0"/>
              <a:t> that bridge. 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The cat is </a:t>
            </a:r>
            <a:r>
              <a:rPr lang="en-US" sz="1600" b="1" dirty="0" smtClean="0">
                <a:solidFill>
                  <a:srgbClr val="FF0000"/>
                </a:solidFill>
              </a:rPr>
              <a:t>under</a:t>
            </a:r>
            <a:r>
              <a:rPr lang="en-US" sz="1600" b="1" dirty="0" smtClean="0"/>
              <a:t> the table.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She stood </a:t>
            </a:r>
            <a:r>
              <a:rPr lang="en-US" sz="1600" b="1" dirty="0" smtClean="0">
                <a:solidFill>
                  <a:srgbClr val="FF0000"/>
                </a:solidFill>
              </a:rPr>
              <a:t>behind</a:t>
            </a:r>
            <a:r>
              <a:rPr lang="en-US" sz="1600" b="1" dirty="0" smtClean="0"/>
              <a:t> the door.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027003"/>
            <a:ext cx="9144000" cy="800219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300" b="1" dirty="0" smtClean="0">
                <a:solidFill>
                  <a:srgbClr val="7030A0"/>
                </a:solidFill>
              </a:rPr>
              <a:t>On, above, over, in front of, beside, below, under, behind, to, by etc. are the Prepositions of Place, direction or position</a:t>
            </a:r>
            <a:endParaRPr lang="en-US" sz="2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3105</TotalTime>
  <Words>1641</Words>
  <Application>Microsoft Office PowerPoint</Application>
  <PresentationFormat>On-screen Show (4:3)</PresentationFormat>
  <Paragraphs>261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</dc:creator>
  <cp:lastModifiedBy>HP</cp:lastModifiedBy>
  <cp:revision>271</cp:revision>
  <dcterms:created xsi:type="dcterms:W3CDTF">2006-08-16T00:00:00Z</dcterms:created>
  <dcterms:modified xsi:type="dcterms:W3CDTF">2020-08-25T08:20:49Z</dcterms:modified>
</cp:coreProperties>
</file>