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3" r:id="rId3"/>
    <p:sldId id="272" r:id="rId4"/>
    <p:sldId id="260" r:id="rId5"/>
    <p:sldId id="274" r:id="rId6"/>
    <p:sldId id="261" r:id="rId7"/>
    <p:sldId id="278" r:id="rId8"/>
    <p:sldId id="275" r:id="rId9"/>
    <p:sldId id="262" r:id="rId10"/>
    <p:sldId id="263" r:id="rId11"/>
    <p:sldId id="279" r:id="rId12"/>
    <p:sldId id="281"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D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3775" autoAdjust="0"/>
  </p:normalViewPr>
  <p:slideViewPr>
    <p:cSldViewPr snapToGrid="0">
      <p:cViewPr varScale="1">
        <p:scale>
          <a:sx n="74" d="100"/>
          <a:sy n="74" d="100"/>
        </p:scale>
        <p:origin x="3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B40065-2CEE-458A-8EFE-9B40231CAEEB}" type="datetimeFigureOut">
              <a:rPr lang="en-US" smtClean="0"/>
              <a:t>25-Aug-20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0BF21-7601-48F8-9082-762FCF46A77D}" type="slidenum">
              <a:rPr lang="en-US" smtClean="0"/>
              <a:t>‹#›</a:t>
            </a:fld>
            <a:endParaRPr lang="en-US"/>
          </a:p>
        </p:txBody>
      </p:sp>
    </p:spTree>
    <p:extLst>
      <p:ext uri="{BB962C8B-B14F-4D97-AF65-F5344CB8AC3E}">
        <p14:creationId xmlns:p14="http://schemas.microsoft.com/office/powerpoint/2010/main" val="297446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40065-2CEE-458A-8EFE-9B40231CAEEB}" type="datetimeFigureOut">
              <a:rPr lang="en-US" smtClean="0"/>
              <a:t>25-Aug-20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0BF21-7601-48F8-9082-762FCF46A77D}" type="slidenum">
              <a:rPr lang="en-US" smtClean="0"/>
              <a:t>‹#›</a:t>
            </a:fld>
            <a:endParaRPr lang="en-US"/>
          </a:p>
        </p:txBody>
      </p:sp>
    </p:spTree>
    <p:extLst>
      <p:ext uri="{BB962C8B-B14F-4D97-AF65-F5344CB8AC3E}">
        <p14:creationId xmlns:p14="http://schemas.microsoft.com/office/powerpoint/2010/main" val="124862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40065-2CEE-458A-8EFE-9B40231CAEEB}" type="datetimeFigureOut">
              <a:rPr lang="en-US" smtClean="0"/>
              <a:t>25-Aug-20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0BF21-7601-48F8-9082-762FCF46A77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1802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40065-2CEE-458A-8EFE-9B40231CAEEB}" type="datetimeFigureOut">
              <a:rPr lang="en-US" smtClean="0"/>
              <a:t>25-Aug-20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0BF21-7601-48F8-9082-762FCF46A77D}" type="slidenum">
              <a:rPr lang="en-US" smtClean="0"/>
              <a:t>‹#›</a:t>
            </a:fld>
            <a:endParaRPr lang="en-US"/>
          </a:p>
        </p:txBody>
      </p:sp>
    </p:spTree>
    <p:extLst>
      <p:ext uri="{BB962C8B-B14F-4D97-AF65-F5344CB8AC3E}">
        <p14:creationId xmlns:p14="http://schemas.microsoft.com/office/powerpoint/2010/main" val="1119733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40065-2CEE-458A-8EFE-9B40231CAEEB}" type="datetimeFigureOut">
              <a:rPr lang="en-US" smtClean="0"/>
              <a:t>25-Aug-20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0BF21-7601-48F8-9082-762FCF46A77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300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40065-2CEE-458A-8EFE-9B40231CAEEB}" type="datetimeFigureOut">
              <a:rPr lang="en-US" smtClean="0"/>
              <a:t>25-Aug-20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0BF21-7601-48F8-9082-762FCF46A77D}" type="slidenum">
              <a:rPr lang="en-US" smtClean="0"/>
              <a:t>‹#›</a:t>
            </a:fld>
            <a:endParaRPr lang="en-US"/>
          </a:p>
        </p:txBody>
      </p:sp>
    </p:spTree>
    <p:extLst>
      <p:ext uri="{BB962C8B-B14F-4D97-AF65-F5344CB8AC3E}">
        <p14:creationId xmlns:p14="http://schemas.microsoft.com/office/powerpoint/2010/main" val="4173205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B40065-2CEE-458A-8EFE-9B40231CAEEB}" type="datetimeFigureOut">
              <a:rPr lang="en-US" smtClean="0"/>
              <a:t>25-Aug-20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0BF21-7601-48F8-9082-762FCF46A77D}" type="slidenum">
              <a:rPr lang="en-US" smtClean="0"/>
              <a:t>‹#›</a:t>
            </a:fld>
            <a:endParaRPr lang="en-US"/>
          </a:p>
        </p:txBody>
      </p:sp>
    </p:spTree>
    <p:extLst>
      <p:ext uri="{BB962C8B-B14F-4D97-AF65-F5344CB8AC3E}">
        <p14:creationId xmlns:p14="http://schemas.microsoft.com/office/powerpoint/2010/main" val="173633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B40065-2CEE-458A-8EFE-9B40231CAEEB}" type="datetimeFigureOut">
              <a:rPr lang="en-US" smtClean="0"/>
              <a:t>25-Aug-20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0BF21-7601-48F8-9082-762FCF46A77D}" type="slidenum">
              <a:rPr lang="en-US" smtClean="0"/>
              <a:t>‹#›</a:t>
            </a:fld>
            <a:endParaRPr lang="en-US"/>
          </a:p>
        </p:txBody>
      </p:sp>
    </p:spTree>
    <p:extLst>
      <p:ext uri="{BB962C8B-B14F-4D97-AF65-F5344CB8AC3E}">
        <p14:creationId xmlns:p14="http://schemas.microsoft.com/office/powerpoint/2010/main" val="429326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B40065-2CEE-458A-8EFE-9B40231CAEEB}" type="datetimeFigureOut">
              <a:rPr lang="en-US" smtClean="0"/>
              <a:t>25-Aug-20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0BF21-7601-48F8-9082-762FCF46A77D}" type="slidenum">
              <a:rPr lang="en-US" smtClean="0"/>
              <a:t>‹#›</a:t>
            </a:fld>
            <a:endParaRPr lang="en-US"/>
          </a:p>
        </p:txBody>
      </p:sp>
    </p:spTree>
    <p:extLst>
      <p:ext uri="{BB962C8B-B14F-4D97-AF65-F5344CB8AC3E}">
        <p14:creationId xmlns:p14="http://schemas.microsoft.com/office/powerpoint/2010/main" val="207465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40065-2CEE-458A-8EFE-9B40231CAEEB}" type="datetimeFigureOut">
              <a:rPr lang="en-US" smtClean="0"/>
              <a:t>25-Aug-20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0BF21-7601-48F8-9082-762FCF46A77D}" type="slidenum">
              <a:rPr lang="en-US" smtClean="0"/>
              <a:t>‹#›</a:t>
            </a:fld>
            <a:endParaRPr lang="en-US"/>
          </a:p>
        </p:txBody>
      </p:sp>
    </p:spTree>
    <p:extLst>
      <p:ext uri="{BB962C8B-B14F-4D97-AF65-F5344CB8AC3E}">
        <p14:creationId xmlns:p14="http://schemas.microsoft.com/office/powerpoint/2010/main" val="337211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B40065-2CEE-458A-8EFE-9B40231CAEEB}" type="datetimeFigureOut">
              <a:rPr lang="en-US" smtClean="0"/>
              <a:t>25-Aug-20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0BF21-7601-48F8-9082-762FCF46A77D}" type="slidenum">
              <a:rPr lang="en-US" smtClean="0"/>
              <a:t>‹#›</a:t>
            </a:fld>
            <a:endParaRPr lang="en-US"/>
          </a:p>
        </p:txBody>
      </p:sp>
    </p:spTree>
    <p:extLst>
      <p:ext uri="{BB962C8B-B14F-4D97-AF65-F5344CB8AC3E}">
        <p14:creationId xmlns:p14="http://schemas.microsoft.com/office/powerpoint/2010/main" val="399619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B40065-2CEE-458A-8EFE-9B40231CAEEB}" type="datetimeFigureOut">
              <a:rPr lang="en-US" smtClean="0"/>
              <a:t>25-Aug-20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0BF21-7601-48F8-9082-762FCF46A77D}" type="slidenum">
              <a:rPr lang="en-US" smtClean="0"/>
              <a:t>‹#›</a:t>
            </a:fld>
            <a:endParaRPr lang="en-US"/>
          </a:p>
        </p:txBody>
      </p:sp>
    </p:spTree>
    <p:extLst>
      <p:ext uri="{BB962C8B-B14F-4D97-AF65-F5344CB8AC3E}">
        <p14:creationId xmlns:p14="http://schemas.microsoft.com/office/powerpoint/2010/main" val="153057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B40065-2CEE-458A-8EFE-9B40231CAEEB}" type="datetimeFigureOut">
              <a:rPr lang="en-US" smtClean="0"/>
              <a:t>25-Aug-20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30BF21-7601-48F8-9082-762FCF46A77D}" type="slidenum">
              <a:rPr lang="en-US" smtClean="0"/>
              <a:t>‹#›</a:t>
            </a:fld>
            <a:endParaRPr lang="en-US"/>
          </a:p>
        </p:txBody>
      </p:sp>
    </p:spTree>
    <p:extLst>
      <p:ext uri="{BB962C8B-B14F-4D97-AF65-F5344CB8AC3E}">
        <p14:creationId xmlns:p14="http://schemas.microsoft.com/office/powerpoint/2010/main" val="353246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40065-2CEE-458A-8EFE-9B40231CAEEB}" type="datetimeFigureOut">
              <a:rPr lang="en-US" smtClean="0"/>
              <a:t>25-Aug-20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0BF21-7601-48F8-9082-762FCF46A77D}" type="slidenum">
              <a:rPr lang="en-US" smtClean="0"/>
              <a:t>‹#›</a:t>
            </a:fld>
            <a:endParaRPr lang="en-US"/>
          </a:p>
        </p:txBody>
      </p:sp>
    </p:spTree>
    <p:extLst>
      <p:ext uri="{BB962C8B-B14F-4D97-AF65-F5344CB8AC3E}">
        <p14:creationId xmlns:p14="http://schemas.microsoft.com/office/powerpoint/2010/main" val="24773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40065-2CEE-458A-8EFE-9B40231CAEEB}" type="datetimeFigureOut">
              <a:rPr lang="en-US" smtClean="0"/>
              <a:t>25-Aug-20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0BF21-7601-48F8-9082-762FCF46A77D}" type="slidenum">
              <a:rPr lang="en-US" smtClean="0"/>
              <a:t>‹#›</a:t>
            </a:fld>
            <a:endParaRPr lang="en-US"/>
          </a:p>
        </p:txBody>
      </p:sp>
    </p:spTree>
    <p:extLst>
      <p:ext uri="{BB962C8B-B14F-4D97-AF65-F5344CB8AC3E}">
        <p14:creationId xmlns:p14="http://schemas.microsoft.com/office/powerpoint/2010/main" val="158557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0BF21-7601-48F8-9082-762FCF46A77D}" type="slidenum">
              <a:rPr lang="en-US" smtClean="0"/>
              <a:t>‹#›</a:t>
            </a:fld>
            <a:endParaRPr lang="en-US"/>
          </a:p>
        </p:txBody>
      </p:sp>
      <p:sp>
        <p:nvSpPr>
          <p:cNvPr id="5" name="Date Placeholder 4"/>
          <p:cNvSpPr>
            <a:spLocks noGrp="1"/>
          </p:cNvSpPr>
          <p:nvPr>
            <p:ph type="dt" sz="half" idx="10"/>
          </p:nvPr>
        </p:nvSpPr>
        <p:spPr/>
        <p:txBody>
          <a:bodyPr/>
          <a:lstStyle/>
          <a:p>
            <a:fld id="{E7B40065-2CEE-458A-8EFE-9B40231CAEEB}" type="datetimeFigureOut">
              <a:rPr lang="en-US" smtClean="0"/>
              <a:t>25-Aug-20</a:t>
            </a:fld>
            <a:endParaRPr lang="en-US"/>
          </a:p>
        </p:txBody>
      </p:sp>
    </p:spTree>
    <p:extLst>
      <p:ext uri="{BB962C8B-B14F-4D97-AF65-F5344CB8AC3E}">
        <p14:creationId xmlns:p14="http://schemas.microsoft.com/office/powerpoint/2010/main" val="3604211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B40065-2CEE-458A-8EFE-9B40231CAEEB}" type="datetimeFigureOut">
              <a:rPr lang="en-US" smtClean="0"/>
              <a:t>25-Aug-20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D30BF21-7601-48F8-9082-762FCF46A77D}" type="slidenum">
              <a:rPr lang="en-US" smtClean="0"/>
              <a:t>‹#›</a:t>
            </a:fld>
            <a:endParaRPr lang="en-US"/>
          </a:p>
        </p:txBody>
      </p:sp>
    </p:spTree>
    <p:extLst>
      <p:ext uri="{BB962C8B-B14F-4D97-AF65-F5344CB8AC3E}">
        <p14:creationId xmlns:p14="http://schemas.microsoft.com/office/powerpoint/2010/main" val="13665623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19.gif"/><Relationship Id="rId9" Type="http://schemas.openxmlformats.org/officeDocument/2006/relationships/audio" Target="../media/audio5.wav"/></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audio" Target="../media/audio9.wav"/></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0.wav"/><Relationship Id="rId1" Type="http://schemas.openxmlformats.org/officeDocument/2006/relationships/slideLayout" Target="../slideLayouts/slideLayout7.xml"/><Relationship Id="rId5" Type="http://schemas.openxmlformats.org/officeDocument/2006/relationships/audio" Target="../media/audio10.wav"/><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9.wav"/><Relationship Id="rId1" Type="http://schemas.openxmlformats.org/officeDocument/2006/relationships/slideLayout" Target="../slideLayouts/slideLayout7.xml"/><Relationship Id="rId5" Type="http://schemas.openxmlformats.org/officeDocument/2006/relationships/audio" Target="../media/audio9.wav"/></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audio" Target="../media/audio7.wav"/><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6.jpg"/><Relationship Id="rId7" Type="http://schemas.openxmlformats.org/officeDocument/2006/relationships/image" Target="../media/image10.gif"/><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audio" Target="../media/audio6.wav"/><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image" Target="../media/image16.gif"/><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Scroll 8"/>
          <p:cNvSpPr/>
          <p:nvPr/>
        </p:nvSpPr>
        <p:spPr>
          <a:xfrm>
            <a:off x="5748023" y="737051"/>
            <a:ext cx="3692191" cy="4952191"/>
          </a:xfrm>
          <a:prstGeom prst="verticalScroll">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16139" y="1324947"/>
            <a:ext cx="1219201" cy="4493538"/>
          </a:xfrm>
          <a:prstGeom prst="rect">
            <a:avLst/>
          </a:prstGeom>
          <a:noFill/>
        </p:spPr>
        <p:txBody>
          <a:bodyPr wrap="square" rtlCol="0">
            <a:spAutoFit/>
          </a:bodyPr>
          <a:lstStyle/>
          <a:p>
            <a:r>
              <a:rPr lang="bn-BD" sz="6600" dirty="0" smtClean="0">
                <a:latin typeface="NikoshBAN" panose="02000000000000000000" pitchFamily="2" charset="0"/>
                <a:cs typeface="NikoshBAN" panose="02000000000000000000" pitchFamily="2" charset="0"/>
              </a:rPr>
              <a:t>স্বা    গ </a:t>
            </a:r>
          </a:p>
          <a:p>
            <a:r>
              <a:rPr lang="bn-BD" sz="6600" dirty="0" smtClean="0">
                <a:latin typeface="NikoshBAN" panose="02000000000000000000" pitchFamily="2" charset="0"/>
                <a:cs typeface="NikoshBAN" panose="02000000000000000000" pitchFamily="2" charset="0"/>
              </a:rPr>
              <a:t>ত    ম</a:t>
            </a:r>
            <a:r>
              <a:rPr lang="bn-BD" sz="8800" dirty="0" smtClean="0">
                <a:latin typeface="NikoshBAN" panose="02000000000000000000" pitchFamily="2" charset="0"/>
                <a:cs typeface="NikoshBAN" panose="02000000000000000000" pitchFamily="2" charset="0"/>
              </a:rPr>
              <a:t> </a:t>
            </a:r>
            <a:endParaRPr lang="en-US" sz="88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548" y="737051"/>
            <a:ext cx="2691148" cy="4952191"/>
          </a:xfrm>
          <a:prstGeom prst="rect">
            <a:avLst/>
          </a:prstGeom>
          <a:ln w="28575">
            <a:solidFill>
              <a:schemeClr val="tx1"/>
            </a:solidFill>
          </a:ln>
        </p:spPr>
      </p:pic>
    </p:spTree>
    <p:extLst>
      <p:ext uri="{BB962C8B-B14F-4D97-AF65-F5344CB8AC3E}">
        <p14:creationId xmlns:p14="http://schemas.microsoft.com/office/powerpoint/2010/main" val="240302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8" presetClass="entr" presetSubtype="0" accel="50000" fill="hold" nodeType="clickEffect">
                                  <p:stCondLst>
                                    <p:cond delay="0"/>
                                  </p:stCondLst>
                                  <p:iterate type="lt">
                                    <p:tmPct val="50000"/>
                                  </p:iterate>
                                  <p:childTnLst>
                                    <p:set>
                                      <p:cBhvr>
                                        <p:cTn id="17" dur="1" fill="hold">
                                          <p:stCondLst>
                                            <p:cond delay="0"/>
                                          </p:stCondLst>
                                        </p:cTn>
                                        <p:tgtEl>
                                          <p:spTgt spid="10">
                                            <p:txEl>
                                              <p:pRg st="0" end="0"/>
                                            </p:txEl>
                                          </p:spTgt>
                                        </p:tgtEl>
                                        <p:attrNameLst>
                                          <p:attrName>style.visibility</p:attrName>
                                        </p:attrNameLst>
                                      </p:cBhvr>
                                      <p:to>
                                        <p:strVal val="visible"/>
                                      </p:to>
                                    </p:set>
                                    <p:set>
                                      <p:cBhvr>
                                        <p:cTn id="18" dur="455" fill="hold">
                                          <p:stCondLst>
                                            <p:cond delay="0"/>
                                          </p:stCondLst>
                                        </p:cTn>
                                        <p:tgtEl>
                                          <p:spTgt spid="10">
                                            <p:txEl>
                                              <p:pRg st="0" end="0"/>
                                            </p:txEl>
                                          </p:spTgt>
                                        </p:tgtEl>
                                        <p:attrNameLst>
                                          <p:attrName>style.rotation</p:attrName>
                                        </p:attrNameLst>
                                      </p:cBhvr>
                                      <p:to>
                                        <p:strVal val="-45.0"/>
                                      </p:to>
                                    </p:set>
                                    <p:anim calcmode="lin" valueType="num">
                                      <p:cBhvr>
                                        <p:cTn id="19" dur="455" fill="hold">
                                          <p:stCondLst>
                                            <p:cond delay="455"/>
                                          </p:stCondLst>
                                        </p:cTn>
                                        <p:tgtEl>
                                          <p:spTgt spid="1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0" dur="455" fill="hold">
                                          <p:stCondLst>
                                            <p:cond delay="0"/>
                                          </p:stCondLst>
                                        </p:cTn>
                                        <p:tgtEl>
                                          <p:spTgt spid="10">
                                            <p:txEl>
                                              <p:pRg st="0" end="0"/>
                                            </p:txEl>
                                          </p:spTgt>
                                        </p:tgtEl>
                                        <p:attrNameLst>
                                          <p:attrName>ppt_y</p:attrName>
                                        </p:attrNameLst>
                                      </p:cBhvr>
                                      <p:tavLst>
                                        <p:tav tm="0">
                                          <p:val>
                                            <p:strVal val="#ppt_y-1"/>
                                          </p:val>
                                        </p:tav>
                                        <p:tav tm="100000">
                                          <p:val>
                                            <p:strVal val="#ppt_y-(0.354*#ppt_w-0.172*#ppt_h)"/>
                                          </p:val>
                                        </p:tav>
                                      </p:tavLst>
                                    </p:anim>
                                    <p:anim calcmode="lin" valueType="num">
                                      <p:cBhvr>
                                        <p:cTn id="21" dur="156" decel="50000" autoRev="1" fill="hold">
                                          <p:stCondLst>
                                            <p:cond delay="455"/>
                                          </p:stCondLst>
                                        </p:cTn>
                                        <p:tgtEl>
                                          <p:spTgt spid="1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2" dur="136" fill="hold">
                                          <p:stCondLst>
                                            <p:cond delay="864"/>
                                          </p:stCondLst>
                                        </p:cTn>
                                        <p:tgtEl>
                                          <p:spTgt spid="10">
                                            <p:txEl>
                                              <p:pRg st="0" end="0"/>
                                            </p:txEl>
                                          </p:spTgt>
                                        </p:tgtEl>
                                        <p:attrNameLst>
                                          <p:attrName>ppt_y</p:attrName>
                                        </p:attrNameLst>
                                      </p:cBhvr>
                                      <p:tavLst>
                                        <p:tav tm="0">
                                          <p:val>
                                            <p:strVal val="#ppt_y-(0.354*#ppt_w-0.172*#ppt_h)"/>
                                          </p:val>
                                        </p:tav>
                                        <p:tav tm="100000">
                                          <p:val>
                                            <p:strVal val="#ppt_y"/>
                                          </p:val>
                                        </p:tav>
                                      </p:tavLst>
                                    </p:anim>
                                  </p:childTnLst>
                                </p:cTn>
                              </p:par>
                              <p:par>
                                <p:cTn id="23" presetID="38" presetClass="entr" presetSubtype="0" accel="50000" fill="hold" nodeType="withEffect">
                                  <p:stCondLst>
                                    <p:cond delay="0"/>
                                  </p:stCondLst>
                                  <p:iterate type="lt">
                                    <p:tmPct val="50000"/>
                                  </p:iterate>
                                  <p:childTnLst>
                                    <p:set>
                                      <p:cBhvr>
                                        <p:cTn id="24" dur="1" fill="hold">
                                          <p:stCondLst>
                                            <p:cond delay="0"/>
                                          </p:stCondLst>
                                        </p:cTn>
                                        <p:tgtEl>
                                          <p:spTgt spid="10">
                                            <p:txEl>
                                              <p:pRg st="1" end="1"/>
                                            </p:txEl>
                                          </p:spTgt>
                                        </p:tgtEl>
                                        <p:attrNameLst>
                                          <p:attrName>style.visibility</p:attrName>
                                        </p:attrNameLst>
                                      </p:cBhvr>
                                      <p:to>
                                        <p:strVal val="visible"/>
                                      </p:to>
                                    </p:set>
                                    <p:set>
                                      <p:cBhvr>
                                        <p:cTn id="25" dur="455" fill="hold">
                                          <p:stCondLst>
                                            <p:cond delay="0"/>
                                          </p:stCondLst>
                                        </p:cTn>
                                        <p:tgtEl>
                                          <p:spTgt spid="10">
                                            <p:txEl>
                                              <p:pRg st="1" end="1"/>
                                            </p:txEl>
                                          </p:spTgt>
                                        </p:tgtEl>
                                        <p:attrNameLst>
                                          <p:attrName>style.rotation</p:attrName>
                                        </p:attrNameLst>
                                      </p:cBhvr>
                                      <p:to>
                                        <p:strVal val="-45.0"/>
                                      </p:to>
                                    </p:set>
                                    <p:anim calcmode="lin" valueType="num">
                                      <p:cBhvr>
                                        <p:cTn id="26" dur="455" fill="hold">
                                          <p:stCondLst>
                                            <p:cond delay="455"/>
                                          </p:stCondLst>
                                        </p:cTn>
                                        <p:tgtEl>
                                          <p:spTgt spid="10">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10">
                                            <p:txEl>
                                              <p:pRg st="1" end="1"/>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10">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10">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515155" y="51520"/>
            <a:ext cx="2373188" cy="601242"/>
          </a:xfrm>
          <a:prstGeom prst="flowChartTerminator">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FF0000"/>
                </a:solidFill>
                <a:latin typeface="NikoshBAN" charset="0"/>
                <a:cs typeface="NikoshBAN" charset="0"/>
              </a:rPr>
              <a:t>  হৃৎপিণ্ডের গঠন </a:t>
            </a:r>
            <a:endParaRPr lang="en-US" sz="2800" dirty="0">
              <a:solidFill>
                <a:srgbClr val="FF0000"/>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518" t="14847" r="4522" b="14689"/>
          <a:stretch/>
        </p:blipFill>
        <p:spPr>
          <a:xfrm>
            <a:off x="1326524" y="3978426"/>
            <a:ext cx="2717109" cy="2511380"/>
          </a:xfrm>
          <a:prstGeom prst="rect">
            <a:avLst/>
          </a:prstGeom>
          <a:ln w="38100">
            <a:noFill/>
          </a:ln>
        </p:spPr>
      </p:pic>
      <p:sp>
        <p:nvSpPr>
          <p:cNvPr id="15" name="Rectangle 14"/>
          <p:cNvSpPr/>
          <p:nvPr/>
        </p:nvSpPr>
        <p:spPr>
          <a:xfrm>
            <a:off x="128790" y="653024"/>
            <a:ext cx="6542466" cy="2677656"/>
          </a:xfrm>
          <a:prstGeom prst="rect">
            <a:avLst/>
          </a:prstGeom>
        </p:spPr>
        <p:txBody>
          <a:bodyPr wrap="square">
            <a:spAutoFit/>
          </a:bodyPr>
          <a:lstStyle/>
          <a:p>
            <a:r>
              <a:rPr lang="bn-BD" sz="2800" dirty="0" smtClean="0">
                <a:latin typeface="NikoshBAN" charset="0"/>
                <a:cs typeface="NikoshBAN" charset="0"/>
              </a:rPr>
              <a:t>হৃৎপিণ্ড তিন স্তরে গঠিত ।যথা- </a:t>
            </a:r>
            <a:endParaRPr lang="en-US" sz="2800" dirty="0" smtClean="0">
              <a:latin typeface="NikoshBAN" charset="0"/>
              <a:cs typeface="NikoshBAN" charset="0"/>
            </a:endParaRPr>
          </a:p>
          <a:p>
            <a:r>
              <a:rPr lang="bn-BD" sz="2800" dirty="0" smtClean="0">
                <a:latin typeface="NikoshBAN" charset="0"/>
                <a:cs typeface="NikoshBAN" charset="0"/>
              </a:rPr>
              <a:t>ক</a:t>
            </a:r>
            <a:r>
              <a:rPr lang="en-US" sz="2800" dirty="0" smtClean="0">
                <a:latin typeface="NikoshBAN" charset="0"/>
                <a:cs typeface="NikoshBAN" charset="0"/>
              </a:rPr>
              <a:t>. </a:t>
            </a:r>
            <a:r>
              <a:rPr lang="en-US" sz="2800" dirty="0" err="1" smtClean="0">
                <a:latin typeface="NikoshBAN" charset="0"/>
                <a:cs typeface="NikoshBAN" charset="0"/>
              </a:rPr>
              <a:t>বাইরের</a:t>
            </a:r>
            <a:r>
              <a:rPr lang="en-US" sz="2800" dirty="0" smtClean="0">
                <a:latin typeface="NikoshBAN" charset="0"/>
                <a:cs typeface="NikoshBAN" charset="0"/>
              </a:rPr>
              <a:t> </a:t>
            </a:r>
            <a:r>
              <a:rPr lang="en-US" sz="2800" dirty="0" err="1" smtClean="0">
                <a:latin typeface="NikoshBAN" charset="0"/>
                <a:cs typeface="NikoshBAN" charset="0"/>
              </a:rPr>
              <a:t>স্তর</a:t>
            </a:r>
            <a:r>
              <a:rPr lang="en-US" sz="2800" dirty="0" smtClean="0">
                <a:latin typeface="NikoshBAN" charset="0"/>
                <a:cs typeface="NikoshBAN" charset="0"/>
              </a:rPr>
              <a:t> </a:t>
            </a:r>
            <a:r>
              <a:rPr lang="en-US" sz="2800" dirty="0" err="1" smtClean="0">
                <a:latin typeface="NikoshBAN" charset="0"/>
                <a:cs typeface="NikoshBAN" charset="0"/>
              </a:rPr>
              <a:t>বা</a:t>
            </a:r>
            <a:r>
              <a:rPr lang="en-US" sz="2800" dirty="0" smtClean="0">
                <a:latin typeface="NikoshBAN" charset="0"/>
                <a:cs typeface="NikoshBAN" charset="0"/>
              </a:rPr>
              <a:t> </a:t>
            </a:r>
            <a:r>
              <a:rPr lang="bn-BD" sz="2800" dirty="0" smtClean="0">
                <a:latin typeface="NikoshBAN" charset="0"/>
                <a:cs typeface="NikoshBAN" charset="0"/>
              </a:rPr>
              <a:t>এপিকা</a:t>
            </a:r>
            <a:r>
              <a:rPr lang="en-US" sz="2800" dirty="0" err="1">
                <a:latin typeface="NikoshBAN" charset="0"/>
                <a:cs typeface="NikoshBAN" charset="0"/>
              </a:rPr>
              <a:t>র্ডিয়াম</a:t>
            </a:r>
            <a:r>
              <a:rPr lang="bn-BD" sz="2800" dirty="0" smtClean="0">
                <a:latin typeface="NikoshBAN" charset="0"/>
                <a:cs typeface="NikoshBAN" charset="0"/>
              </a:rPr>
              <a:t> </a:t>
            </a:r>
            <a:endParaRPr lang="en-US" sz="2800" dirty="0" smtClean="0">
              <a:latin typeface="NikoshBAN" charset="0"/>
              <a:cs typeface="NikoshBAN" charset="0"/>
            </a:endParaRPr>
          </a:p>
          <a:p>
            <a:r>
              <a:rPr lang="en-US" sz="2800" dirty="0" smtClean="0">
                <a:latin typeface="NikoshBAN" charset="0"/>
                <a:cs typeface="NikoshBAN" charset="0"/>
              </a:rPr>
              <a:t>খ. </a:t>
            </a:r>
            <a:r>
              <a:rPr lang="en-US" sz="2800" dirty="0" err="1" smtClean="0">
                <a:latin typeface="NikoshBAN" charset="0"/>
                <a:cs typeface="NikoshBAN" charset="0"/>
              </a:rPr>
              <a:t>মাঝের</a:t>
            </a:r>
            <a:r>
              <a:rPr lang="en-US" sz="2800" dirty="0" smtClean="0">
                <a:latin typeface="NikoshBAN" charset="0"/>
                <a:cs typeface="NikoshBAN" charset="0"/>
              </a:rPr>
              <a:t> </a:t>
            </a:r>
            <a:r>
              <a:rPr lang="en-US" sz="2800" dirty="0" err="1" smtClean="0">
                <a:latin typeface="NikoshBAN" charset="0"/>
                <a:cs typeface="NikoshBAN" charset="0"/>
              </a:rPr>
              <a:t>স্তর</a:t>
            </a:r>
            <a:r>
              <a:rPr lang="en-US" sz="2800" dirty="0" smtClean="0">
                <a:latin typeface="NikoshBAN" charset="0"/>
                <a:cs typeface="NikoshBAN" charset="0"/>
              </a:rPr>
              <a:t> </a:t>
            </a:r>
            <a:r>
              <a:rPr lang="en-US" sz="2800" dirty="0" err="1" smtClean="0">
                <a:latin typeface="NikoshBAN" charset="0"/>
                <a:cs typeface="NikoshBAN" charset="0"/>
              </a:rPr>
              <a:t>বা</a:t>
            </a:r>
            <a:r>
              <a:rPr lang="en-US" sz="2800" dirty="0" smtClean="0">
                <a:latin typeface="NikoshBAN" charset="0"/>
                <a:cs typeface="NikoshBAN" charset="0"/>
              </a:rPr>
              <a:t> </a:t>
            </a:r>
            <a:r>
              <a:rPr lang="en-US" sz="2800" dirty="0" err="1" smtClean="0">
                <a:latin typeface="NikoshBAN" charset="0"/>
                <a:cs typeface="NikoshBAN" charset="0"/>
              </a:rPr>
              <a:t>মায়ো</a:t>
            </a:r>
            <a:r>
              <a:rPr lang="bn-BD" sz="2800" dirty="0" smtClean="0">
                <a:latin typeface="NikoshBAN" charset="0"/>
                <a:cs typeface="NikoshBAN" charset="0"/>
              </a:rPr>
              <a:t>কা</a:t>
            </a:r>
            <a:r>
              <a:rPr lang="en-US" sz="2800" dirty="0" err="1">
                <a:latin typeface="NikoshBAN" charset="0"/>
                <a:cs typeface="NikoshBAN" charset="0"/>
              </a:rPr>
              <a:t>র্ডিয়াম</a:t>
            </a:r>
            <a:r>
              <a:rPr lang="bn-BD" sz="2800" dirty="0">
                <a:latin typeface="NikoshBAN" charset="0"/>
                <a:cs typeface="NikoshBAN" charset="0"/>
              </a:rPr>
              <a:t> </a:t>
            </a:r>
            <a:r>
              <a:rPr lang="en-US" sz="2800" dirty="0" err="1" smtClean="0">
                <a:latin typeface="NikoshBAN" charset="0"/>
                <a:cs typeface="NikoshBAN" charset="0"/>
              </a:rPr>
              <a:t>এবং</a:t>
            </a:r>
            <a:endParaRPr lang="en-US" sz="2800" dirty="0" smtClean="0">
              <a:latin typeface="NikoshBAN" charset="0"/>
              <a:cs typeface="NikoshBAN" charset="0"/>
            </a:endParaRPr>
          </a:p>
          <a:p>
            <a:r>
              <a:rPr lang="en-US" sz="2800" dirty="0" smtClean="0">
                <a:latin typeface="NikoshBAN" charset="0"/>
                <a:cs typeface="NikoshBAN" charset="0"/>
              </a:rPr>
              <a:t>গ. </a:t>
            </a:r>
            <a:r>
              <a:rPr lang="en-US" sz="2800" dirty="0" err="1" smtClean="0">
                <a:latin typeface="NikoshBAN" charset="0"/>
                <a:cs typeface="NikoshBAN" charset="0"/>
              </a:rPr>
              <a:t>ভিতরের</a:t>
            </a:r>
            <a:r>
              <a:rPr lang="en-US" sz="2800" dirty="0" smtClean="0">
                <a:latin typeface="NikoshBAN" charset="0"/>
                <a:cs typeface="NikoshBAN" charset="0"/>
              </a:rPr>
              <a:t> </a:t>
            </a:r>
            <a:r>
              <a:rPr lang="en-US" sz="2800" dirty="0" err="1" smtClean="0">
                <a:latin typeface="NikoshBAN" charset="0"/>
                <a:cs typeface="NikoshBAN" charset="0"/>
              </a:rPr>
              <a:t>স্তর</a:t>
            </a:r>
            <a:r>
              <a:rPr lang="en-US" sz="2800" dirty="0" smtClean="0">
                <a:latin typeface="NikoshBAN" charset="0"/>
                <a:cs typeface="NikoshBAN" charset="0"/>
              </a:rPr>
              <a:t> </a:t>
            </a:r>
            <a:r>
              <a:rPr lang="en-US" sz="2800" dirty="0" err="1" smtClean="0">
                <a:latin typeface="NikoshBAN" charset="0"/>
                <a:cs typeface="NikoshBAN" charset="0"/>
              </a:rPr>
              <a:t>বা</a:t>
            </a:r>
            <a:r>
              <a:rPr lang="bn-BD" sz="2800" dirty="0">
                <a:latin typeface="NikoshBAN" charset="0"/>
                <a:cs typeface="NikoshBAN" charset="0"/>
              </a:rPr>
              <a:t> </a:t>
            </a:r>
            <a:r>
              <a:rPr lang="bn-BD" sz="2800" dirty="0" smtClean="0">
                <a:latin typeface="NikoshBAN" charset="0"/>
                <a:cs typeface="NikoshBAN" charset="0"/>
              </a:rPr>
              <a:t>এন্ডোকা</a:t>
            </a:r>
            <a:r>
              <a:rPr lang="en-US" sz="2800" dirty="0" err="1" smtClean="0">
                <a:latin typeface="NikoshBAN" charset="0"/>
                <a:cs typeface="NikoshBAN" charset="0"/>
              </a:rPr>
              <a:t>র্ডিয়াম</a:t>
            </a:r>
            <a:r>
              <a:rPr lang="bn-BD" sz="2800" dirty="0" smtClean="0">
                <a:latin typeface="NikoshBAN" charset="0"/>
                <a:cs typeface="NikoshBAN" charset="0"/>
              </a:rPr>
              <a:t> </a:t>
            </a:r>
            <a:r>
              <a:rPr lang="en-US" sz="2800" dirty="0" smtClean="0">
                <a:latin typeface="NikoshBAN" charset="0"/>
                <a:cs typeface="NikoshBAN" charset="0"/>
              </a:rPr>
              <a:t>। </a:t>
            </a:r>
          </a:p>
          <a:p>
            <a:r>
              <a:rPr lang="en-US" sz="2800" dirty="0" err="1" smtClean="0">
                <a:latin typeface="NikoshBAN" charset="0"/>
                <a:cs typeface="NikoshBAN" charset="0"/>
              </a:rPr>
              <a:t>এদের</a:t>
            </a:r>
            <a:r>
              <a:rPr lang="en-US" sz="2800" dirty="0" smtClean="0">
                <a:latin typeface="NikoshBAN" charset="0"/>
                <a:cs typeface="NikoshBAN" charset="0"/>
              </a:rPr>
              <a:t> </a:t>
            </a:r>
            <a:r>
              <a:rPr lang="en-US" sz="2800" dirty="0" err="1" smtClean="0">
                <a:latin typeface="NikoshBAN" charset="0"/>
                <a:cs typeface="NikoshBAN" charset="0"/>
              </a:rPr>
              <a:t>মধ্যে</a:t>
            </a:r>
            <a:r>
              <a:rPr lang="en-US" sz="2800" dirty="0" smtClean="0">
                <a:latin typeface="NikoshBAN" charset="0"/>
                <a:cs typeface="NikoshBAN" charset="0"/>
              </a:rPr>
              <a:t> </a:t>
            </a:r>
            <a:r>
              <a:rPr lang="en-US" sz="2800" dirty="0" err="1" smtClean="0">
                <a:latin typeface="NikoshBAN" charset="0"/>
                <a:cs typeface="NikoshBAN" charset="0"/>
              </a:rPr>
              <a:t>মায়োকার্ডিয়ামই</a:t>
            </a:r>
            <a:r>
              <a:rPr lang="en-US" sz="2800" dirty="0" smtClean="0">
                <a:latin typeface="NikoshBAN" charset="0"/>
                <a:cs typeface="NikoshBAN" charset="0"/>
              </a:rPr>
              <a:t> </a:t>
            </a:r>
            <a:r>
              <a:rPr lang="en-US" sz="2800" dirty="0" err="1" smtClean="0">
                <a:latin typeface="NikoshBAN" charset="0"/>
                <a:cs typeface="NikoshBAN" charset="0"/>
              </a:rPr>
              <a:t>সবচেয়ে</a:t>
            </a:r>
            <a:r>
              <a:rPr lang="en-US" sz="2800" dirty="0" smtClean="0">
                <a:latin typeface="NikoshBAN" charset="0"/>
                <a:cs typeface="NikoshBAN" charset="0"/>
              </a:rPr>
              <a:t> </a:t>
            </a:r>
            <a:r>
              <a:rPr lang="en-US" sz="2800" dirty="0" err="1" smtClean="0">
                <a:latin typeface="NikoshBAN" charset="0"/>
                <a:cs typeface="NikoshBAN" charset="0"/>
              </a:rPr>
              <a:t>পুরু</a:t>
            </a:r>
            <a:r>
              <a:rPr lang="en-US" sz="2800" dirty="0" smtClean="0">
                <a:latin typeface="NikoshBAN" charset="0"/>
                <a:cs typeface="NikoshBAN" charset="0"/>
              </a:rPr>
              <a:t> </a:t>
            </a:r>
            <a:r>
              <a:rPr lang="en-US" sz="2800" dirty="0" err="1" smtClean="0">
                <a:latin typeface="NikoshBAN" charset="0"/>
                <a:cs typeface="NikoshBAN" charset="0"/>
              </a:rPr>
              <a:t>এবং</a:t>
            </a:r>
            <a:r>
              <a:rPr lang="en-US" sz="2800" dirty="0" smtClean="0">
                <a:latin typeface="NikoshBAN" charset="0"/>
                <a:cs typeface="NikoshBAN" charset="0"/>
              </a:rPr>
              <a:t> </a:t>
            </a:r>
            <a:r>
              <a:rPr lang="en-US" sz="2800" dirty="0" err="1" smtClean="0">
                <a:latin typeface="NikoshBAN" charset="0"/>
                <a:cs typeface="NikoshBAN" charset="0"/>
              </a:rPr>
              <a:t>এর</a:t>
            </a:r>
            <a:r>
              <a:rPr lang="en-US" sz="2800" dirty="0" smtClean="0">
                <a:latin typeface="NikoshBAN" charset="0"/>
                <a:cs typeface="NikoshBAN" charset="0"/>
              </a:rPr>
              <a:t> </a:t>
            </a:r>
            <a:r>
              <a:rPr lang="en-US" sz="2800" dirty="0" err="1" smtClean="0">
                <a:latin typeface="NikoshBAN" charset="0"/>
                <a:cs typeface="NikoshBAN" charset="0"/>
              </a:rPr>
              <a:t>সংকোচনের</a:t>
            </a:r>
            <a:r>
              <a:rPr lang="en-US" sz="2800" dirty="0" smtClean="0">
                <a:latin typeface="NikoshBAN" charset="0"/>
                <a:cs typeface="NikoshBAN" charset="0"/>
              </a:rPr>
              <a:t> </a:t>
            </a:r>
            <a:r>
              <a:rPr lang="en-US" sz="2800" dirty="0" err="1" smtClean="0">
                <a:latin typeface="NikoshBAN" charset="0"/>
                <a:cs typeface="NikoshBAN" charset="0"/>
              </a:rPr>
              <a:t>কারণে</a:t>
            </a:r>
            <a:r>
              <a:rPr lang="en-US" sz="2800" dirty="0" smtClean="0">
                <a:latin typeface="NikoshBAN" charset="0"/>
                <a:cs typeface="NikoshBAN" charset="0"/>
              </a:rPr>
              <a:t> </a:t>
            </a:r>
            <a:r>
              <a:rPr lang="en-US" sz="2800" dirty="0" err="1" smtClean="0">
                <a:latin typeface="NikoshBAN" charset="0"/>
                <a:cs typeface="NikoshBAN" charset="0"/>
              </a:rPr>
              <a:t>হৃৎপিণ্ড</a:t>
            </a:r>
            <a:r>
              <a:rPr lang="en-US" sz="2800" dirty="0" smtClean="0">
                <a:latin typeface="NikoshBAN" charset="0"/>
                <a:cs typeface="NikoshBAN" charset="0"/>
              </a:rPr>
              <a:t> </a:t>
            </a:r>
            <a:r>
              <a:rPr lang="en-US" sz="2800" dirty="0" err="1" smtClean="0">
                <a:latin typeface="NikoshBAN" charset="0"/>
                <a:cs typeface="NikoshBAN" charset="0"/>
              </a:rPr>
              <a:t>পাম্প</a:t>
            </a:r>
            <a:r>
              <a:rPr lang="en-US" sz="2800" dirty="0" smtClean="0">
                <a:latin typeface="NikoshBAN" charset="0"/>
                <a:cs typeface="NikoshBAN" charset="0"/>
              </a:rPr>
              <a:t> </a:t>
            </a:r>
            <a:r>
              <a:rPr lang="en-US" sz="2800" dirty="0" err="1" smtClean="0">
                <a:latin typeface="NikoshBAN" charset="0"/>
                <a:cs typeface="NikoshBAN" charset="0"/>
              </a:rPr>
              <a:t>করে</a:t>
            </a:r>
            <a:r>
              <a:rPr lang="en-US" sz="2800" dirty="0" smtClean="0">
                <a:latin typeface="NikoshBAN" charset="0"/>
                <a:cs typeface="NikoshBAN" charset="0"/>
              </a:rPr>
              <a:t> </a:t>
            </a:r>
            <a:r>
              <a:rPr lang="en-US" sz="2800" dirty="0" err="1" smtClean="0">
                <a:latin typeface="NikoshBAN" charset="0"/>
                <a:cs typeface="NikoshBAN" charset="0"/>
              </a:rPr>
              <a:t>রক্ত</a:t>
            </a:r>
            <a:r>
              <a:rPr lang="en-US" sz="2800" dirty="0" smtClean="0">
                <a:latin typeface="NikoshBAN" charset="0"/>
                <a:cs typeface="NikoshBAN" charset="0"/>
              </a:rPr>
              <a:t> </a:t>
            </a:r>
            <a:r>
              <a:rPr lang="en-US" sz="2800" dirty="0" err="1" smtClean="0">
                <a:latin typeface="NikoshBAN" charset="0"/>
                <a:cs typeface="NikoshBAN" charset="0"/>
              </a:rPr>
              <a:t>সঞ্চালন</a:t>
            </a:r>
            <a:r>
              <a:rPr lang="en-US" sz="2800" dirty="0" smtClean="0">
                <a:latin typeface="NikoshBAN" charset="0"/>
                <a:cs typeface="NikoshBAN" charset="0"/>
              </a:rPr>
              <a:t> </a:t>
            </a:r>
            <a:r>
              <a:rPr lang="en-US" sz="2800" dirty="0" err="1" smtClean="0">
                <a:latin typeface="NikoshBAN" charset="0"/>
                <a:cs typeface="NikoshBAN" charset="0"/>
              </a:rPr>
              <a:t>করে</a:t>
            </a:r>
            <a:r>
              <a:rPr lang="en-US" sz="2800" dirty="0" smtClean="0">
                <a:latin typeface="NikoshBAN" charset="0"/>
                <a:cs typeface="NikoshBAN" charset="0"/>
              </a:rPr>
              <a:t>।</a:t>
            </a:r>
            <a:endParaRPr lang="en-US" sz="2800" dirty="0"/>
          </a:p>
        </p:txBody>
      </p:sp>
      <p:sp>
        <p:nvSpPr>
          <p:cNvPr id="4" name="Rectangle 3"/>
          <p:cNvSpPr/>
          <p:nvPr/>
        </p:nvSpPr>
        <p:spPr>
          <a:xfrm>
            <a:off x="5793552" y="3978426"/>
            <a:ext cx="5986696" cy="2677656"/>
          </a:xfrm>
          <a:prstGeom prst="rect">
            <a:avLst/>
          </a:prstGeom>
        </p:spPr>
        <p:txBody>
          <a:bodyPr wrap="square">
            <a:spAutoFit/>
          </a:bodyPr>
          <a:lstStyle/>
          <a:p>
            <a:r>
              <a:rPr lang="bn-BD" sz="2800" dirty="0">
                <a:latin typeface="NikoshBAN" charset="0"/>
                <a:cs typeface="NikoshBAN" charset="0"/>
              </a:rPr>
              <a:t>হৃৎপিণ্ড </a:t>
            </a:r>
            <a:r>
              <a:rPr lang="bn-BD" sz="2800" dirty="0" smtClean="0">
                <a:latin typeface="NikoshBAN" charset="0"/>
                <a:cs typeface="NikoshBAN" charset="0"/>
              </a:rPr>
              <a:t>চার প্রকোষ্ঠ বিশিষ্ট ফাঁপা। উপরের প্রকোষ্ঠ দুটির নাম ডান অলিন্দ ও বাম অলিন্দ। নিচের প্রকোষ্ঠ দুটির নাম ডান নিলয় ও বাম নিলয়। অলিন্দে প্রাচীর পাতলা ও নিলয়ের প্রাচীর পুরু থাকে। অলিন্দ ও নিলয় দুইটি আলাদা প্রাচীর দ্বারা পৃথক থাকে। অলিন্দ কিছুটা ছোট হয়। </a:t>
            </a:r>
            <a:endParaRPr lang="en-US" sz="2800"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300" y="180310"/>
            <a:ext cx="3386458" cy="2859105"/>
          </a:xfrm>
          <a:prstGeom prst="rect">
            <a:avLst/>
          </a:prstGeom>
          <a:noFill/>
        </p:spPr>
      </p:pic>
    </p:spTree>
    <p:extLst>
      <p:ext uri="{BB962C8B-B14F-4D97-AF65-F5344CB8AC3E}">
        <p14:creationId xmlns:p14="http://schemas.microsoft.com/office/powerpoint/2010/main" val="2626955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sndAc>
          <p:stSnd>
            <p:snd r:embed="rId2" name="push.wav"/>
          </p:stSnd>
        </p:sndAc>
      </p:transition>
    </mc:Choice>
    <mc:Fallback xmlns="">
      <p:transition spd="slow">
        <p:fade/>
        <p:sndAc>
          <p:stSnd>
            <p:snd r:embed="rId9"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set>
                                      <p:cBhvr>
                                        <p:cTn id="14" dur="455" fill="hold">
                                          <p:stCondLst>
                                            <p:cond delay="0"/>
                                          </p:stCondLst>
                                        </p:cTn>
                                        <p:tgtEl>
                                          <p:spTgt spid="3">
                                            <p:txEl>
                                              <p:pRg st="0" end="0"/>
                                            </p:txEl>
                                          </p:spTgt>
                                        </p:tgtEl>
                                        <p:attrNameLst>
                                          <p:attrName>style.rotation</p:attrName>
                                        </p:attrNameLst>
                                      </p:cBhvr>
                                      <p:to>
                                        <p:strVal val="-45.0"/>
                                      </p:to>
                                    </p:set>
                                    <p:anim calcmode="lin" valueType="num">
                                      <p:cBhvr>
                                        <p:cTn id="15"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1339404" y="281194"/>
            <a:ext cx="2601531" cy="800632"/>
          </a:xfrm>
          <a:prstGeom prst="flowChartTerminator">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FF0000"/>
                </a:solidFill>
                <a:latin typeface="NikoshBAN" charset="0"/>
                <a:cs typeface="NikoshBAN" charset="0"/>
              </a:rPr>
              <a:t>  </a:t>
            </a:r>
          </a:p>
          <a:p>
            <a:r>
              <a:rPr lang="bn-BD" sz="2800" dirty="0" smtClean="0">
                <a:solidFill>
                  <a:srgbClr val="FF0000"/>
                </a:solidFill>
                <a:latin typeface="NikoshBAN" panose="02000000000000000000" pitchFamily="2" charset="0"/>
                <a:cs typeface="NikoshBAN" panose="02000000000000000000" pitchFamily="2" charset="0"/>
              </a:rPr>
              <a:t>রক্ত </a:t>
            </a:r>
            <a:r>
              <a:rPr lang="bn-BD" sz="2800" dirty="0">
                <a:solidFill>
                  <a:srgbClr val="FF0000"/>
                </a:solidFill>
                <a:latin typeface="NikoshBAN" panose="02000000000000000000" pitchFamily="2" charset="0"/>
                <a:cs typeface="NikoshBAN" panose="02000000000000000000" pitchFamily="2" charset="0"/>
              </a:rPr>
              <a:t>সঞ্চালন পদ্ধতি </a:t>
            </a:r>
            <a:endParaRPr lang="en-US" sz="2800" dirty="0">
              <a:solidFill>
                <a:srgbClr val="FF0000"/>
              </a:solidFill>
              <a:latin typeface="NikoshBAN" panose="02000000000000000000" pitchFamily="2" charset="0"/>
              <a:cs typeface="NikoshBAN" panose="02000000000000000000" pitchFamily="2" charset="0"/>
            </a:endParaRPr>
          </a:p>
          <a:p>
            <a:endParaRPr lang="en-US" sz="2800" dirty="0">
              <a:solidFill>
                <a:srgbClr val="FF0000"/>
              </a:solidFill>
            </a:endParaRPr>
          </a:p>
        </p:txBody>
      </p:sp>
      <p:sp>
        <p:nvSpPr>
          <p:cNvPr id="5" name="Rectangle 4"/>
          <p:cNvSpPr/>
          <p:nvPr/>
        </p:nvSpPr>
        <p:spPr>
          <a:xfrm>
            <a:off x="656825" y="1338260"/>
            <a:ext cx="5177306" cy="4832092"/>
          </a:xfrm>
          <a:prstGeom prst="rect">
            <a:avLst/>
          </a:prstGeom>
        </p:spPr>
        <p:txBody>
          <a:bodyPr wrap="square">
            <a:spAutoFit/>
          </a:bodyPr>
          <a:lstStyle/>
          <a:p>
            <a:r>
              <a:rPr lang="bn-BD" sz="2800" dirty="0">
                <a:latin typeface="NikoshBAN" charset="0"/>
                <a:cs typeface="NikoshBAN" charset="0"/>
              </a:rPr>
              <a:t>ডান অলিন্দ </a:t>
            </a:r>
            <a:r>
              <a:rPr lang="bn-BD" sz="2800" dirty="0" smtClean="0">
                <a:latin typeface="NikoshBAN" charset="0"/>
                <a:cs typeface="NikoshBAN" charset="0"/>
              </a:rPr>
              <a:t>ও ডান নিলয়ের মাঝে ডান অলিন্দ-নিলয় ছিদ্র থাকে। ঐ ছিদ্রপথে কপাটিকা থাকে। রক্ত এ ছিদ্রপথে অলিন্দ থেকে নিলয়ে প্রবেশ করতে পারে। অনুরূপভাবে বাম অলিন্দ ও নিলয়ের মাঝে কপাটিকা থাকে। এক্ষেত্রেও বাম অলিন্দ থেকে রক্ত কেবল মাত্র নিলয়ে প্রবেশ করতে পারে। এছাড়া মহাধমনি ও বাম নিলয়ের সংযোগস্থলে ও ফুসফুসীয় ধমনি এবং ডান নিলয়ের সংযোগস্থলে অর্ধচন্দ্রাকৃতির কপাটিকা রয়েছে। এ কপাটিকা গুলো রক্তের গতিপথ একদিকে নিয়ন্ত্রণ করে। </a:t>
            </a:r>
            <a:endParaRPr lang="en-US" sz="2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746" y="1217273"/>
            <a:ext cx="3489254" cy="4283160"/>
          </a:xfrm>
          <a:prstGeom prst="rect">
            <a:avLst/>
          </a:prstGeom>
        </p:spPr>
      </p:pic>
    </p:spTree>
    <p:extLst>
      <p:ext uri="{BB962C8B-B14F-4D97-AF65-F5344CB8AC3E}">
        <p14:creationId xmlns:p14="http://schemas.microsoft.com/office/powerpoint/2010/main" val="2147980247"/>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set>
                                      <p:cBhvr>
                                        <p:cTn id="14" dur="455" fill="hold">
                                          <p:stCondLst>
                                            <p:cond delay="0"/>
                                          </p:stCondLst>
                                        </p:cTn>
                                        <p:tgtEl>
                                          <p:spTgt spid="3">
                                            <p:txEl>
                                              <p:pRg st="1" end="1"/>
                                            </p:txEl>
                                          </p:spTgt>
                                        </p:tgtEl>
                                        <p:attrNameLst>
                                          <p:attrName>style.rotation</p:attrName>
                                        </p:attrNameLst>
                                      </p:cBhvr>
                                      <p:to>
                                        <p:strVal val="-45.0"/>
                                      </p:to>
                                    </p:set>
                                    <p:anim calcmode="lin" valueType="num">
                                      <p:cBhvr>
                                        <p:cTn id="15"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style.rotation</p:attrName>
                                        </p:attrNameLst>
                                      </p:cBhvr>
                                      <p:tavLst>
                                        <p:tav tm="0">
                                          <p:val>
                                            <p:fltVal val="720"/>
                                          </p:val>
                                        </p:tav>
                                        <p:tav tm="100000">
                                          <p:val>
                                            <p:fltVal val="0"/>
                                          </p:val>
                                        </p:tav>
                                      </p:tavLst>
                                    </p:anim>
                                    <p:anim calcmode="lin" valueType="num">
                                      <p:cBhvr>
                                        <p:cTn id="30" dur="2000" fill="hold"/>
                                        <p:tgtEl>
                                          <p:spTgt spid="5"/>
                                        </p:tgtEl>
                                        <p:attrNameLst>
                                          <p:attrName>ppt_h</p:attrName>
                                        </p:attrNameLst>
                                      </p:cBhvr>
                                      <p:tavLst>
                                        <p:tav tm="0">
                                          <p:val>
                                            <p:fltVal val="0"/>
                                          </p:val>
                                        </p:tav>
                                        <p:tav tm="100000">
                                          <p:val>
                                            <p:strVal val="#ppt_h"/>
                                          </p:val>
                                        </p:tav>
                                      </p:tavLst>
                                    </p:anim>
                                    <p:anim calcmode="lin" valueType="num">
                                      <p:cBhvr>
                                        <p:cTn id="31"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643944" y="128790"/>
            <a:ext cx="4353059" cy="694322"/>
          </a:xfrm>
          <a:prstGeom prst="flowChartTerminator">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FF0000"/>
                </a:solidFill>
                <a:latin typeface="NikoshBAN" panose="02000000000000000000" pitchFamily="2" charset="0"/>
                <a:cs typeface="NikoshBAN" panose="02000000000000000000" pitchFamily="2" charset="0"/>
              </a:rPr>
              <a:t>  </a:t>
            </a:r>
            <a:r>
              <a:rPr lang="bn-BD" sz="2800" dirty="0" smtClean="0">
                <a:solidFill>
                  <a:srgbClr val="FF0000"/>
                </a:solidFill>
                <a:latin typeface="NikoshBAN" panose="02000000000000000000" pitchFamily="2" charset="0"/>
                <a:cs typeface="NikoshBAN" panose="02000000000000000000" pitchFamily="2" charset="0"/>
              </a:rPr>
              <a:t>হৃৎপিণ্ডের মাধ্যমে  রক্ত সঞ্চালন</a:t>
            </a:r>
            <a:endParaRPr lang="en-US" sz="2800" dirty="0">
              <a:solidFill>
                <a:srgbClr val="FF0000"/>
              </a:solidFill>
              <a:latin typeface="NikoshBAN" panose="02000000000000000000" pitchFamily="2" charset="0"/>
              <a:cs typeface="NikoshBAN" panose="02000000000000000000" pitchFamily="2" charset="0"/>
            </a:endParaRPr>
          </a:p>
        </p:txBody>
      </p:sp>
      <p:sp>
        <p:nvSpPr>
          <p:cNvPr id="5" name="Rectangle 4"/>
          <p:cNvSpPr/>
          <p:nvPr/>
        </p:nvSpPr>
        <p:spPr>
          <a:xfrm>
            <a:off x="553793" y="823111"/>
            <a:ext cx="6712039" cy="3108543"/>
          </a:xfrm>
          <a:prstGeom prst="rect">
            <a:avLst/>
          </a:prstGeom>
        </p:spPr>
        <p:txBody>
          <a:bodyPr wrap="square">
            <a:spAutoFit/>
          </a:bodyPr>
          <a:lstStyle/>
          <a:p>
            <a:r>
              <a:rPr lang="bn-BD" sz="2800" dirty="0">
                <a:latin typeface="NikoshBAN" charset="0"/>
                <a:cs typeface="NikoshBAN" charset="0"/>
              </a:rPr>
              <a:t>হৃৎপিণ্ড হৃৎপে</a:t>
            </a:r>
            <a:r>
              <a:rPr lang="en-US" sz="2800" dirty="0" err="1" smtClean="0">
                <a:latin typeface="NikoshBAN" charset="0"/>
                <a:cs typeface="NikoshBAN" charset="0"/>
              </a:rPr>
              <a:t>শি</a:t>
            </a:r>
            <a:r>
              <a:rPr lang="bn-BD" sz="2800" dirty="0" smtClean="0">
                <a:latin typeface="NikoshBAN" charset="0"/>
                <a:cs typeface="NikoshBAN" charset="0"/>
              </a:rPr>
              <a:t> নামক এক বিশেষ ধরনের অনৈচ্ছিক পেশি দ্বারা গঠিত। যখন হৃৎপিণ্ডের সংকোচন হয় তখন হৃৎপিণ্ড থেকে রক্ত ধমনি পথে বিভিন্ন অংশে সঞ্চালিত হয়। আবার হৃৎপিণ্ডে যখন প্রসারণ ঘটে তখন দেহের বিভিন্ন অঙ্গ থেকে রক্ত শিরা পথে হৃৎপিণ্ডে ফিরে আসে। এভাবে </a:t>
            </a:r>
            <a:r>
              <a:rPr lang="bn-BD" sz="2800" dirty="0">
                <a:latin typeface="NikoshBAN" charset="0"/>
                <a:cs typeface="NikoshBAN" charset="0"/>
              </a:rPr>
              <a:t>হৃৎপিণ্ডের </a:t>
            </a:r>
            <a:r>
              <a:rPr lang="bn-BD" sz="2800" dirty="0" smtClean="0">
                <a:latin typeface="NikoshBAN" charset="0"/>
                <a:cs typeface="NikoshBAN" charset="0"/>
              </a:rPr>
              <a:t>সংকোচন ও প্রসারণ দ্বারা রক্ত একবার হৃৎপিণ্ডে প্রবেশ করে আবার হৃৎপিণ্ড থেকে দেহের বিভিন্ন অঙ্গে সঞ্চালিত হয়।  </a:t>
            </a:r>
            <a:r>
              <a:rPr lang="en-US" sz="2800" dirty="0" smtClean="0">
                <a:latin typeface="NikoshBAN" charset="0"/>
                <a:cs typeface="NikoshBAN" charset="0"/>
              </a:rPr>
              <a:t> </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530" y="1532019"/>
            <a:ext cx="2487240" cy="3349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999" y="4713668"/>
            <a:ext cx="4802746" cy="1837300"/>
          </a:xfrm>
          <a:prstGeom prst="rect">
            <a:avLst/>
          </a:prstGeom>
        </p:spPr>
      </p:pic>
    </p:spTree>
    <p:extLst>
      <p:ext uri="{BB962C8B-B14F-4D97-AF65-F5344CB8AC3E}">
        <p14:creationId xmlns:p14="http://schemas.microsoft.com/office/powerpoint/2010/main" val="3971690146"/>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bomb.wav"/>
          </p:stSnd>
        </p:sndAc>
      </p:transition>
    </mc:Choice>
    <mc:Fallback xmlns="">
      <p:transition spd="slow">
        <p:fade/>
        <p:sndAc>
          <p:stSnd>
            <p:snd r:embed="rId5"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4">
                                            <p:txEl>
                                              <p:pRg st="0" end="0"/>
                                            </p:txEl>
                                          </p:spTgt>
                                        </p:tgtEl>
                                        <p:attrNameLst>
                                          <p:attrName>style.visibility</p:attrName>
                                        </p:attrNameLst>
                                      </p:cBhvr>
                                      <p:to>
                                        <p:strVal val="visible"/>
                                      </p:to>
                                    </p:set>
                                    <p:set>
                                      <p:cBhvr>
                                        <p:cTn id="14" dur="455" fill="hold">
                                          <p:stCondLst>
                                            <p:cond delay="0"/>
                                          </p:stCondLst>
                                        </p:cTn>
                                        <p:tgtEl>
                                          <p:spTgt spid="4">
                                            <p:txEl>
                                              <p:pRg st="0" end="0"/>
                                            </p:txEl>
                                          </p:spTgt>
                                        </p:tgtEl>
                                        <p:attrNameLst>
                                          <p:attrName>style.rotation</p:attrName>
                                        </p:attrNameLst>
                                      </p:cBhvr>
                                      <p:to>
                                        <p:strVal val="-45.0"/>
                                      </p:to>
                                    </p:set>
                                    <p:anim calcmode="lin" valueType="num">
                                      <p:cBhvr>
                                        <p:cTn id="15"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586C6BE-25E2-4959-922A-18B9D11866D4}"/>
              </a:ext>
            </a:extLst>
          </p:cNvPr>
          <p:cNvPicPr>
            <a:picLocks noChangeAspect="1"/>
          </p:cNvPicPr>
          <p:nvPr/>
        </p:nvPicPr>
        <p:blipFill rotWithShape="1">
          <a:blip r:embed="rId3">
            <a:extLst>
              <a:ext uri="{28A0092B-C50C-407E-A947-70E740481C1C}">
                <a14:useLocalDpi xmlns:a14="http://schemas.microsoft.com/office/drawing/2010/main" val="0"/>
              </a:ext>
            </a:extLst>
          </a:blip>
          <a:srcRect t="10029" r="253" b="10888"/>
          <a:stretch/>
        </p:blipFill>
        <p:spPr>
          <a:xfrm>
            <a:off x="175846" y="1007706"/>
            <a:ext cx="11609654" cy="5850295"/>
          </a:xfrm>
          <a:prstGeom prst="rect">
            <a:avLst/>
          </a:prstGeom>
        </p:spPr>
      </p:pic>
      <p:sp>
        <p:nvSpPr>
          <p:cNvPr id="4" name="Rectangle: Rounded Corners 72">
            <a:extLst>
              <a:ext uri="{FF2B5EF4-FFF2-40B4-BE49-F238E27FC236}">
                <a16:creationId xmlns="" xmlns:a16="http://schemas.microsoft.com/office/drawing/2014/main" id="{12561ECB-3E35-477A-867C-6A36D1ADAE7E}"/>
              </a:ext>
            </a:extLst>
          </p:cNvPr>
          <p:cNvSpPr txBox="1">
            <a:spLocks/>
          </p:cNvSpPr>
          <p:nvPr/>
        </p:nvSpPr>
        <p:spPr>
          <a:xfrm>
            <a:off x="537028" y="9950"/>
            <a:ext cx="3978987" cy="1043393"/>
          </a:xfrm>
          <a:prstGeom prst="roundRect">
            <a:avLst>
              <a:gd name="adj" fmla="val 48322"/>
            </a:avLst>
          </a:prstGeom>
          <a:solidFill>
            <a:schemeClr val="bg2">
              <a:lumMod val="90000"/>
            </a:schemeClr>
          </a:solidFill>
          <a:ln w="317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lgn="ctr">
              <a:buNone/>
            </a:pPr>
            <a:r>
              <a:rPr lang="en-US" sz="7200" dirty="0" err="1">
                <a:solidFill>
                  <a:schemeClr val="tx1"/>
                </a:solidFill>
                <a:latin typeface="NikoshBAN" pitchFamily="2" charset="0"/>
                <a:cs typeface="NikoshBAN" pitchFamily="2" charset="0"/>
              </a:rPr>
              <a:t>দলীয়</a:t>
            </a:r>
            <a:r>
              <a:rPr lang="en-US" sz="7200" dirty="0">
                <a:solidFill>
                  <a:schemeClr val="tx1"/>
                </a:solidFill>
                <a:latin typeface="NikoshBAN" pitchFamily="2" charset="0"/>
                <a:cs typeface="NikoshBAN" pitchFamily="2" charset="0"/>
              </a:rPr>
              <a:t> </a:t>
            </a:r>
            <a:r>
              <a:rPr lang="en-US" sz="7200" dirty="0" err="1">
                <a:solidFill>
                  <a:schemeClr val="tx1"/>
                </a:solidFill>
                <a:latin typeface="NikoshBAN" pitchFamily="2" charset="0"/>
                <a:cs typeface="NikoshBAN" pitchFamily="2" charset="0"/>
              </a:rPr>
              <a:t>কাজ</a:t>
            </a:r>
            <a:r>
              <a:rPr lang="en-US" sz="7200" dirty="0">
                <a:solidFill>
                  <a:schemeClr val="tx1"/>
                </a:solidFill>
                <a:latin typeface="NikoshBAN" pitchFamily="2" charset="0"/>
                <a:cs typeface="NikoshBAN" pitchFamily="2" charset="0"/>
              </a:rPr>
              <a:t>  </a:t>
            </a:r>
          </a:p>
        </p:txBody>
      </p:sp>
      <p:sp>
        <p:nvSpPr>
          <p:cNvPr id="5" name="Thought Bubble: Cloud 13">
            <a:extLst>
              <a:ext uri="{FF2B5EF4-FFF2-40B4-BE49-F238E27FC236}">
                <a16:creationId xmlns="" xmlns:a16="http://schemas.microsoft.com/office/drawing/2014/main" id="{B9C6074C-99EF-49D6-95CE-C3197D0D213E}"/>
              </a:ext>
            </a:extLst>
          </p:cNvPr>
          <p:cNvSpPr/>
          <p:nvPr/>
        </p:nvSpPr>
        <p:spPr>
          <a:xfrm flipH="1">
            <a:off x="521460" y="1153950"/>
            <a:ext cx="1740877" cy="988192"/>
          </a:xfrm>
          <a:prstGeom prst="cloudCallou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ক-</a:t>
            </a:r>
            <a:r>
              <a:rPr lang="en-US" sz="3200" b="1" dirty="0" err="1">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দল</a:t>
            </a:r>
            <a:endParaRPr lang="en-US" sz="3200" dirty="0">
              <a:solidFill>
                <a:srgbClr val="002060"/>
              </a:solidFill>
            </a:endParaRPr>
          </a:p>
        </p:txBody>
      </p:sp>
      <p:sp>
        <p:nvSpPr>
          <p:cNvPr id="6" name="Thought Bubble: Cloud 14">
            <a:extLst>
              <a:ext uri="{FF2B5EF4-FFF2-40B4-BE49-F238E27FC236}">
                <a16:creationId xmlns="" xmlns:a16="http://schemas.microsoft.com/office/drawing/2014/main" id="{3CBAE7E1-A9C8-45AD-AE6C-3C004D4B070A}"/>
              </a:ext>
            </a:extLst>
          </p:cNvPr>
          <p:cNvSpPr/>
          <p:nvPr/>
        </p:nvSpPr>
        <p:spPr>
          <a:xfrm>
            <a:off x="5425514" y="1153951"/>
            <a:ext cx="1740877" cy="1081018"/>
          </a:xfrm>
          <a:prstGeom prst="cloudCallout">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খ</a:t>
            </a:r>
            <a:r>
              <a:rPr lang="en-US" sz="3600" b="1" dirty="0"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a:t>
            </a:r>
            <a:r>
              <a:rPr lang="en-US" sz="3600" b="1" dirty="0" err="1"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দল</a:t>
            </a:r>
            <a:endParaRPr lang="en-US" sz="3600" dirty="0">
              <a:solidFill>
                <a:srgbClr val="002060"/>
              </a:solidFill>
            </a:endParaRPr>
          </a:p>
        </p:txBody>
      </p:sp>
      <p:sp>
        <p:nvSpPr>
          <p:cNvPr id="7" name="Scroll: Horizontal 15">
            <a:extLst>
              <a:ext uri="{FF2B5EF4-FFF2-40B4-BE49-F238E27FC236}">
                <a16:creationId xmlns="" xmlns:a16="http://schemas.microsoft.com/office/drawing/2014/main" id="{070545C0-4C1C-4043-BD5F-16C8AA503719}"/>
              </a:ext>
            </a:extLst>
          </p:cNvPr>
          <p:cNvSpPr/>
          <p:nvPr/>
        </p:nvSpPr>
        <p:spPr>
          <a:xfrm>
            <a:off x="340308" y="2335577"/>
            <a:ext cx="3851031" cy="3064625"/>
          </a:xfrm>
          <a:prstGeom prst="horizontalScroll">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chemeClr val="tx1"/>
                </a:solidFill>
                <a:latin typeface="NikoshBAN" pitchFamily="2" charset="0"/>
                <a:cs typeface="NikoshBAN" pitchFamily="2" charset="0"/>
              </a:rPr>
              <a:t>শিরা ও ধমনি বলতে কি বুঝ লিখ ।</a:t>
            </a:r>
            <a:endParaRPr lang="en-US" sz="1000" dirty="0">
              <a:ln w="1905"/>
              <a:solidFill>
                <a:schemeClr val="tx1"/>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endParaRPr>
          </a:p>
        </p:txBody>
      </p:sp>
      <p:sp>
        <p:nvSpPr>
          <p:cNvPr id="8" name="Scroll: Horizontal 16">
            <a:extLst>
              <a:ext uri="{FF2B5EF4-FFF2-40B4-BE49-F238E27FC236}">
                <a16:creationId xmlns="" xmlns:a16="http://schemas.microsoft.com/office/drawing/2014/main" id="{FD4DA220-D460-4CDE-9C99-155A82276C7D}"/>
              </a:ext>
            </a:extLst>
          </p:cNvPr>
          <p:cNvSpPr/>
          <p:nvPr/>
        </p:nvSpPr>
        <p:spPr>
          <a:xfrm>
            <a:off x="4274498" y="2335577"/>
            <a:ext cx="3555062" cy="3064625"/>
          </a:xfrm>
          <a:prstGeom prst="horizontalScroll">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schemeClr val="tx1"/>
                </a:solidFill>
                <a:latin typeface="NikoshBAN" pitchFamily="2" charset="0"/>
                <a:cs typeface="NikoshBAN" pitchFamily="2" charset="0"/>
              </a:rPr>
              <a:t>হৃৎপিণ্ডের</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প্রকোষ্ঠ</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কয়টি</a:t>
            </a:r>
            <a:r>
              <a:rPr lang="en-US" sz="4000" dirty="0" smtClean="0">
                <a:solidFill>
                  <a:schemeClr val="tx1"/>
                </a:solidFill>
                <a:latin typeface="NikoshBAN" pitchFamily="2" charset="0"/>
                <a:cs typeface="NikoshBAN" pitchFamily="2" charset="0"/>
              </a:rPr>
              <a:t> ও </a:t>
            </a:r>
            <a:r>
              <a:rPr lang="en-US" sz="4000" dirty="0" err="1" smtClean="0">
                <a:solidFill>
                  <a:schemeClr val="tx1"/>
                </a:solidFill>
                <a:latin typeface="NikoshBAN" pitchFamily="2" charset="0"/>
                <a:cs typeface="NikoshBAN" pitchFamily="2" charset="0"/>
              </a:rPr>
              <a:t>কি</a:t>
            </a:r>
            <a:r>
              <a:rPr lang="en-US" sz="4000" dirty="0" smtClean="0">
                <a:solidFill>
                  <a:schemeClr val="tx1"/>
                </a:solidFill>
                <a:latin typeface="NikoshBAN" pitchFamily="2" charset="0"/>
                <a:cs typeface="NikoshBAN" pitchFamily="2" charset="0"/>
              </a:rPr>
              <a:t> </a:t>
            </a:r>
            <a:r>
              <a:rPr lang="bn-BD" sz="4000" dirty="0" smtClean="0">
                <a:solidFill>
                  <a:schemeClr val="tx1"/>
                </a:solidFill>
                <a:latin typeface="NikoshBAN" pitchFamily="2" charset="0"/>
                <a:cs typeface="NikoshBAN" pitchFamily="2" charset="0"/>
              </a:rPr>
              <a:t>কি লিখ ।</a:t>
            </a:r>
            <a:endParaRPr lang="en-US" sz="4000"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anose="02000000000000000000" pitchFamily="2" charset="0"/>
              <a:ea typeface="NSimSun" panose="02010609030101010101" pitchFamily="49" charset="-122"/>
              <a:cs typeface="NikoshBAN" panose="02000000000000000000" pitchFamily="2" charset="0"/>
            </a:endParaRPr>
          </a:p>
        </p:txBody>
      </p:sp>
    </p:spTree>
    <p:extLst>
      <p:ext uri="{BB962C8B-B14F-4D97-AF65-F5344CB8AC3E}">
        <p14:creationId xmlns:p14="http://schemas.microsoft.com/office/powerpoint/2010/main" val="2455206665"/>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himes.wav"/>
          </p:stSnd>
        </p:sndAc>
      </p:transition>
    </mc:Choice>
    <mc:Fallback xmlns="">
      <p:transition spd="slow">
        <p:blinds dir="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edge">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62129" y="4607169"/>
            <a:ext cx="8770513" cy="2171002"/>
          </a:xfrm>
          <a:prstGeom prst="horizontalScroll">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হৃৎপিণ্ডের গঠন ও রক্ত সঞ্চালন পদ্ধতি লিখে আনবে ।</a:t>
            </a:r>
            <a:endParaRPr lang="en-US" sz="1400" dirty="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endParaRPr>
          </a:p>
        </p:txBody>
      </p:sp>
      <p:sp>
        <p:nvSpPr>
          <p:cNvPr id="12" name="Rectangle: Rounded Corners 72">
            <a:extLst>
              <a:ext uri="{FF2B5EF4-FFF2-40B4-BE49-F238E27FC236}">
                <a16:creationId xmlns="" xmlns:a16="http://schemas.microsoft.com/office/drawing/2014/main" id="{BB57D086-C391-4DD0-80C1-86EE81355B73}"/>
              </a:ext>
            </a:extLst>
          </p:cNvPr>
          <p:cNvSpPr txBox="1">
            <a:spLocks/>
          </p:cNvSpPr>
          <p:nvPr/>
        </p:nvSpPr>
        <p:spPr>
          <a:xfrm>
            <a:off x="1169742" y="124125"/>
            <a:ext cx="3773509" cy="1023214"/>
          </a:xfrm>
          <a:prstGeom prst="roundRect">
            <a:avLst>
              <a:gd name="adj" fmla="val 48322"/>
            </a:avLst>
          </a:prstGeom>
          <a:solidFill>
            <a:schemeClr val="bg2">
              <a:lumMod val="90000"/>
            </a:schemeClr>
          </a:solidFill>
          <a:ln/>
        </p:spPr>
        <p:style>
          <a:lnRef idx="0">
            <a:schemeClr val="dk1"/>
          </a:lnRef>
          <a:fillRef idx="3">
            <a:schemeClr val="dk1"/>
          </a:fillRef>
          <a:effectRef idx="3">
            <a:schemeClr val="dk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7200" dirty="0" err="1">
                <a:solidFill>
                  <a:schemeClr val="tx1"/>
                </a:solidFill>
                <a:latin typeface="NikoshBAN" pitchFamily="2" charset="0"/>
                <a:cs typeface="NikoshBAN" pitchFamily="2" charset="0"/>
              </a:rPr>
              <a:t>বাড়ির</a:t>
            </a:r>
            <a:r>
              <a:rPr lang="en-US" sz="7200" dirty="0">
                <a:solidFill>
                  <a:schemeClr val="tx1"/>
                </a:solidFill>
                <a:latin typeface="NikoshBAN" pitchFamily="2" charset="0"/>
                <a:cs typeface="NikoshBAN" pitchFamily="2" charset="0"/>
              </a:rPr>
              <a:t> </a:t>
            </a:r>
            <a:r>
              <a:rPr lang="en-US" sz="7200" dirty="0" err="1">
                <a:solidFill>
                  <a:schemeClr val="tx1"/>
                </a:solidFill>
                <a:latin typeface="NikoshBAN" pitchFamily="2" charset="0"/>
                <a:cs typeface="NikoshBAN" pitchFamily="2" charset="0"/>
              </a:rPr>
              <a:t>কাজ</a:t>
            </a:r>
            <a:r>
              <a:rPr lang="en-US" sz="7200" dirty="0">
                <a:solidFill>
                  <a:schemeClr val="tx1"/>
                </a:solidFill>
                <a:latin typeface="NikoshBAN" pitchFamily="2" charset="0"/>
                <a:cs typeface="NikoshBAN" pitchFamily="2" charset="0"/>
              </a:rPr>
              <a:t>  </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192" y="1365029"/>
            <a:ext cx="2434608" cy="262742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256" y="1365029"/>
            <a:ext cx="3600142" cy="2627422"/>
          </a:xfrm>
          <a:prstGeom prst="rect">
            <a:avLst/>
          </a:prstGeom>
        </p:spPr>
      </p:pic>
    </p:spTree>
    <p:extLst>
      <p:ext uri="{BB962C8B-B14F-4D97-AF65-F5344CB8AC3E}">
        <p14:creationId xmlns:p14="http://schemas.microsoft.com/office/powerpoint/2010/main" val="691437045"/>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amera.wav"/>
          </p:stSnd>
        </p:sndAc>
      </p:transition>
    </mc:Choice>
    <mc:Fallback xmlns="">
      <p:transition spd="slow">
        <p:fade/>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654" y="1329742"/>
            <a:ext cx="6143224" cy="3680480"/>
          </a:xfrm>
          <a:prstGeom prst="rect">
            <a:avLst/>
          </a:prstGeom>
        </p:spPr>
      </p:pic>
    </p:spTree>
    <p:extLst>
      <p:ext uri="{BB962C8B-B14F-4D97-AF65-F5344CB8AC3E}">
        <p14:creationId xmlns:p14="http://schemas.microsoft.com/office/powerpoint/2010/main" val="144679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6944668" y="831451"/>
            <a:ext cx="4640137" cy="5100034"/>
          </a:xfrm>
          <a:prstGeom prst="verticalScroll">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14445" y="2421228"/>
            <a:ext cx="3193961" cy="3416320"/>
          </a:xfrm>
          <a:prstGeom prst="rect">
            <a:avLst/>
          </a:prstGeom>
        </p:spPr>
        <p:txBody>
          <a:bodyPr wrap="square">
            <a:spAutoFit/>
          </a:bodyPr>
          <a:lstStyle/>
          <a:p>
            <a:pPr algn="ctr"/>
            <a:r>
              <a:rPr lang="bn-BD" sz="3200" dirty="0" smtClean="0">
                <a:latin typeface="NikoshBAN" panose="02000000000000000000" pitchFamily="2" charset="0"/>
                <a:cs typeface="NikoshBAN" panose="02000000000000000000" pitchFamily="2" charset="0"/>
              </a:rPr>
              <a:t>সপ্তম শ্রেণি </a:t>
            </a:r>
            <a:endParaRPr lang="en-US" sz="3200" dirty="0" smtClean="0">
              <a:latin typeface="NikoshBAN" panose="02000000000000000000" pitchFamily="2" charset="0"/>
              <a:cs typeface="NikoshBAN" panose="02000000000000000000" pitchFamily="2" charset="0"/>
            </a:endParaRPr>
          </a:p>
          <a:p>
            <a:pPr algn="ctr"/>
            <a:r>
              <a:rPr lang="bn-BD" sz="3200" dirty="0" smtClean="0">
                <a:latin typeface="NikoshBAN" panose="02000000000000000000" pitchFamily="2" charset="0"/>
                <a:cs typeface="NikoshBAN" panose="02000000000000000000" pitchFamily="2" charset="0"/>
              </a:rPr>
              <a:t>বিজ্ঞান</a:t>
            </a:r>
          </a:p>
          <a:p>
            <a:pPr algn="ctr"/>
            <a:r>
              <a:rPr lang="bn-BD" sz="3200" dirty="0" smtClean="0">
                <a:latin typeface="NikoshBAN" panose="02000000000000000000" pitchFamily="2" charset="0"/>
                <a:cs typeface="NikoshBAN" panose="02000000000000000000" pitchFamily="2" charset="0"/>
              </a:rPr>
              <a:t>পঞ্চম অধ্যায়</a:t>
            </a:r>
          </a:p>
          <a:p>
            <a:pPr algn="ctr"/>
            <a:endParaRPr lang="bn-BD" sz="2800" dirty="0" smtClean="0"/>
          </a:p>
          <a:p>
            <a:pPr algn="ctr"/>
            <a:endParaRPr lang="bn-BD" sz="2800" dirty="0"/>
          </a:p>
          <a:p>
            <a:pPr algn="ctr"/>
            <a:endParaRPr lang="bn-BD" sz="2800" dirty="0" smtClean="0"/>
          </a:p>
          <a:p>
            <a:pPr algn="ctr"/>
            <a:r>
              <a:rPr lang="bn-BD" sz="3600" b="1" dirty="0" smtClean="0">
                <a:solidFill>
                  <a:srgbClr val="FF0000"/>
                </a:solidFill>
              </a:rPr>
              <a:t>রক্ত</a:t>
            </a:r>
            <a:r>
              <a:rPr lang="en-US" sz="3600" b="1" dirty="0" err="1" smtClean="0">
                <a:solidFill>
                  <a:srgbClr val="FF0000"/>
                </a:solidFill>
              </a:rPr>
              <a:t>নালি</a:t>
            </a:r>
            <a:r>
              <a:rPr lang="en-US" sz="3600" b="1" dirty="0" smtClean="0">
                <a:solidFill>
                  <a:srgbClr val="FF0000"/>
                </a:solidFill>
              </a:rPr>
              <a:t> </a:t>
            </a:r>
            <a:endParaRPr lang="en-US" sz="3600" dirty="0">
              <a:solidFill>
                <a:srgbClr val="FF0000"/>
              </a:solidFill>
            </a:endParaRPr>
          </a:p>
        </p:txBody>
      </p:sp>
      <p:sp>
        <p:nvSpPr>
          <p:cNvPr id="3" name="Horizontal Scroll 2"/>
          <p:cNvSpPr/>
          <p:nvPr/>
        </p:nvSpPr>
        <p:spPr>
          <a:xfrm>
            <a:off x="2427855" y="13093"/>
            <a:ext cx="1989599" cy="877759"/>
          </a:xfrm>
          <a:prstGeom prst="horizont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rPr>
              <a:t>পরিচিতি</a:t>
            </a:r>
            <a:r>
              <a:rPr lang="bn-BD" sz="2800" b="1" dirty="0"/>
              <a:t> </a:t>
            </a:r>
            <a:endParaRPr lang="en-US" sz="2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157" y="1504681"/>
            <a:ext cx="696945" cy="822038"/>
          </a:xfrm>
          <a:prstGeom prst="rect">
            <a:avLst/>
          </a:prstGeom>
          <a:ln w="3175">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840" y="1236372"/>
            <a:ext cx="5434884" cy="429019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3439" y="3884514"/>
            <a:ext cx="2376380" cy="1212141"/>
          </a:xfrm>
          <a:prstGeom prst="rect">
            <a:avLst/>
          </a:prstGeom>
        </p:spPr>
      </p:pic>
    </p:spTree>
    <p:extLst>
      <p:ext uri="{BB962C8B-B14F-4D97-AF65-F5344CB8AC3E}">
        <p14:creationId xmlns:p14="http://schemas.microsoft.com/office/powerpoint/2010/main" val="3055282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7"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Scale>
                                      <p:cBhvr>
                                        <p:cTn id="2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
                                        </p:tgtEl>
                                        <p:attrNameLst>
                                          <p:attrName>ppt_x</p:attrName>
                                          <p:attrName>ppt_y</p:attrName>
                                        </p:attrNameLst>
                                      </p:cBhvr>
                                    </p:animMotion>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 calcmode="lin" valueType="num">
                                      <p:cBhvr>
                                        <p:cTn id="3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33752" y="1870100"/>
            <a:ext cx="5962508" cy="707886"/>
          </a:xfrm>
          <a:prstGeom prst="rect">
            <a:avLst/>
          </a:prstGeom>
        </p:spPr>
        <p:txBody>
          <a:bodyPr wrap="square">
            <a:spAutoFit/>
          </a:bodyPr>
          <a:lstStyle/>
          <a:p>
            <a:r>
              <a:rPr lang="hi-IN" sz="4000" b="1" dirty="0" smtClean="0">
                <a:solidFill>
                  <a:srgbClr val="002060"/>
                </a:solidFill>
                <a:latin typeface="NikoshBAN" charset="0"/>
                <a:cs typeface="NikoshBAN" charset="0"/>
              </a:rPr>
              <a:t>এই পাঠ শেষে শিক্ষার্থীরা </a:t>
            </a:r>
            <a:r>
              <a:rPr lang="en-US" sz="4000" b="1" dirty="0" smtClean="0">
                <a:solidFill>
                  <a:srgbClr val="002060"/>
                </a:solidFill>
                <a:latin typeface="NikoshBAN" charset="0"/>
              </a:rPr>
              <a:t>..........</a:t>
            </a:r>
            <a:endParaRPr lang="en-US" sz="4000" b="1" dirty="0">
              <a:solidFill>
                <a:srgbClr val="002060"/>
              </a:solidFill>
              <a:latin typeface="NikoshBAN" charset="0"/>
            </a:endParaRPr>
          </a:p>
        </p:txBody>
      </p:sp>
      <p:sp>
        <p:nvSpPr>
          <p:cNvPr id="12" name="Rectangle 11"/>
          <p:cNvSpPr/>
          <p:nvPr/>
        </p:nvSpPr>
        <p:spPr>
          <a:xfrm>
            <a:off x="1081825" y="3193540"/>
            <a:ext cx="9517488" cy="2308324"/>
          </a:xfrm>
          <a:prstGeom prst="rect">
            <a:avLst/>
          </a:prstGeom>
        </p:spPr>
        <p:txBody>
          <a:bodyPr wrap="square">
            <a:spAutoFit/>
          </a:bodyPr>
          <a:lstStyle/>
          <a:p>
            <a:r>
              <a:rPr lang="bn-BD" sz="3600" dirty="0" smtClean="0">
                <a:latin typeface="NikoshBAN" panose="02000000000000000000" pitchFamily="2" charset="0"/>
                <a:cs typeface="NikoshBAN" panose="02000000000000000000" pitchFamily="2" charset="0"/>
              </a:rPr>
              <a:t>১। হৃদস্পন্দন </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 । </a:t>
            </a:r>
          </a:p>
          <a:p>
            <a:r>
              <a:rPr lang="en-US" sz="3600" dirty="0" smtClean="0">
                <a:latin typeface="NikoshBAN" panose="02000000000000000000" pitchFamily="2" charset="0"/>
                <a:cs typeface="NikoshBAN" panose="02000000000000000000" pitchFamily="2" charset="0"/>
              </a:rPr>
              <a:t>২। </a:t>
            </a:r>
            <a:r>
              <a:rPr lang="bn-BD" sz="3600" dirty="0" smtClean="0">
                <a:latin typeface="NikoshBAN" panose="02000000000000000000" pitchFamily="2" charset="0"/>
                <a:cs typeface="NikoshBAN" panose="02000000000000000000" pitchFamily="2" charset="0"/>
              </a:rPr>
              <a:t>ধমনি ও শিরার পার্থক্য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৩। </a:t>
            </a:r>
            <a:r>
              <a:rPr lang="bn-BD" sz="3600" dirty="0" smtClean="0">
                <a:latin typeface="NikoshBAN" panose="02000000000000000000" pitchFamily="2" charset="0"/>
                <a:cs typeface="NikoshBAN" panose="02000000000000000000" pitchFamily="2" charset="0"/>
              </a:rPr>
              <a:t>হৃৎপিণ্ডের গঠন বর্ণনা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a:t>
            </a:r>
            <a:endParaRPr lang="bn-BD" sz="3600" dirty="0" smtClean="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৪। হৃৎপিণ্ডের মধ্যে রক্ত সঞ্চালন পদ্ধতি বিশ্লেষণ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endParaRPr lang="bn-BD"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265" y="155863"/>
            <a:ext cx="3498990" cy="2729900"/>
          </a:xfrm>
          <a:prstGeom prst="rect">
            <a:avLst/>
          </a:prstGeom>
        </p:spPr>
      </p:pic>
    </p:spTree>
    <p:extLst>
      <p:ext uri="{BB962C8B-B14F-4D97-AF65-F5344CB8AC3E}">
        <p14:creationId xmlns:p14="http://schemas.microsoft.com/office/powerpoint/2010/main" val="3820798339"/>
      </p:ext>
    </p:extLst>
  </p:cSld>
  <p:clrMapOvr>
    <a:masterClrMapping/>
  </p:clrMapOvr>
  <mc:AlternateContent xmlns:mc="http://schemas.openxmlformats.org/markup-compatibility/2006" xmlns:p14="http://schemas.microsoft.com/office/powerpoint/2010/main">
    <mc:Choice Requires="p14">
      <p:transition spd="slow" p14:dur="1250">
        <p14:prism/>
        <p:sndAc>
          <p:stSnd>
            <p:snd r:embed="rId2" name="suction.wav"/>
          </p:stSnd>
        </p:sndAc>
      </p:transition>
    </mc:Choice>
    <mc:Fallback xmlns="">
      <p:transition spd="slow">
        <p:fade/>
        <p:sndAc>
          <p:stSnd>
            <p:snd r:embed="rId7"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set>
                                      <p:cBhvr>
                                        <p:cTn id="12" dur="455" fill="hold">
                                          <p:stCondLst>
                                            <p:cond delay="0"/>
                                          </p:stCondLst>
                                        </p:cTn>
                                        <p:tgtEl>
                                          <p:spTgt spid="11"/>
                                        </p:tgtEl>
                                        <p:attrNameLst>
                                          <p:attrName>style.rotation</p:attrName>
                                        </p:attrNameLst>
                                      </p:cBhvr>
                                      <p:to>
                                        <p:strVal val="-45.0"/>
                                      </p:to>
                                    </p:set>
                                    <p:anim calcmode="lin" valueType="num">
                                      <p:cBhvr>
                                        <p:cTn id="13"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p:cTn id="21"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2">
                                            <p:txEl>
                                              <p:pRg st="0" end="0"/>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 calcmode="lin" valueType="num">
                                      <p:cBhvr>
                                        <p:cTn id="26" dur="1000" fill="hold"/>
                                        <p:tgtEl>
                                          <p:spTgt spid="12">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12">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12">
                                            <p:txEl>
                                              <p:pRg st="1" end="1"/>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 calcmode="lin" valueType="num">
                                      <p:cBhvr>
                                        <p:cTn id="31" dur="1000" fill="hold"/>
                                        <p:tgtEl>
                                          <p:spTgt spid="12">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12">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12">
                                            <p:txEl>
                                              <p:pRg st="2" end="2"/>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 calcmode="lin" valueType="num">
                                      <p:cBhvr>
                                        <p:cTn id="36" dur="1000" fill="hold"/>
                                        <p:tgtEl>
                                          <p:spTgt spid="12">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12">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93CC005-416D-44D8-A495-E8B7DADB99D4}"/>
              </a:ext>
            </a:extLst>
          </p:cNvPr>
          <p:cNvSpPr txBox="1"/>
          <p:nvPr/>
        </p:nvSpPr>
        <p:spPr>
          <a:xfrm>
            <a:off x="244698" y="362047"/>
            <a:ext cx="3602738" cy="584775"/>
          </a:xfrm>
          <a:prstGeom prst="rect">
            <a:avLst/>
          </a:prstGeom>
          <a:noFill/>
        </p:spPr>
        <p:txBody>
          <a:bodyPr wrap="square" rtlCol="0">
            <a:spAutoFit/>
          </a:bodyPr>
          <a:lstStyle/>
          <a:p>
            <a:r>
              <a:rPr lang="en-US" sz="3200" dirty="0" err="1">
                <a:solidFill>
                  <a:srgbClr val="002060"/>
                </a:solidFill>
                <a:latin typeface="NikoshBAN" panose="02000000000000000000" pitchFamily="2" charset="0"/>
                <a:cs typeface="NikoshBAN" panose="02000000000000000000" pitchFamily="2" charset="0"/>
              </a:rPr>
              <a:t>ছবিতে</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দেখা</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যাচ্ছে</a:t>
            </a:r>
            <a:r>
              <a:rPr lang="en-US" sz="3200" dirty="0">
                <a:solidFill>
                  <a:srgbClr val="002060"/>
                </a:solidFill>
                <a:latin typeface="NikoshBAN" panose="02000000000000000000" pitchFamily="2" charset="0"/>
                <a:cs typeface="NikoshBAN" panose="02000000000000000000" pitchFamily="2" charset="0"/>
              </a:rPr>
              <a:t>  ? </a:t>
            </a:r>
          </a:p>
        </p:txBody>
      </p:sp>
      <p:sp>
        <p:nvSpPr>
          <p:cNvPr id="4" name="TextBox 3">
            <a:extLst>
              <a:ext uri="{FF2B5EF4-FFF2-40B4-BE49-F238E27FC236}">
                <a16:creationId xmlns="" xmlns:a16="http://schemas.microsoft.com/office/drawing/2014/main" id="{D23569A8-BFD2-4E2C-B9F9-B838D61C2AD3}"/>
              </a:ext>
            </a:extLst>
          </p:cNvPr>
          <p:cNvSpPr txBox="1"/>
          <p:nvPr/>
        </p:nvSpPr>
        <p:spPr>
          <a:xfrm>
            <a:off x="186642" y="1487883"/>
            <a:ext cx="8557795" cy="584775"/>
          </a:xfrm>
          <a:prstGeom prst="rect">
            <a:avLst/>
          </a:prstGeom>
          <a:noFill/>
        </p:spPr>
        <p:txBody>
          <a:bodyPr wrap="square" rtlCol="0">
            <a:spAutoFit/>
          </a:bodyPr>
          <a:lstStyle/>
          <a:p>
            <a:r>
              <a:rPr lang="en-US" sz="3200" dirty="0" err="1" smtClean="0">
                <a:solidFill>
                  <a:srgbClr val="002060"/>
                </a:solidFill>
                <a:latin typeface="NikoshBAN" panose="02000000000000000000" pitchFamily="2" charset="0"/>
                <a:cs typeface="NikoshBAN" panose="02000000000000000000" pitchFamily="2" charset="0"/>
              </a:rPr>
              <a:t>মানবদেহে</a:t>
            </a:r>
            <a:r>
              <a:rPr lang="bn-BD" sz="3200" dirty="0" smtClean="0">
                <a:solidFill>
                  <a:srgbClr val="002060"/>
                </a:solidFill>
                <a:latin typeface="NikoshBAN" panose="02000000000000000000" pitchFamily="2" charset="0"/>
                <a:cs typeface="NikoshBAN" panose="02000000000000000000" pitchFamily="2" charset="0"/>
              </a:rPr>
              <a:t> রক্ত পরিবহনের কাজ সম্পন্ন করার  প্রক্রিয়াকে কি বলে</a:t>
            </a:r>
            <a:r>
              <a:rPr lang="en-US" sz="3200" dirty="0" smtClean="0">
                <a:solidFill>
                  <a:srgbClr val="002060"/>
                </a:solidFill>
                <a:latin typeface="NikoshBAN" panose="02000000000000000000" pitchFamily="2" charset="0"/>
                <a:cs typeface="NikoshBAN" panose="02000000000000000000" pitchFamily="2" charset="0"/>
              </a:rPr>
              <a:t>?</a:t>
            </a:r>
            <a:endParaRPr lang="en-US" sz="3200" dirty="0">
              <a:solidFill>
                <a:srgbClr val="00206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99F8F25A-8932-4394-A4CF-7150D2E0D9DF}"/>
              </a:ext>
            </a:extLst>
          </p:cNvPr>
          <p:cNvSpPr txBox="1"/>
          <p:nvPr/>
        </p:nvSpPr>
        <p:spPr>
          <a:xfrm>
            <a:off x="201156" y="2385882"/>
            <a:ext cx="7331759" cy="584775"/>
          </a:xfrm>
          <a:prstGeom prst="rect">
            <a:avLst/>
          </a:prstGeom>
          <a:noFill/>
        </p:spPr>
        <p:txBody>
          <a:bodyPr wrap="square" rtlCol="0">
            <a:spAutoFit/>
          </a:bodyPr>
          <a:lstStyle/>
          <a:p>
            <a:r>
              <a:rPr lang="bn-BD" sz="3200" dirty="0" smtClean="0">
                <a:solidFill>
                  <a:srgbClr val="002060"/>
                </a:solidFill>
                <a:latin typeface="NikoshBAN" panose="02000000000000000000" pitchFamily="2" charset="0"/>
                <a:cs typeface="NikoshBAN" panose="02000000000000000000" pitchFamily="2" charset="0"/>
              </a:rPr>
              <a:t>যে নালির মধ্য দিয়ে রক্ত প্রবাহিত হয় তাকে কি বলে ?</a:t>
            </a:r>
            <a:endParaRPr lang="en-US" sz="2400" dirty="0"/>
          </a:p>
        </p:txBody>
      </p:sp>
      <p:sp>
        <p:nvSpPr>
          <p:cNvPr id="7" name="Oval 6">
            <a:extLst>
              <a:ext uri="{FF2B5EF4-FFF2-40B4-BE49-F238E27FC236}">
                <a16:creationId xmlns="" xmlns:a16="http://schemas.microsoft.com/office/drawing/2014/main" id="{F26655D2-D95A-46A0-BAE0-A287389B34B7}"/>
              </a:ext>
            </a:extLst>
          </p:cNvPr>
          <p:cNvSpPr/>
          <p:nvPr/>
        </p:nvSpPr>
        <p:spPr>
          <a:xfrm>
            <a:off x="4262907" y="101742"/>
            <a:ext cx="1978712" cy="10303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78D58B18-5833-477C-9C0D-38EE679ED297}"/>
              </a:ext>
            </a:extLst>
          </p:cNvPr>
          <p:cNvSpPr txBox="1"/>
          <p:nvPr/>
        </p:nvSpPr>
        <p:spPr>
          <a:xfrm>
            <a:off x="6392848" y="477610"/>
            <a:ext cx="2235997"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মানুষ ও হৃৎপিণ্ড</a:t>
            </a:r>
            <a:endParaRPr lang="bn-IN" sz="32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 xmlns:a16="http://schemas.microsoft.com/office/drawing/2014/main" id="{02F42B79-156B-45A9-ABAD-9828DFDC45F5}"/>
              </a:ext>
            </a:extLst>
          </p:cNvPr>
          <p:cNvSpPr txBox="1"/>
          <p:nvPr/>
        </p:nvSpPr>
        <p:spPr>
          <a:xfrm>
            <a:off x="9131122" y="539786"/>
            <a:ext cx="2365442" cy="461665"/>
          </a:xfrm>
          <a:prstGeom prst="rect">
            <a:avLst/>
          </a:prstGeom>
          <a:noFill/>
        </p:spPr>
        <p:txBody>
          <a:bodyPr wrap="square" rtlCol="0">
            <a:spAutoFit/>
          </a:bodyPr>
          <a:lstStyle/>
          <a:p>
            <a:r>
              <a:rPr lang="bn-BD" sz="2400" b="1" dirty="0" smtClean="0">
                <a:solidFill>
                  <a:srgbClr val="FF0000"/>
                </a:solidFill>
              </a:rPr>
              <a:t>রক্তনালি </a:t>
            </a:r>
            <a:endParaRPr lang="en-US" sz="2400" b="1" dirty="0">
              <a:solidFill>
                <a:srgbClr val="FF0000"/>
              </a:solidFill>
            </a:endParaRPr>
          </a:p>
        </p:txBody>
      </p:sp>
      <p:grpSp>
        <p:nvGrpSpPr>
          <p:cNvPr id="11" name="Group 10"/>
          <p:cNvGrpSpPr/>
          <p:nvPr/>
        </p:nvGrpSpPr>
        <p:grpSpPr>
          <a:xfrm>
            <a:off x="8975348" y="1270360"/>
            <a:ext cx="3198979" cy="5486186"/>
            <a:chOff x="8702762" y="2964005"/>
            <a:chExt cx="3489237" cy="4246511"/>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762" y="5420001"/>
              <a:ext cx="3489237" cy="179051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2762" y="2964005"/>
              <a:ext cx="3489237" cy="2435309"/>
            </a:xfrm>
            <a:prstGeom prst="rect">
              <a:avLst/>
            </a:prstGeom>
          </p:spPr>
        </p:pic>
      </p:grpSp>
      <p:sp>
        <p:nvSpPr>
          <p:cNvPr id="14" name="TextBox 13">
            <a:extLst>
              <a:ext uri="{FF2B5EF4-FFF2-40B4-BE49-F238E27FC236}">
                <a16:creationId xmlns="" xmlns:a16="http://schemas.microsoft.com/office/drawing/2014/main" id="{0911E6B5-25E4-4F75-9AD7-75A0B2A8C2E9}"/>
              </a:ext>
            </a:extLst>
          </p:cNvPr>
          <p:cNvSpPr txBox="1"/>
          <p:nvPr/>
        </p:nvSpPr>
        <p:spPr>
          <a:xfrm>
            <a:off x="8492248" y="685584"/>
            <a:ext cx="2879797" cy="584775"/>
          </a:xfrm>
          <a:prstGeom prst="rect">
            <a:avLst/>
          </a:prstGeom>
          <a:noFill/>
        </p:spPr>
        <p:txBody>
          <a:bodyPr wrap="square" rtlCol="0">
            <a:spAutoFit/>
          </a:bodyPr>
          <a:lstStyle/>
          <a:p>
            <a:r>
              <a:rPr lang="en-US" sz="3200" dirty="0" err="1" smtClean="0">
                <a:latin typeface="NikoshBAN" panose="02000000000000000000" pitchFamily="2" charset="0"/>
                <a:cs typeface="NikoshBAN" panose="02000000000000000000" pitchFamily="2" charset="0"/>
              </a:rPr>
              <a:t>রক্ত</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সংবহন প্রক্রিয়া </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5" name="Flowchart: Stored Data 14">
            <a:extLst>
              <a:ext uri="{FF2B5EF4-FFF2-40B4-BE49-F238E27FC236}">
                <a16:creationId xmlns="" xmlns:a16="http://schemas.microsoft.com/office/drawing/2014/main" id="{20C6F2DB-BB7D-4803-B3BB-27AA9EC228AA}"/>
              </a:ext>
            </a:extLst>
          </p:cNvPr>
          <p:cNvSpPr/>
          <p:nvPr/>
        </p:nvSpPr>
        <p:spPr>
          <a:xfrm rot="10800000">
            <a:off x="5138000" y="117826"/>
            <a:ext cx="6579706" cy="1015160"/>
          </a:xfrm>
          <a:prstGeom prst="flowChartOnlineStorag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834130" y="2962505"/>
            <a:ext cx="2356834" cy="3643576"/>
            <a:chOff x="5912805" y="2893795"/>
            <a:chExt cx="2893441" cy="3964204"/>
          </a:xfrm>
        </p:grpSpPr>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2805" y="4816698"/>
              <a:ext cx="2893441" cy="2041301"/>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2805" y="2893795"/>
              <a:ext cx="2886075" cy="1922902"/>
            </a:xfrm>
            <a:prstGeom prst="rect">
              <a:avLst/>
            </a:prstGeom>
          </p:spPr>
        </p:pic>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675" y="4082603"/>
            <a:ext cx="4288990" cy="2523478"/>
          </a:xfrm>
          <a:prstGeom prst="rect">
            <a:avLst/>
          </a:prstGeom>
        </p:spPr>
      </p:pic>
    </p:spTree>
    <p:extLst>
      <p:ext uri="{BB962C8B-B14F-4D97-AF65-F5344CB8AC3E}">
        <p14:creationId xmlns:p14="http://schemas.microsoft.com/office/powerpoint/2010/main" val="1390785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ind.wav"/>
          </p:stSnd>
        </p:sndAc>
      </p:transition>
    </mc:Choice>
    <mc:Fallback xmlns="">
      <p:transition spd="slow">
        <p:fade/>
        <p:sndAc>
          <p:stSnd>
            <p:snd r:embed="rId8"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0.04883 -0.01968 L -0.46719 0.05278 " pathEditMode="relative" rAng="0" ptsTypes="AA">
                                      <p:cBhvr>
                                        <p:cTn id="20" dur="2000" fill="hold"/>
                                        <p:tgtEl>
                                          <p:spTgt spid="8"/>
                                        </p:tgtEl>
                                        <p:attrNameLst>
                                          <p:attrName>ppt_x</p:attrName>
                                          <p:attrName>ppt_y</p:attrName>
                                        </p:attrNameLst>
                                      </p:cBhvr>
                                      <p:rCtr x="-20924" y="3611"/>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0" nodeType="clickEffect">
                                  <p:stCondLst>
                                    <p:cond delay="0"/>
                                  </p:stCondLst>
                                  <p:childTnLst>
                                    <p:animMotion origin="layout" path="M -0.20703 -0.05879 L -0.20703 -0.05833 L -0.22265 -0.04953 C -0.22513 -0.04884 -0.22721 -0.04537 -0.22942 -0.04537 C -0.24843 -0.04537 -0.26705 -0.04861 -0.28593 -0.04953 C -0.28893 -0.05162 -0.29166 -0.05301 -0.2944 -0.05463 C -0.29622 -0.05602 -0.29778 -0.05833 -0.29974 -0.05879 C -0.30703 -0.06365 -0.31797 -0.06643 -0.325 -0.06782 L -0.37968 -0.06365 L -0.51614 -0.05879 C -0.51862 -0.05879 -0.5207 -0.05578 -0.52304 -0.05463 C -0.52981 -0.05278 -0.53659 -0.05162 -0.54349 -0.04953 C -0.54935 -0.04699 -0.55677 -0.04282 -0.56224 -0.04051 C -0.56797 -0.03935 -0.57356 -0.0375 -0.57916 -0.03634 C -0.58268 -0.03287 -0.58632 -0.03125 -0.58945 -0.02639 C -0.59192 -0.02338 -0.59414 -0.02037 -0.59635 -0.01736 C -0.59856 -0.01574 -0.60117 -0.01528 -0.60325 -0.01296 C -0.6056 -0.01041 -0.60781 -0.00648 -0.61015 -0.00393 C -0.61185 -0.00162 -0.61354 -0.00162 -0.61523 0.00116 C -0.61875 0.00672 -0.62539 0.01968 -0.62539 0.02014 C -0.62643 0.02431 -0.62734 0.02963 -0.62877 0.0338 C -0.64218 0.07014 -0.625 0.01088 -0.63906 0.05718 C -0.64609 0.08033 -0.63828 0.0632 -0.64752 0.08033 C -0.65664 0.1169 -0.64479 0.07199 -0.65612 0.10324 C -0.66744 0.13334 -0.65091 0.10162 -0.66471 0.12616 C -0.66705 0.13588 -0.66757 0.15 -0.67148 0.15463 L -0.6763 0.1588 L -0.6763 0.15972 L -0.6763 0.1588 " pathEditMode="relative" rAng="0" ptsTypes="AAAAAAAAAAAAAAAAAAAAAAAAAAAAA">
                                      <p:cBhvr>
                                        <p:cTn id="31" dur="2000" fill="hold"/>
                                        <p:tgtEl>
                                          <p:spTgt spid="14"/>
                                        </p:tgtEl>
                                        <p:attrNameLst>
                                          <p:attrName>ppt_x</p:attrName>
                                          <p:attrName>ppt_y</p:attrName>
                                        </p:attrNameLst>
                                      </p:cBhvr>
                                      <p:rCtr x="-23464" y="10463"/>
                                    </p:animMotion>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fltVal val="0"/>
                                          </p:val>
                                        </p:tav>
                                        <p:tav tm="100000">
                                          <p:val>
                                            <p:strVal val="#ppt_w"/>
                                          </p:val>
                                        </p:tav>
                                      </p:tavLst>
                                    </p:anim>
                                    <p:anim calcmode="lin" valueType="num">
                                      <p:cBhvr>
                                        <p:cTn id="37" dur="1000" fill="hold"/>
                                        <p:tgtEl>
                                          <p:spTgt spid="26"/>
                                        </p:tgtEl>
                                        <p:attrNameLst>
                                          <p:attrName>ppt_h</p:attrName>
                                        </p:attrNameLst>
                                      </p:cBhvr>
                                      <p:tavLst>
                                        <p:tav tm="0">
                                          <p:val>
                                            <p:fltVal val="0"/>
                                          </p:val>
                                        </p:tav>
                                        <p:tav tm="100000">
                                          <p:val>
                                            <p:strVal val="#ppt_h"/>
                                          </p:val>
                                        </p:tav>
                                      </p:tavLst>
                                    </p:anim>
                                    <p:anim calcmode="lin" valueType="num">
                                      <p:cBhvr>
                                        <p:cTn id="38" dur="1000" fill="hold"/>
                                        <p:tgtEl>
                                          <p:spTgt spid="26"/>
                                        </p:tgtEl>
                                        <p:attrNameLst>
                                          <p:attrName>style.rotation</p:attrName>
                                        </p:attrNameLst>
                                      </p:cBhvr>
                                      <p:tavLst>
                                        <p:tav tm="0">
                                          <p:val>
                                            <p:fltVal val="90"/>
                                          </p:val>
                                        </p:tav>
                                        <p:tav tm="100000">
                                          <p:val>
                                            <p:fltVal val="0"/>
                                          </p:val>
                                        </p:tav>
                                      </p:tavLst>
                                    </p:anim>
                                    <p:animEffect transition="in" filter="fade">
                                      <p:cBhvr>
                                        <p:cTn id="39" dur="1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0" presetClass="path" presetSubtype="0" accel="50000" decel="50000" fill="hold" grpId="0" nodeType="clickEffect">
                                  <p:stCondLst>
                                    <p:cond delay="0"/>
                                  </p:stCondLst>
                                  <p:childTnLst>
                                    <p:animMotion origin="layout" path="M -0.01211 0.01111 L -0.31419 0.01111 C -0.44961 0.01111 -0.61549 0.10139 -0.61549 0.17546 L -0.61549 0.34167 " pathEditMode="relative" rAng="0" ptsTypes="AAAA">
                                      <p:cBhvr>
                                        <p:cTn id="50" dur="2000" fill="hold"/>
                                        <p:tgtEl>
                                          <p:spTgt spid="9"/>
                                        </p:tgtEl>
                                        <p:attrNameLst>
                                          <p:attrName>ppt_x</p:attrName>
                                          <p:attrName>ppt_y</p:attrName>
                                        </p:attrNameLst>
                                      </p:cBhvr>
                                      <p:rCtr x="-30169" y="16528"/>
                                    </p:animMotion>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2266681" y="128788"/>
            <a:ext cx="1681205" cy="605307"/>
          </a:xfrm>
          <a:prstGeom prst="flowChartTerminator">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FF0000"/>
                </a:solidFill>
                <a:latin typeface="NikoshBAN" charset="0"/>
                <a:cs typeface="NikoshBAN" charset="0"/>
              </a:rPr>
              <a:t>  </a:t>
            </a:r>
            <a:r>
              <a:rPr lang="bn-BD" sz="3200" b="1" dirty="0" smtClean="0">
                <a:solidFill>
                  <a:srgbClr val="FF0000"/>
                </a:solidFill>
                <a:latin typeface="NikoshBAN" charset="0"/>
                <a:cs typeface="NikoshBAN" charset="0"/>
              </a:rPr>
              <a:t>রক্তনালি</a:t>
            </a:r>
            <a:r>
              <a:rPr lang="bn-BD" sz="2800" b="1" dirty="0" smtClean="0">
                <a:solidFill>
                  <a:srgbClr val="FF0000"/>
                </a:solidFill>
                <a:latin typeface="NikoshBAN" charset="0"/>
                <a:cs typeface="NikoshBAN" charset="0"/>
              </a:rPr>
              <a:t> </a:t>
            </a:r>
            <a:endParaRPr lang="en-US" sz="2800" dirty="0">
              <a:solidFill>
                <a:srgbClr val="FF0000"/>
              </a:solidFill>
            </a:endParaRPr>
          </a:p>
        </p:txBody>
      </p:sp>
      <p:sp>
        <p:nvSpPr>
          <p:cNvPr id="4" name="Rectangle 3"/>
          <p:cNvSpPr/>
          <p:nvPr/>
        </p:nvSpPr>
        <p:spPr>
          <a:xfrm>
            <a:off x="130629" y="720074"/>
            <a:ext cx="6940889" cy="2246769"/>
          </a:xfrm>
          <a:prstGeom prst="rect">
            <a:avLst/>
          </a:prstGeom>
        </p:spPr>
        <p:txBody>
          <a:bodyPr wrap="square">
            <a:spAutoFit/>
          </a:bodyPr>
          <a:lstStyle/>
          <a:p>
            <a:r>
              <a:rPr lang="bn-BD" sz="2800" dirty="0" smtClean="0">
                <a:latin typeface="NikoshBAN" charset="0"/>
                <a:cs typeface="NikoshBAN" charset="0"/>
              </a:rPr>
              <a:t>যে নালির মধ্য দিয়ে রক্ত প্রবাহিত হয়, তাকে রক্তনালি  বলে। রক্তনালি তিন প্রকার । যথা – </a:t>
            </a:r>
          </a:p>
          <a:p>
            <a:r>
              <a:rPr lang="bn-BD" sz="2800" dirty="0" smtClean="0">
                <a:latin typeface="NikoshBAN" charset="0"/>
                <a:cs typeface="NikoshBAN" charset="0"/>
              </a:rPr>
              <a:t>১। ধমনি </a:t>
            </a:r>
          </a:p>
          <a:p>
            <a:r>
              <a:rPr lang="bn-BD" sz="2800" dirty="0" smtClean="0">
                <a:latin typeface="NikoshBAN" charset="0"/>
                <a:cs typeface="NikoshBAN" charset="0"/>
              </a:rPr>
              <a:t>২। শিরা </a:t>
            </a:r>
          </a:p>
          <a:p>
            <a:r>
              <a:rPr lang="bn-BD" sz="2800" dirty="0" smtClean="0">
                <a:latin typeface="NikoshBAN" charset="0"/>
                <a:cs typeface="NikoshBAN" charset="0"/>
              </a:rPr>
              <a:t>৩। কৈশিকনালি  </a:t>
            </a: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218" t="4702" r="6218" b="3090"/>
          <a:stretch/>
        </p:blipFill>
        <p:spPr>
          <a:xfrm>
            <a:off x="4262069" y="2257363"/>
            <a:ext cx="5989511" cy="3654039"/>
          </a:xfrm>
          <a:prstGeom prst="rect">
            <a:avLst/>
          </a:prstGeom>
        </p:spPr>
      </p:pic>
    </p:spTree>
    <p:extLst>
      <p:ext uri="{BB962C8B-B14F-4D97-AF65-F5344CB8AC3E}">
        <p14:creationId xmlns:p14="http://schemas.microsoft.com/office/powerpoint/2010/main" val="860879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push.wav"/>
          </p:stSnd>
        </p:sndAc>
      </p:transition>
    </mc:Choice>
    <mc:Fallback xmlns="">
      <p:transition spd="slow">
        <p:fade/>
        <p:sndAc>
          <p:stSnd>
            <p:snd r:embed="rId7"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0" end="0"/>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4">
                                            <p:txEl>
                                              <p:pRg st="1" end="1"/>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p:cTn id="32"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3"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4" dur="1000"/>
                                        <p:tgtEl>
                                          <p:spTgt spid="4">
                                            <p:txEl>
                                              <p:pRg st="2" end="2"/>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38"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032" y="862883"/>
            <a:ext cx="7096260" cy="1815882"/>
          </a:xfrm>
          <a:prstGeom prst="rect">
            <a:avLst/>
          </a:prstGeom>
        </p:spPr>
        <p:txBody>
          <a:bodyPr wrap="square">
            <a:spAutoFit/>
          </a:bodyPr>
          <a:lstStyle/>
          <a:p>
            <a:r>
              <a:rPr lang="bn-BD" sz="2800" dirty="0" smtClean="0">
                <a:latin typeface="NikoshBAN" charset="0"/>
                <a:cs typeface="NikoshBAN" charset="0"/>
              </a:rPr>
              <a:t>যে সকল রক্তবাহী নালি  হৃৎপিণ্ড থেকে উৎপন্ন হয়ে দেহের বিভিন্ন অঙ্গে রক্ত বহন করে, তাকে ধমনি বলে। এরা দেহের ভিতরের দিকে অবস্থিত। ধমনির প্রাচীর পুরু, গহ্বর ছোট এবং গহ্বরে কপাটিকা থাকেনা । ধমনি অক্সিজেন সমৃদ্ধ রক্ত পরিবহন করে। </a:t>
            </a:r>
            <a:endParaRPr lang="en-US" dirty="0"/>
          </a:p>
        </p:txBody>
      </p:sp>
      <p:sp>
        <p:nvSpPr>
          <p:cNvPr id="12" name="Flowchart: Terminator 11"/>
          <p:cNvSpPr/>
          <p:nvPr/>
        </p:nvSpPr>
        <p:spPr>
          <a:xfrm>
            <a:off x="5396251" y="128789"/>
            <a:ext cx="1463490" cy="553792"/>
          </a:xfrm>
          <a:prstGeom prst="flowChartTerminator">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FF0000"/>
                </a:solidFill>
                <a:latin typeface="NikoshBAN" charset="0"/>
                <a:cs typeface="NikoshBAN" charset="0"/>
              </a:rPr>
              <a:t>  </a:t>
            </a:r>
            <a:r>
              <a:rPr lang="bn-BD" sz="3200" b="1" dirty="0" smtClean="0">
                <a:solidFill>
                  <a:srgbClr val="FF0000"/>
                </a:solidFill>
                <a:latin typeface="NikoshBAN" charset="0"/>
                <a:cs typeface="NikoshBAN" charset="0"/>
              </a:rPr>
              <a:t>ধমনি </a:t>
            </a:r>
            <a:r>
              <a:rPr lang="bn-BD" sz="2800" b="1" dirty="0" smtClean="0">
                <a:solidFill>
                  <a:srgbClr val="FF0000"/>
                </a:solidFill>
                <a:latin typeface="NikoshBAN" charset="0"/>
                <a:cs typeface="NikoshBAN" charset="0"/>
              </a:rPr>
              <a:t> </a:t>
            </a:r>
            <a:endParaRPr lang="en-US" sz="2800" dirty="0">
              <a:solidFill>
                <a:srgbClr val="FF0000"/>
              </a:solidFill>
            </a:endParaRPr>
          </a:p>
        </p:txBody>
      </p:sp>
      <p:sp>
        <p:nvSpPr>
          <p:cNvPr id="15" name="Flowchart: Terminator 14"/>
          <p:cNvSpPr/>
          <p:nvPr/>
        </p:nvSpPr>
        <p:spPr>
          <a:xfrm>
            <a:off x="5502138" y="3503364"/>
            <a:ext cx="1216746" cy="473552"/>
          </a:xfrm>
          <a:prstGeom prst="flowChartTerminator">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FF0000"/>
                </a:solidFill>
                <a:latin typeface="NikoshBAN" charset="0"/>
                <a:cs typeface="NikoshBAN" charset="0"/>
              </a:rPr>
              <a:t>  </a:t>
            </a:r>
            <a:r>
              <a:rPr lang="bn-BD" sz="3200" b="1" dirty="0" smtClean="0">
                <a:solidFill>
                  <a:srgbClr val="FF0000"/>
                </a:solidFill>
                <a:latin typeface="NikoshBAN" charset="0"/>
                <a:cs typeface="NikoshBAN" charset="0"/>
              </a:rPr>
              <a:t>শিরা </a:t>
            </a:r>
            <a:r>
              <a:rPr lang="bn-BD" sz="2800" b="1" dirty="0" smtClean="0">
                <a:solidFill>
                  <a:srgbClr val="FF0000"/>
                </a:solidFill>
                <a:latin typeface="NikoshBAN" charset="0"/>
                <a:cs typeface="NikoshBAN" charset="0"/>
              </a:rPr>
              <a:t> </a:t>
            </a:r>
            <a:endParaRPr lang="en-US" sz="2800" dirty="0">
              <a:solidFill>
                <a:srgbClr val="FF0000"/>
              </a:solidFill>
            </a:endParaRPr>
          </a:p>
        </p:txBody>
      </p:sp>
      <p:sp>
        <p:nvSpPr>
          <p:cNvPr id="2" name="Rectangle 1"/>
          <p:cNvSpPr/>
          <p:nvPr/>
        </p:nvSpPr>
        <p:spPr>
          <a:xfrm>
            <a:off x="5225145" y="4034749"/>
            <a:ext cx="6908801" cy="2677656"/>
          </a:xfrm>
          <a:prstGeom prst="rect">
            <a:avLst/>
          </a:prstGeom>
        </p:spPr>
        <p:txBody>
          <a:bodyPr wrap="square">
            <a:spAutoFit/>
          </a:bodyPr>
          <a:lstStyle/>
          <a:p>
            <a:r>
              <a:rPr lang="bn-BD" sz="2800" dirty="0">
                <a:latin typeface="NikoshBAN" charset="0"/>
                <a:cs typeface="NikoshBAN" charset="0"/>
              </a:rPr>
              <a:t>যে সকল </a:t>
            </a:r>
            <a:r>
              <a:rPr lang="bn-BD" sz="2800" dirty="0" smtClean="0">
                <a:latin typeface="NikoshBAN" charset="0"/>
                <a:cs typeface="NikoshBAN" charset="0"/>
              </a:rPr>
              <a:t>রক্তনালি  দ্বারা </a:t>
            </a:r>
            <a:r>
              <a:rPr lang="bn-BD" sz="2800" dirty="0">
                <a:latin typeface="NikoshBAN" charset="0"/>
                <a:cs typeface="NikoshBAN" charset="0"/>
              </a:rPr>
              <a:t>দেহের বিভিন্ন অংশ থেকে রক্ত</a:t>
            </a:r>
            <a:r>
              <a:rPr lang="bn-BD" sz="2800" dirty="0" smtClean="0">
                <a:latin typeface="NikoshBAN" charset="0"/>
                <a:cs typeface="NikoshBAN" charset="0"/>
              </a:rPr>
              <a:t> হৃৎপিণ্ডে  ফিরে আসে, তাকে শিরা </a:t>
            </a:r>
            <a:r>
              <a:rPr lang="bn-BD" sz="2800" dirty="0">
                <a:latin typeface="NikoshBAN" charset="0"/>
                <a:cs typeface="NikoshBAN" charset="0"/>
              </a:rPr>
              <a:t>বলে। </a:t>
            </a:r>
            <a:r>
              <a:rPr lang="bn-BD" sz="2800" dirty="0" smtClean="0">
                <a:latin typeface="NikoshBAN" charset="0"/>
                <a:cs typeface="NikoshBAN" charset="0"/>
              </a:rPr>
              <a:t>শিরার প্রাচীর অপেক্ষাকৃত পাতলা । এদের গহ্বরটি বড় ও গহ্বরের প্রাচীরগাত্রে কপাটিকা থাকে। দেহের কৈশিক জালিকা থেকে শিরার উৎপত্তি। কিছু ব্যতিক্রম ছাড়া শিরা কার্বন ডাই অক্সাইড যুক্ত রক্ত বহন করে। </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867" y="257401"/>
            <a:ext cx="4426169" cy="302684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57" y="3503364"/>
            <a:ext cx="4468968" cy="2820956"/>
          </a:xfrm>
          <a:prstGeom prst="rect">
            <a:avLst/>
          </a:prstGeom>
        </p:spPr>
      </p:pic>
    </p:spTree>
    <p:extLst>
      <p:ext uri="{BB962C8B-B14F-4D97-AF65-F5344CB8AC3E}">
        <p14:creationId xmlns:p14="http://schemas.microsoft.com/office/powerpoint/2010/main" val="4043959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laser.wav"/>
          </p:stSnd>
        </p:sndAc>
      </p:transition>
    </mc:Choice>
    <mc:Fallback xmlns="">
      <p:transition spd="slow">
        <p:fade/>
        <p:sndAc>
          <p:stSnd>
            <p:snd r:embed="rId5"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12">
                                            <p:txEl>
                                              <p:pRg st="0" end="0"/>
                                            </p:txEl>
                                          </p:spTgt>
                                        </p:tgtEl>
                                        <p:attrNameLst>
                                          <p:attrName>style.visibility</p:attrName>
                                        </p:attrNameLst>
                                      </p:cBhvr>
                                      <p:to>
                                        <p:strVal val="visible"/>
                                      </p:to>
                                    </p:set>
                                    <p:set>
                                      <p:cBhvr>
                                        <p:cTn id="14" dur="455" fill="hold">
                                          <p:stCondLst>
                                            <p:cond delay="0"/>
                                          </p:stCondLst>
                                        </p:cTn>
                                        <p:tgtEl>
                                          <p:spTgt spid="12">
                                            <p:txEl>
                                              <p:pRg st="0" end="0"/>
                                            </p:txEl>
                                          </p:spTgt>
                                        </p:tgtEl>
                                        <p:attrNameLst>
                                          <p:attrName>style.rotation</p:attrName>
                                        </p:attrNameLst>
                                      </p:cBhvr>
                                      <p:to>
                                        <p:strVal val="-45.0"/>
                                      </p:to>
                                    </p:set>
                                    <p:anim calcmode="lin" valueType="num">
                                      <p:cBhvr>
                                        <p:cTn id="15" dur="455" fill="hold">
                                          <p:stCondLst>
                                            <p:cond delay="455"/>
                                          </p:stCondLst>
                                        </p:cTn>
                                        <p:tgtEl>
                                          <p:spTgt spid="1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2">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800" decel="100000"/>
                                        <p:tgtEl>
                                          <p:spTgt spid="4"/>
                                        </p:tgtEl>
                                      </p:cBhvr>
                                    </p:animEffect>
                                    <p:anim calcmode="lin" valueType="num">
                                      <p:cBhvr>
                                        <p:cTn id="32" dur="800" decel="100000" fill="hold"/>
                                        <p:tgtEl>
                                          <p:spTgt spid="4"/>
                                        </p:tgtEl>
                                        <p:attrNameLst>
                                          <p:attrName>style.rotation</p:attrName>
                                        </p:attrNameLst>
                                      </p:cBhvr>
                                      <p:tavLst>
                                        <p:tav tm="0">
                                          <p:val>
                                            <p:fltVal val="-90"/>
                                          </p:val>
                                        </p:tav>
                                        <p:tav tm="100000">
                                          <p:val>
                                            <p:fltVal val="0"/>
                                          </p:val>
                                        </p:tav>
                                      </p:tavLst>
                                    </p:anim>
                                    <p:anim calcmode="lin" valueType="num">
                                      <p:cBhvr>
                                        <p:cTn id="33" dur="800" decel="100000" fill="hold"/>
                                        <p:tgtEl>
                                          <p:spTgt spid="4"/>
                                        </p:tgtEl>
                                        <p:attrNameLst>
                                          <p:attrName>ppt_x</p:attrName>
                                        </p:attrNameLst>
                                      </p:cBhvr>
                                      <p:tavLst>
                                        <p:tav tm="0">
                                          <p:val>
                                            <p:strVal val="#ppt_x+0.4"/>
                                          </p:val>
                                        </p:tav>
                                        <p:tav tm="100000">
                                          <p:val>
                                            <p:strVal val="#ppt_x-0.05"/>
                                          </p:val>
                                        </p:tav>
                                      </p:tavLst>
                                    </p:anim>
                                    <p:anim calcmode="lin" valueType="num">
                                      <p:cBhvr>
                                        <p:cTn id="34" dur="800" decel="100000" fill="hold"/>
                                        <p:tgtEl>
                                          <p:spTgt spid="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anim calcmode="lin" valueType="num">
                                      <p:cBhvr>
                                        <p:cTn id="42" dur="2000" fill="hold"/>
                                        <p:tgtEl>
                                          <p:spTgt spid="15"/>
                                        </p:tgtEl>
                                        <p:attrNameLst>
                                          <p:attrName>ppt_w</p:attrName>
                                        </p:attrNameLst>
                                      </p:cBhvr>
                                      <p:tavLst>
                                        <p:tav tm="0" fmla="#ppt_w*sin(2.5*pi*$)">
                                          <p:val>
                                            <p:fltVal val="0"/>
                                          </p:val>
                                        </p:tav>
                                        <p:tav tm="100000">
                                          <p:val>
                                            <p:fltVal val="1"/>
                                          </p:val>
                                        </p:tav>
                                      </p:tavLst>
                                    </p:anim>
                                    <p:anim calcmode="lin" valueType="num">
                                      <p:cBhvr>
                                        <p:cTn id="4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nodeType="clickEffect">
                                  <p:stCondLst>
                                    <p:cond delay="0"/>
                                  </p:stCondLst>
                                  <p:iterate type="lt">
                                    <p:tmPct val="10000"/>
                                  </p:iterate>
                                  <p:childTnLst>
                                    <p:set>
                                      <p:cBhvr>
                                        <p:cTn id="47" dur="1" fill="hold">
                                          <p:stCondLst>
                                            <p:cond delay="0"/>
                                          </p:stCondLst>
                                        </p:cTn>
                                        <p:tgtEl>
                                          <p:spTgt spid="15">
                                            <p:txEl>
                                              <p:pRg st="0" end="0"/>
                                            </p:txEl>
                                          </p:spTgt>
                                        </p:tgtEl>
                                        <p:attrNameLst>
                                          <p:attrName>style.visibility</p:attrName>
                                        </p:attrNameLst>
                                      </p:cBhvr>
                                      <p:to>
                                        <p:strVal val="visible"/>
                                      </p:to>
                                    </p:set>
                                    <p:anim by="(-#ppt_w*2)" calcmode="lin" valueType="num">
                                      <p:cBhvr rctx="PPT">
                                        <p:cTn id="48" dur="500" autoRev="1" fill="hold">
                                          <p:stCondLst>
                                            <p:cond delay="0"/>
                                          </p:stCondLst>
                                        </p:cTn>
                                        <p:tgtEl>
                                          <p:spTgt spid="15">
                                            <p:txEl>
                                              <p:pRg st="0" end="0"/>
                                            </p:txEl>
                                          </p:spTgt>
                                        </p:tgtEl>
                                        <p:attrNameLst>
                                          <p:attrName>ppt_w</p:attrName>
                                        </p:attrNameLst>
                                      </p:cBhvr>
                                    </p:anim>
                                    <p:anim by="(#ppt_w*0.50)" calcmode="lin" valueType="num">
                                      <p:cBhvr>
                                        <p:cTn id="49" dur="500" decel="50000" autoRev="1" fill="hold">
                                          <p:stCondLst>
                                            <p:cond delay="0"/>
                                          </p:stCondLst>
                                        </p:cTn>
                                        <p:tgtEl>
                                          <p:spTgt spid="15">
                                            <p:txEl>
                                              <p:pRg st="0" end="0"/>
                                            </p:txEl>
                                          </p:spTgt>
                                        </p:tgtEl>
                                        <p:attrNameLst>
                                          <p:attrName>ppt_x</p:attrName>
                                        </p:attrNameLst>
                                      </p:cBhvr>
                                    </p:anim>
                                    <p:anim from="(-#ppt_h/2)" to="(#ppt_y)" calcmode="lin" valueType="num">
                                      <p:cBhvr>
                                        <p:cTn id="50" dur="1000" fill="hold">
                                          <p:stCondLst>
                                            <p:cond delay="0"/>
                                          </p:stCondLst>
                                        </p:cTn>
                                        <p:tgtEl>
                                          <p:spTgt spid="15">
                                            <p:txEl>
                                              <p:pRg st="0" end="0"/>
                                            </p:txEl>
                                          </p:spTgt>
                                        </p:tgtEl>
                                        <p:attrNameLst>
                                          <p:attrName>ppt_y</p:attrName>
                                        </p:attrNameLst>
                                      </p:cBhvr>
                                    </p:anim>
                                    <p:animRot by="21600000">
                                      <p:cBhvr>
                                        <p:cTn id="51" dur="1000" fill="hold">
                                          <p:stCondLst>
                                            <p:cond delay="0"/>
                                          </p:stCondLst>
                                        </p:cTn>
                                        <p:tgtEl>
                                          <p:spTgt spid="15">
                                            <p:txEl>
                                              <p:pRg st="0" end="0"/>
                                            </p:txEl>
                                          </p:spTgt>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9" dur="1000" fill="hold"/>
                                        <p:tgtEl>
                                          <p:spTgt spid="8"/>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nodeType="clickEffect">
                                  <p:stCondLst>
                                    <p:cond delay="0"/>
                                  </p:stCondLst>
                                  <p:iterate type="lt">
                                    <p:tmPct val="10000"/>
                                  </p:iterate>
                                  <p:childTnLst>
                                    <p:set>
                                      <p:cBhvr>
                                        <p:cTn id="67" dur="1" fill="hold">
                                          <p:stCondLst>
                                            <p:cond delay="0"/>
                                          </p:stCondLst>
                                        </p:cTn>
                                        <p:tgtEl>
                                          <p:spTgt spid="2">
                                            <p:txEl>
                                              <p:pRg st="0" end="0"/>
                                            </p:txEl>
                                          </p:spTgt>
                                        </p:tgtEl>
                                        <p:attrNameLst>
                                          <p:attrName>style.visibility</p:attrName>
                                        </p:attrNameLst>
                                      </p:cBhvr>
                                      <p:to>
                                        <p:strVal val="visible"/>
                                      </p:to>
                                    </p:set>
                                    <p:anim by="(-#ppt_w*2)" calcmode="lin" valueType="num">
                                      <p:cBhvr rctx="PPT">
                                        <p:cTn id="68" dur="500" autoRev="1" fill="hold">
                                          <p:stCondLst>
                                            <p:cond delay="0"/>
                                          </p:stCondLst>
                                        </p:cTn>
                                        <p:tgtEl>
                                          <p:spTgt spid="2">
                                            <p:txEl>
                                              <p:pRg st="0" end="0"/>
                                            </p:txEl>
                                          </p:spTgt>
                                        </p:tgtEl>
                                        <p:attrNameLst>
                                          <p:attrName>ppt_w</p:attrName>
                                        </p:attrNameLst>
                                      </p:cBhvr>
                                    </p:anim>
                                    <p:anim by="(#ppt_w*0.50)" calcmode="lin" valueType="num">
                                      <p:cBhvr>
                                        <p:cTn id="69" dur="500" decel="50000" autoRev="1" fill="hold">
                                          <p:stCondLst>
                                            <p:cond delay="0"/>
                                          </p:stCondLst>
                                        </p:cTn>
                                        <p:tgtEl>
                                          <p:spTgt spid="2">
                                            <p:txEl>
                                              <p:pRg st="0" end="0"/>
                                            </p:txEl>
                                          </p:spTgt>
                                        </p:tgtEl>
                                        <p:attrNameLst>
                                          <p:attrName>ppt_x</p:attrName>
                                        </p:attrNameLst>
                                      </p:cBhvr>
                                    </p:anim>
                                    <p:anim from="(-#ppt_h/2)" to="(#ppt_y)" calcmode="lin" valueType="num">
                                      <p:cBhvr>
                                        <p:cTn id="70" dur="1000" fill="hold">
                                          <p:stCondLst>
                                            <p:cond delay="0"/>
                                          </p:stCondLst>
                                        </p:cTn>
                                        <p:tgtEl>
                                          <p:spTgt spid="2">
                                            <p:txEl>
                                              <p:pRg st="0" end="0"/>
                                            </p:txEl>
                                          </p:spTgt>
                                        </p:tgtEl>
                                        <p:attrNameLst>
                                          <p:attrName>ppt_y</p:attrName>
                                        </p:attrNameLst>
                                      </p:cBhvr>
                                    </p:anim>
                                    <p:animRot by="21600000">
                                      <p:cBhvr>
                                        <p:cTn id="71"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1204684" y="87083"/>
            <a:ext cx="2206171" cy="574438"/>
          </a:xfrm>
          <a:prstGeom prst="flowChartTerminator">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FF0000"/>
                </a:solidFill>
                <a:latin typeface="NikoshBAN" charset="0"/>
                <a:cs typeface="NikoshBAN" charset="0"/>
              </a:rPr>
              <a:t>  </a:t>
            </a:r>
            <a:r>
              <a:rPr lang="bn-BD" sz="3200" b="1" dirty="0" smtClean="0">
                <a:solidFill>
                  <a:srgbClr val="FF0000"/>
                </a:solidFill>
                <a:latin typeface="NikoshBAN" charset="0"/>
                <a:cs typeface="NikoshBAN" charset="0"/>
              </a:rPr>
              <a:t>কৈশিকনালি </a:t>
            </a:r>
            <a:endParaRPr lang="en-US" sz="2800" dirty="0">
              <a:solidFill>
                <a:srgbClr val="FF0000"/>
              </a:solidFill>
            </a:endParaRPr>
          </a:p>
        </p:txBody>
      </p:sp>
      <p:sp>
        <p:nvSpPr>
          <p:cNvPr id="6" name="Rectangle 5"/>
          <p:cNvSpPr/>
          <p:nvPr/>
        </p:nvSpPr>
        <p:spPr>
          <a:xfrm>
            <a:off x="164893" y="890884"/>
            <a:ext cx="5966084" cy="2677656"/>
          </a:xfrm>
          <a:prstGeom prst="rect">
            <a:avLst/>
          </a:prstGeom>
        </p:spPr>
        <p:txBody>
          <a:bodyPr wrap="square">
            <a:spAutoFit/>
          </a:bodyPr>
          <a:lstStyle/>
          <a:p>
            <a:r>
              <a:rPr lang="bn-BD" sz="2800" dirty="0" smtClean="0">
                <a:latin typeface="NikoshBAN" charset="0"/>
                <a:cs typeface="NikoshBAN" charset="0"/>
              </a:rPr>
              <a:t>ধমনি ক্রমান্বয়ে শাখা- প্রশাখায় বিভক্ত হয়ে শেষ পর্যন্ত অতিসূক্ষ্ম নালি তৈরি করে । এগুলকে কৈশিকনালি বা কৈশিকজালিকা বলে। কৈশিকনালি থেকে শিরার উৎপত্তি। এক স্তর বিশিষ্ট পাতলা এপিথেলিয়াল কোষ দিয়ে কৈশিকনালির প্রাচীর গঠিত। কৈশিকনালি দেহ কোষের চারপাশে অবস্থান করে। </a:t>
            </a:r>
            <a:endParaRPr lang="en-US" sz="28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37" t="13476" r="2463" b="5356"/>
          <a:stretch/>
        </p:blipFill>
        <p:spPr>
          <a:xfrm>
            <a:off x="128790" y="3797903"/>
            <a:ext cx="5390577" cy="300469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113" y="3773207"/>
            <a:ext cx="2343955" cy="252239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9341" y="109159"/>
            <a:ext cx="5103921" cy="2865862"/>
          </a:xfrm>
          <a:prstGeom prst="rect">
            <a:avLst/>
          </a:prstGeom>
        </p:spPr>
      </p:pic>
    </p:spTree>
    <p:extLst>
      <p:ext uri="{BB962C8B-B14F-4D97-AF65-F5344CB8AC3E}">
        <p14:creationId xmlns:p14="http://schemas.microsoft.com/office/powerpoint/2010/main" val="3938128198"/>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amera.wav"/>
          </p:stSnd>
        </p:sndAc>
      </p:transition>
    </mc:Choice>
    <mc:Fallback xmlns="">
      <p:transition spd="slow">
        <p:fade/>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set>
                                      <p:cBhvr>
                                        <p:cTn id="14" dur="455" fill="hold">
                                          <p:stCondLst>
                                            <p:cond delay="0"/>
                                          </p:stCondLst>
                                        </p:cTn>
                                        <p:tgtEl>
                                          <p:spTgt spid="3">
                                            <p:txEl>
                                              <p:pRg st="0" end="0"/>
                                            </p:txEl>
                                          </p:spTgt>
                                        </p:tgtEl>
                                        <p:attrNameLst>
                                          <p:attrName>style.rotation</p:attrName>
                                        </p:attrNameLst>
                                      </p:cBhvr>
                                      <p:to>
                                        <p:strVal val="-45.0"/>
                                      </p:to>
                                    </p:set>
                                    <p:anim calcmode="lin" valueType="num">
                                      <p:cBhvr>
                                        <p:cTn id="15"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edge">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6"/>
                                        </p:tgtEl>
                                        <p:attrNameLst>
                                          <p:attrName>style.visibility</p:attrName>
                                        </p:attrNameLst>
                                      </p:cBhvr>
                                      <p:to>
                                        <p:strVal val="visible"/>
                                      </p:to>
                                    </p:set>
                                    <p:anim by="(-#ppt_w*2)" calcmode="lin" valueType="num">
                                      <p:cBhvr rctx="PPT">
                                        <p:cTn id="38" dur="500" autoRev="1" fill="hold">
                                          <p:stCondLst>
                                            <p:cond delay="0"/>
                                          </p:stCondLst>
                                        </p:cTn>
                                        <p:tgtEl>
                                          <p:spTgt spid="6"/>
                                        </p:tgtEl>
                                        <p:attrNameLst>
                                          <p:attrName>ppt_w</p:attrName>
                                        </p:attrNameLst>
                                      </p:cBhvr>
                                    </p:anim>
                                    <p:anim by="(#ppt_w*0.50)" calcmode="lin" valueType="num">
                                      <p:cBhvr>
                                        <p:cTn id="39" dur="500" decel="50000" autoRev="1" fill="hold">
                                          <p:stCondLst>
                                            <p:cond delay="0"/>
                                          </p:stCondLst>
                                        </p:cTn>
                                        <p:tgtEl>
                                          <p:spTgt spid="6"/>
                                        </p:tgtEl>
                                        <p:attrNameLst>
                                          <p:attrName>ppt_x</p:attrName>
                                        </p:attrNameLst>
                                      </p:cBhvr>
                                    </p:anim>
                                    <p:anim from="(-#ppt_h/2)" to="(#ppt_y)" calcmode="lin" valueType="num">
                                      <p:cBhvr>
                                        <p:cTn id="40" dur="1000" fill="hold">
                                          <p:stCondLst>
                                            <p:cond delay="0"/>
                                          </p:stCondLst>
                                        </p:cTn>
                                        <p:tgtEl>
                                          <p:spTgt spid="6"/>
                                        </p:tgtEl>
                                        <p:attrNameLst>
                                          <p:attrName>ppt_y</p:attrName>
                                        </p:attrNameLst>
                                      </p:cBhvr>
                                    </p:anim>
                                    <p:animRot by="21600000">
                                      <p:cBhvr>
                                        <p:cTn id="41"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4905824" y="1023969"/>
            <a:ext cx="2206171" cy="574438"/>
          </a:xfrm>
          <a:prstGeom prst="flowChartTerminator">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FF0000"/>
                </a:solidFill>
                <a:latin typeface="NikoshBAN" charset="0"/>
                <a:cs typeface="NikoshBAN" charset="0"/>
              </a:rPr>
              <a:t>  </a:t>
            </a:r>
            <a:r>
              <a:rPr lang="bn-BD" sz="3200" b="1" dirty="0" smtClean="0">
                <a:solidFill>
                  <a:srgbClr val="FF0000"/>
                </a:solidFill>
                <a:latin typeface="NikoshBAN" charset="0"/>
                <a:cs typeface="NikoshBAN" charset="0"/>
              </a:rPr>
              <a:t>একক কাজ  </a:t>
            </a:r>
            <a:endParaRPr lang="en-US" sz="28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60196411"/>
              </p:ext>
            </p:extLst>
          </p:nvPr>
        </p:nvGraphicFramePr>
        <p:xfrm>
          <a:off x="2785720" y="1983831"/>
          <a:ext cx="6306763" cy="457200"/>
        </p:xfrm>
        <a:graphic>
          <a:graphicData uri="http://schemas.openxmlformats.org/drawingml/2006/table">
            <a:tbl>
              <a:tblPr firstRow="1" bandRow="1">
                <a:tableStyleId>{5C22544A-7EE6-4342-B048-85BDC9FD1C3A}</a:tableStyleId>
              </a:tblPr>
              <a:tblGrid>
                <a:gridCol w="6306763"/>
              </a:tblGrid>
              <a:tr h="370840">
                <a:tc>
                  <a:txBody>
                    <a:bodyPr/>
                    <a:lstStyle/>
                    <a:p>
                      <a:r>
                        <a:rPr lang="bn-BD" sz="2400" b="0" dirty="0" smtClean="0">
                          <a:solidFill>
                            <a:schemeClr val="tx1"/>
                          </a:solidFill>
                          <a:latin typeface="NikoshBAN" panose="02000000000000000000" pitchFamily="2" charset="0"/>
                          <a:cs typeface="NikoshBAN" panose="02000000000000000000" pitchFamily="2" charset="0"/>
                        </a:rPr>
                        <a:t>নিচের ছকটি</a:t>
                      </a:r>
                      <a:r>
                        <a:rPr lang="bn-BD" sz="2400" b="0" baseline="0" dirty="0" smtClean="0">
                          <a:solidFill>
                            <a:schemeClr val="tx1"/>
                          </a:solidFill>
                          <a:latin typeface="NikoshBAN" panose="02000000000000000000" pitchFamily="2" charset="0"/>
                          <a:cs typeface="NikoshBAN" panose="02000000000000000000" pitchFamily="2" charset="0"/>
                        </a:rPr>
                        <a:t> পুরণ করে ধমনি ও শিরার পার্থক্য নির্ণয় কর। </a:t>
                      </a:r>
                      <a:endParaRPr lang="en-US" sz="2400" b="0" dirty="0">
                        <a:solidFill>
                          <a:schemeClr val="tx1"/>
                        </a:solidFill>
                        <a:latin typeface="NikoshBAN" panose="02000000000000000000" pitchFamily="2" charset="0"/>
                        <a:cs typeface="NikoshBAN" panose="02000000000000000000" pitchFamily="2" charset="0"/>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96036435"/>
              </p:ext>
            </p:extLst>
          </p:nvPr>
        </p:nvGraphicFramePr>
        <p:xfrm>
          <a:off x="203201" y="2733467"/>
          <a:ext cx="11800114" cy="2894596"/>
        </p:xfrm>
        <a:graphic>
          <a:graphicData uri="http://schemas.openxmlformats.org/drawingml/2006/table">
            <a:tbl>
              <a:tblPr firstRow="1" bandRow="1">
                <a:tableStyleId>{5C22544A-7EE6-4342-B048-85BDC9FD1C3A}</a:tableStyleId>
              </a:tblPr>
              <a:tblGrid>
                <a:gridCol w="3265713"/>
                <a:gridCol w="4833257"/>
                <a:gridCol w="3701144"/>
              </a:tblGrid>
              <a:tr h="479979">
                <a:tc>
                  <a:txBody>
                    <a:bodyPr/>
                    <a:lstStyle/>
                    <a:p>
                      <a:pPr algn="ctr"/>
                      <a:r>
                        <a:rPr lang="bn-BD" dirty="0" smtClean="0">
                          <a:latin typeface="NikoshBAN" panose="02000000000000000000" pitchFamily="2" charset="0"/>
                          <a:cs typeface="NikoshBAN" panose="02000000000000000000" pitchFamily="2" charset="0"/>
                        </a:rPr>
                        <a:t>উৎপত্তি</a:t>
                      </a:r>
                      <a:r>
                        <a:rPr lang="bn-BD" baseline="0"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txBody>
                  <a:tcPr>
                    <a:solidFill>
                      <a:srgbClr val="002060"/>
                    </a:solidFill>
                  </a:tcPr>
                </a:tc>
                <a:tc>
                  <a:txBody>
                    <a:bodyPr/>
                    <a:lstStyle/>
                    <a:p>
                      <a:pPr algn="ctr"/>
                      <a:r>
                        <a:rPr lang="bn-BD" dirty="0" smtClean="0">
                          <a:latin typeface="NikoshBAN" panose="02000000000000000000" pitchFamily="2" charset="0"/>
                          <a:cs typeface="NikoshBAN" panose="02000000000000000000" pitchFamily="2" charset="0"/>
                        </a:rPr>
                        <a:t> ধমনি</a:t>
                      </a:r>
                      <a:r>
                        <a:rPr lang="bn-BD" baseline="0"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txBody>
                  <a:tcPr>
                    <a:solidFill>
                      <a:srgbClr val="002060"/>
                    </a:solidFill>
                  </a:tcPr>
                </a:tc>
                <a:tc>
                  <a:txBody>
                    <a:bodyPr/>
                    <a:lstStyle/>
                    <a:p>
                      <a:pPr algn="ctr"/>
                      <a:r>
                        <a:rPr lang="bn-BD" dirty="0" smtClean="0">
                          <a:latin typeface="NikoshBAN" panose="02000000000000000000" pitchFamily="2" charset="0"/>
                          <a:cs typeface="NikoshBAN" panose="02000000000000000000" pitchFamily="2" charset="0"/>
                        </a:rPr>
                        <a:t>শিরা</a:t>
                      </a:r>
                      <a:r>
                        <a:rPr lang="bn-BD" baseline="0"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txBody>
                  <a:tcPr>
                    <a:solidFill>
                      <a:srgbClr val="002060"/>
                    </a:solidFill>
                  </a:tcPr>
                </a:tc>
              </a:tr>
              <a:tr h="479979">
                <a:tc>
                  <a:txBody>
                    <a:bodyPr/>
                    <a:lstStyle/>
                    <a:p>
                      <a:r>
                        <a:rPr lang="bn-BD" dirty="0" smtClean="0">
                          <a:latin typeface="NikoshBAN" panose="02000000000000000000" pitchFamily="2" charset="0"/>
                          <a:cs typeface="NikoshBAN" panose="02000000000000000000" pitchFamily="2" charset="0"/>
                        </a:rPr>
                        <a:t>কপাটিকা</a:t>
                      </a:r>
                      <a:r>
                        <a:rPr lang="bn-BD" baseline="0"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txBody>
                  <a:tcPr/>
                </a:tc>
                <a:tc>
                  <a:txBody>
                    <a:bodyPr/>
                    <a:lstStyle/>
                    <a:p>
                      <a:endParaRPr lang="en-US" dirty="0">
                        <a:latin typeface="NikoshBAN" panose="02000000000000000000" pitchFamily="2" charset="0"/>
                        <a:cs typeface="NikoshBAN" panose="02000000000000000000" pitchFamily="2" charset="0"/>
                      </a:endParaRPr>
                    </a:p>
                  </a:txBody>
                  <a:tcPr/>
                </a:tc>
                <a:tc>
                  <a:txBody>
                    <a:bodyPr/>
                    <a:lstStyle/>
                    <a:p>
                      <a:endParaRPr lang="en-US" dirty="0">
                        <a:latin typeface="NikoshBAN" panose="02000000000000000000" pitchFamily="2" charset="0"/>
                        <a:cs typeface="NikoshBAN" panose="02000000000000000000" pitchFamily="2" charset="0"/>
                      </a:endParaRPr>
                    </a:p>
                  </a:txBody>
                  <a:tcPr/>
                </a:tc>
              </a:tr>
              <a:tr h="479979">
                <a:tc>
                  <a:txBody>
                    <a:bodyPr/>
                    <a:lstStyle/>
                    <a:p>
                      <a:r>
                        <a:rPr lang="bn-BD" dirty="0" smtClean="0">
                          <a:latin typeface="NikoshBAN" panose="02000000000000000000" pitchFamily="2" charset="0"/>
                          <a:cs typeface="NikoshBAN" panose="02000000000000000000" pitchFamily="2" charset="0"/>
                        </a:rPr>
                        <a:t>গহ্বর</a:t>
                      </a:r>
                      <a:r>
                        <a:rPr lang="bn-BD" baseline="0"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txBody>
                  <a:tcPr/>
                </a:tc>
                <a:tc>
                  <a:txBody>
                    <a:bodyPr/>
                    <a:lstStyle/>
                    <a:p>
                      <a:endParaRPr lang="en-US">
                        <a:latin typeface="NikoshBAN" panose="02000000000000000000" pitchFamily="2" charset="0"/>
                        <a:cs typeface="NikoshBAN" panose="02000000000000000000" pitchFamily="2" charset="0"/>
                      </a:endParaRPr>
                    </a:p>
                  </a:txBody>
                  <a:tcPr/>
                </a:tc>
                <a:tc>
                  <a:txBody>
                    <a:bodyPr/>
                    <a:lstStyle/>
                    <a:p>
                      <a:endParaRPr lang="en-US">
                        <a:latin typeface="NikoshBAN" panose="02000000000000000000" pitchFamily="2" charset="0"/>
                        <a:cs typeface="NikoshBAN" panose="02000000000000000000" pitchFamily="2" charset="0"/>
                      </a:endParaRPr>
                    </a:p>
                  </a:txBody>
                  <a:tcPr/>
                </a:tc>
              </a:tr>
              <a:tr h="479979">
                <a:tc>
                  <a:txBody>
                    <a:bodyPr/>
                    <a:lstStyle/>
                    <a:p>
                      <a:r>
                        <a:rPr lang="bn-BD" dirty="0" smtClean="0">
                          <a:latin typeface="NikoshBAN" panose="02000000000000000000" pitchFamily="2" charset="0"/>
                          <a:cs typeface="NikoshBAN" panose="02000000000000000000" pitchFamily="2" charset="0"/>
                        </a:rPr>
                        <a:t>প্রাচীর </a:t>
                      </a:r>
                      <a:endParaRPr lang="en-US" dirty="0">
                        <a:latin typeface="NikoshBAN" panose="02000000000000000000" pitchFamily="2" charset="0"/>
                        <a:cs typeface="NikoshBAN" panose="02000000000000000000" pitchFamily="2" charset="0"/>
                      </a:endParaRPr>
                    </a:p>
                  </a:txBody>
                  <a:tcPr/>
                </a:tc>
                <a:tc>
                  <a:txBody>
                    <a:bodyPr/>
                    <a:lstStyle/>
                    <a:p>
                      <a:endParaRPr lang="en-US">
                        <a:latin typeface="NikoshBAN" panose="02000000000000000000" pitchFamily="2" charset="0"/>
                        <a:cs typeface="NikoshBAN" panose="02000000000000000000" pitchFamily="2" charset="0"/>
                      </a:endParaRPr>
                    </a:p>
                  </a:txBody>
                  <a:tcPr/>
                </a:tc>
                <a:tc>
                  <a:txBody>
                    <a:bodyPr/>
                    <a:lstStyle/>
                    <a:p>
                      <a:endParaRPr lang="en-US" dirty="0">
                        <a:latin typeface="NikoshBAN" panose="02000000000000000000" pitchFamily="2" charset="0"/>
                        <a:cs typeface="NikoshBAN" panose="02000000000000000000" pitchFamily="2" charset="0"/>
                      </a:endParaRPr>
                    </a:p>
                  </a:txBody>
                  <a:tcPr/>
                </a:tc>
              </a:tr>
              <a:tr h="479979">
                <a:tc>
                  <a:txBody>
                    <a:bodyPr/>
                    <a:lstStyle/>
                    <a:p>
                      <a:r>
                        <a:rPr lang="bn-BD" dirty="0" smtClean="0">
                          <a:latin typeface="NikoshBAN" panose="02000000000000000000" pitchFamily="2" charset="0"/>
                          <a:cs typeface="NikoshBAN" panose="02000000000000000000" pitchFamily="2" charset="0"/>
                        </a:rPr>
                        <a:t>অক্সিজেনের</a:t>
                      </a:r>
                      <a:r>
                        <a:rPr lang="bn-BD" baseline="0" dirty="0" smtClean="0">
                          <a:latin typeface="NikoshBAN" panose="02000000000000000000" pitchFamily="2" charset="0"/>
                          <a:cs typeface="NikoshBAN" panose="02000000000000000000" pitchFamily="2" charset="0"/>
                        </a:rPr>
                        <a:t> পরিমাণ </a:t>
                      </a:r>
                      <a:endParaRPr lang="en-US" dirty="0">
                        <a:latin typeface="NikoshBAN" panose="02000000000000000000" pitchFamily="2" charset="0"/>
                        <a:cs typeface="NikoshBAN" panose="02000000000000000000" pitchFamily="2" charset="0"/>
                      </a:endParaRPr>
                    </a:p>
                  </a:txBody>
                  <a:tcPr/>
                </a:tc>
                <a:tc>
                  <a:txBody>
                    <a:bodyPr/>
                    <a:lstStyle/>
                    <a:p>
                      <a:endParaRPr lang="en-US" dirty="0">
                        <a:latin typeface="NikoshBAN" panose="02000000000000000000" pitchFamily="2" charset="0"/>
                        <a:cs typeface="NikoshBAN" panose="02000000000000000000" pitchFamily="2" charset="0"/>
                      </a:endParaRPr>
                    </a:p>
                  </a:txBody>
                  <a:tcPr/>
                </a:tc>
                <a:tc>
                  <a:txBody>
                    <a:bodyPr/>
                    <a:lstStyle/>
                    <a:p>
                      <a:endParaRPr lang="en-US">
                        <a:latin typeface="NikoshBAN" panose="02000000000000000000" pitchFamily="2" charset="0"/>
                        <a:cs typeface="NikoshBAN" panose="02000000000000000000" pitchFamily="2" charset="0"/>
                      </a:endParaRPr>
                    </a:p>
                  </a:txBody>
                  <a:tcPr/>
                </a:tc>
              </a:tr>
              <a:tr h="494701">
                <a:tc>
                  <a:txBody>
                    <a:bodyPr/>
                    <a:lstStyle/>
                    <a:p>
                      <a:r>
                        <a:rPr lang="bn-BD" dirty="0" smtClean="0">
                          <a:latin typeface="NikoshBAN" panose="02000000000000000000" pitchFamily="2" charset="0"/>
                          <a:cs typeface="NikoshBAN" panose="02000000000000000000" pitchFamily="2" charset="0"/>
                        </a:rPr>
                        <a:t>কার্বন</a:t>
                      </a:r>
                      <a:r>
                        <a:rPr lang="bn-BD" baseline="0" dirty="0" smtClean="0">
                          <a:latin typeface="NikoshBAN" panose="02000000000000000000" pitchFamily="2" charset="0"/>
                          <a:cs typeface="NikoshBAN" panose="02000000000000000000" pitchFamily="2" charset="0"/>
                        </a:rPr>
                        <a:t> ডাই অক্সাইডের পরিমাণ </a:t>
                      </a:r>
                      <a:endParaRPr lang="en-US" dirty="0">
                        <a:latin typeface="NikoshBAN" panose="02000000000000000000" pitchFamily="2" charset="0"/>
                        <a:cs typeface="NikoshBAN" panose="02000000000000000000" pitchFamily="2" charset="0"/>
                      </a:endParaRPr>
                    </a:p>
                  </a:txBody>
                  <a:tcPr/>
                </a:tc>
                <a:tc>
                  <a:txBody>
                    <a:bodyPr/>
                    <a:lstStyle/>
                    <a:p>
                      <a:endParaRPr lang="en-US" dirty="0">
                        <a:latin typeface="NikoshBAN" panose="02000000000000000000" pitchFamily="2" charset="0"/>
                        <a:cs typeface="NikoshBAN" panose="02000000000000000000" pitchFamily="2" charset="0"/>
                      </a:endParaRPr>
                    </a:p>
                  </a:txBody>
                  <a:tcPr/>
                </a:tc>
                <a:tc>
                  <a:txBody>
                    <a:bodyPr/>
                    <a:lstStyle/>
                    <a:p>
                      <a:endParaRPr lang="en-US" dirty="0">
                        <a:latin typeface="NikoshBAN" panose="02000000000000000000" pitchFamily="2" charset="0"/>
                        <a:cs typeface="NikoshBAN" panose="02000000000000000000" pitchFamily="2" charset="0"/>
                      </a:endParaRPr>
                    </a:p>
                  </a:txBody>
                  <a:tcPr/>
                </a:tc>
              </a:tr>
            </a:tbl>
          </a:graphicData>
        </a:graphic>
      </p:graphicFrame>
    </p:spTree>
    <p:extLst>
      <p:ext uri="{BB962C8B-B14F-4D97-AF65-F5344CB8AC3E}">
        <p14:creationId xmlns:p14="http://schemas.microsoft.com/office/powerpoint/2010/main" val="1676034441"/>
      </p:ext>
    </p:extLst>
  </p:cSld>
  <p:clrMapOvr>
    <a:masterClrMapping/>
  </p:clrMapOvr>
  <p:transition spd="slow">
    <p:push dir="u"/>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set>
                                      <p:cBhvr>
                                        <p:cTn id="14" dur="455" fill="hold">
                                          <p:stCondLst>
                                            <p:cond delay="0"/>
                                          </p:stCondLst>
                                        </p:cTn>
                                        <p:tgtEl>
                                          <p:spTgt spid="5">
                                            <p:txEl>
                                              <p:pRg st="0" end="0"/>
                                            </p:txEl>
                                          </p:spTgt>
                                        </p:tgtEl>
                                        <p:attrNameLst>
                                          <p:attrName>style.rotation</p:attrName>
                                        </p:attrNameLst>
                                      </p:cBhvr>
                                      <p:to>
                                        <p:strVal val="-45.0"/>
                                      </p:to>
                                    </p:set>
                                    <p:anim calcmode="lin" valueType="num">
                                      <p:cBhvr>
                                        <p:cTn id="15"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
                                        <p:tgtEl>
                                          <p:spTgt spid="6"/>
                                        </p:tgtEl>
                                      </p:cBhvr>
                                    </p:animEffect>
                                    <p:anim calcmode="lin" valueType="num">
                                      <p:cBhvr>
                                        <p:cTn id="29" dur="400" fill="hold"/>
                                        <p:tgtEl>
                                          <p:spTgt spid="6"/>
                                        </p:tgtEl>
                                        <p:attrNameLst>
                                          <p:attrName>ppt_x</p:attrName>
                                        </p:attrNameLst>
                                      </p:cBhvr>
                                      <p:tavLst>
                                        <p:tav tm="0">
                                          <p:val>
                                            <p:strVal val="#ppt_x"/>
                                          </p:val>
                                        </p:tav>
                                        <p:tav tm="100000">
                                          <p:val>
                                            <p:strVal val="#ppt_x"/>
                                          </p:val>
                                        </p:tav>
                                      </p:tavLst>
                                    </p:anim>
                                    <p:anim calcmode="lin" valueType="num">
                                      <p:cBhvr>
                                        <p:cTn id="30" dur="400" fill="hold"/>
                                        <p:tgtEl>
                                          <p:spTgt spid="6"/>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283337" y="115910"/>
            <a:ext cx="1865194" cy="592428"/>
          </a:xfrm>
          <a:prstGeom prst="flowChartTerminator">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FF0000"/>
                </a:solidFill>
                <a:latin typeface="NikoshBAN" charset="0"/>
                <a:cs typeface="NikoshBAN" charset="0"/>
              </a:rPr>
              <a:t>  হৃৎপিণ্ড </a:t>
            </a:r>
            <a:endParaRPr lang="en-US" sz="2800" dirty="0">
              <a:solidFill>
                <a:srgbClr val="FF0000"/>
              </a:solidFill>
            </a:endParaRPr>
          </a:p>
        </p:txBody>
      </p:sp>
      <p:sp>
        <p:nvSpPr>
          <p:cNvPr id="4" name="Rectangle 3"/>
          <p:cNvSpPr/>
          <p:nvPr/>
        </p:nvSpPr>
        <p:spPr>
          <a:xfrm>
            <a:off x="254073" y="862680"/>
            <a:ext cx="5270962" cy="5262979"/>
          </a:xfrm>
          <a:prstGeom prst="rect">
            <a:avLst/>
          </a:prstGeom>
        </p:spPr>
        <p:txBody>
          <a:bodyPr wrap="square">
            <a:spAutoFit/>
          </a:bodyPr>
          <a:lstStyle/>
          <a:p>
            <a:r>
              <a:rPr lang="bn-BD" sz="2800" dirty="0" smtClean="0">
                <a:latin typeface="NikoshBAN" charset="0"/>
                <a:cs typeface="NikoshBAN" charset="0"/>
              </a:rPr>
              <a:t>হৃৎপিণ্ড বক্ষ গহ্বরের বাম দিকে দুই ফুসফুসের মাঝখানে অবস্থিত একটি মোচাকৃতির অঙ্গ। এটি পেরিকার্ডিয়াম নামক পর্দা দ্বারা আবৃত। হৃৎপিণ্ড হৃৎপে</a:t>
            </a:r>
            <a:r>
              <a:rPr lang="en-US" sz="2800" dirty="0" err="1" smtClean="0">
                <a:latin typeface="NikoshBAN" charset="0"/>
                <a:cs typeface="NikoshBAN" charset="0"/>
              </a:rPr>
              <a:t>শি</a:t>
            </a:r>
            <a:r>
              <a:rPr lang="en-US" sz="2800" dirty="0" smtClean="0">
                <a:latin typeface="NikoshBAN" charset="0"/>
                <a:cs typeface="NikoshBAN" charset="0"/>
              </a:rPr>
              <a:t> </a:t>
            </a:r>
            <a:r>
              <a:rPr lang="bn-BD" sz="2800" dirty="0" smtClean="0">
                <a:latin typeface="NikoshBAN" charset="0"/>
                <a:cs typeface="NikoshBAN" charset="0"/>
              </a:rPr>
              <a:t>দ্বারা গঠিত। হৃৎপে</a:t>
            </a:r>
            <a:r>
              <a:rPr lang="en-US" sz="2800" dirty="0" err="1" smtClean="0">
                <a:latin typeface="NikoshBAN" charset="0"/>
                <a:cs typeface="NikoshBAN" charset="0"/>
              </a:rPr>
              <a:t>শি</a:t>
            </a:r>
            <a:r>
              <a:rPr lang="en-US" sz="2800" dirty="0" smtClean="0">
                <a:latin typeface="NikoshBAN" charset="0"/>
                <a:cs typeface="NikoshBAN" charset="0"/>
              </a:rPr>
              <a:t> </a:t>
            </a:r>
            <a:r>
              <a:rPr lang="bn-BD" sz="2800" dirty="0" smtClean="0">
                <a:latin typeface="NikoshBAN" charset="0"/>
                <a:cs typeface="NikoshBAN" charset="0"/>
              </a:rPr>
              <a:t>এক ধরনের স্বাধীন অনৈচ্ছিক</a:t>
            </a:r>
            <a:r>
              <a:rPr lang="en-US" sz="2800" dirty="0" smtClean="0">
                <a:latin typeface="NikoshBAN" charset="0"/>
                <a:cs typeface="NikoshBAN" charset="0"/>
              </a:rPr>
              <a:t> </a:t>
            </a:r>
            <a:r>
              <a:rPr lang="bn-BD" sz="2800" dirty="0" smtClean="0">
                <a:latin typeface="NikoshBAN" charset="0"/>
                <a:cs typeface="NikoshBAN" charset="0"/>
              </a:rPr>
              <a:t>পেশি,</a:t>
            </a:r>
            <a:r>
              <a:rPr lang="en-US" sz="2800" dirty="0" smtClean="0">
                <a:latin typeface="NikoshBAN" charset="0"/>
                <a:cs typeface="NikoshBAN" charset="0"/>
              </a:rPr>
              <a:t> </a:t>
            </a:r>
            <a:r>
              <a:rPr lang="bn-BD" sz="2800" dirty="0" smtClean="0">
                <a:latin typeface="NikoshBAN" charset="0"/>
                <a:cs typeface="NikoshBAN" charset="0"/>
              </a:rPr>
              <a:t>যা কারো নিয়ন্ত্রণ ছাড়া নিজে নিজেই সংকোচন ও প্রসারণে সক্ষম। প্রতি মিনিটে কমবেশি ৭২ বার হৃৎপিণ্ড সংকোচিত ও প্র</a:t>
            </a:r>
            <a:r>
              <a:rPr lang="en-US" sz="2800" dirty="0" err="1" smtClean="0">
                <a:latin typeface="NikoshBAN" charset="0"/>
                <a:cs typeface="NikoshBAN" charset="0"/>
              </a:rPr>
              <a:t>সা</a:t>
            </a:r>
            <a:r>
              <a:rPr lang="bn-BD" sz="2800" dirty="0" smtClean="0">
                <a:latin typeface="NikoshBAN" charset="0"/>
                <a:cs typeface="NikoshBAN" charset="0"/>
              </a:rPr>
              <a:t>রিত হয়। </a:t>
            </a:r>
            <a:r>
              <a:rPr lang="en-US" sz="2800" dirty="0" err="1" smtClean="0">
                <a:latin typeface="NikoshBAN" charset="0"/>
                <a:cs typeface="NikoshBAN" charset="0"/>
              </a:rPr>
              <a:t>তুমি</a:t>
            </a:r>
            <a:r>
              <a:rPr lang="en-US" sz="2800" dirty="0" smtClean="0">
                <a:latin typeface="NikoshBAN" charset="0"/>
                <a:cs typeface="NikoshBAN" charset="0"/>
              </a:rPr>
              <a:t> </a:t>
            </a:r>
            <a:r>
              <a:rPr lang="bn-BD" sz="2800" dirty="0" smtClean="0">
                <a:latin typeface="NikoshBAN" charset="0"/>
                <a:cs typeface="NikoshBAN" charset="0"/>
              </a:rPr>
              <a:t>তোমার বুকের মাঝখানে হাত রাখ । একটা ধুকধুকানি বা কোন স্পন্দন টের পাচ্ছ কি? কেন এমন ঘটে? হৃৎপিণ্ডের সংকোচন ও প্রসারণের ফলে এই ঘ</a:t>
            </a:r>
            <a:r>
              <a:rPr lang="en-US" sz="2800" dirty="0" err="1" smtClean="0">
                <a:latin typeface="NikoshBAN" charset="0"/>
                <a:cs typeface="NikoshBAN" charset="0"/>
              </a:rPr>
              <a:t>টে</a:t>
            </a:r>
            <a:r>
              <a:rPr lang="en-US" sz="2800" dirty="0" smtClean="0">
                <a:latin typeface="NikoshBAN" charset="0"/>
                <a:cs typeface="NikoshBAN" charset="0"/>
              </a:rPr>
              <a:t> </a:t>
            </a:r>
            <a:r>
              <a:rPr lang="bn-BD" sz="2800" dirty="0" smtClean="0">
                <a:latin typeface="NikoshBAN" charset="0"/>
                <a:cs typeface="NikoshBAN" charset="0"/>
              </a:rPr>
              <a:t>। এটা হৃ</a:t>
            </a:r>
            <a:r>
              <a:rPr lang="en-US" sz="2800" dirty="0" smtClean="0">
                <a:latin typeface="NikoshBAN" charset="0"/>
                <a:cs typeface="NikoshBAN" charset="0"/>
              </a:rPr>
              <a:t>দ</a:t>
            </a:r>
            <a:r>
              <a:rPr lang="bn-BD" sz="2800" dirty="0" smtClean="0">
                <a:latin typeface="NikoshBAN" charset="0"/>
                <a:cs typeface="NikoshBAN" charset="0"/>
              </a:rPr>
              <a:t>স্পন্দন।</a:t>
            </a:r>
            <a:endParaRPr lang="en-US" sz="28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968" y="1725769"/>
            <a:ext cx="2811611" cy="3271233"/>
          </a:xfrm>
          <a:prstGeom prst="rect">
            <a:avLst/>
          </a:prstGeom>
          <a:ln w="3175">
            <a:noFill/>
          </a:ln>
        </p:spPr>
      </p:pic>
    </p:spTree>
    <p:extLst>
      <p:ext uri="{BB962C8B-B14F-4D97-AF65-F5344CB8AC3E}">
        <p14:creationId xmlns:p14="http://schemas.microsoft.com/office/powerpoint/2010/main" val="3484383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0" end="0"/>
                                            </p:txEl>
                                          </p:spTgt>
                                        </p:tgtEl>
                                        <p:attrNameLst>
                                          <p:attrName>ppt_w</p:attrName>
                                        </p:attrNameLst>
                                      </p:cBhvr>
                                    </p:anim>
                                    <p:anim by="(#ppt_w*0.50)" calcmode="lin" valueType="num">
                                      <p:cBhvr>
                                        <p:cTn id="15" dur="500" decel="50000" autoRev="1" fill="hold">
                                          <p:stCondLst>
                                            <p:cond delay="0"/>
                                          </p:stCondLst>
                                        </p:cTn>
                                        <p:tgtEl>
                                          <p:spTgt spid="3">
                                            <p:txEl>
                                              <p:pRg st="0" end="0"/>
                                            </p:txEl>
                                          </p:spTgt>
                                        </p:tgtEl>
                                        <p:attrNameLst>
                                          <p:attrName>ppt_x</p:attrName>
                                        </p:attrNameLst>
                                      </p:cBhvr>
                                    </p:anim>
                                    <p:anim from="(-#ppt_h/2)" to="(#ppt_y)" calcmode="lin" valueType="num">
                                      <p:cBhvr>
                                        <p:cTn id="16" dur="1000" fill="hold">
                                          <p:stCondLst>
                                            <p:cond delay="0"/>
                                          </p:stCondLst>
                                        </p:cTn>
                                        <p:tgtEl>
                                          <p:spTgt spid="3">
                                            <p:txEl>
                                              <p:pRg st="0" end="0"/>
                                            </p:txEl>
                                          </p:spTgt>
                                        </p:tgtEl>
                                        <p:attrNameLst>
                                          <p:attrName>ppt_y</p:attrName>
                                        </p:attrNameLst>
                                      </p:cBhvr>
                                    </p:anim>
                                    <p:animRot by="21600000">
                                      <p:cBhvr>
                                        <p:cTn id="17" dur="1000" fill="hold">
                                          <p:stCondLst>
                                            <p:cond delay="0"/>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style.rotation</p:attrName>
                                        </p:attrNameLst>
                                      </p:cBhvr>
                                      <p:tavLst>
                                        <p:tav tm="0">
                                          <p:val>
                                            <p:fltVal val="720"/>
                                          </p:val>
                                        </p:tav>
                                        <p:tav tm="100000">
                                          <p:val>
                                            <p:fltVal val="0"/>
                                          </p:val>
                                        </p:tav>
                                      </p:tavLst>
                                    </p:anim>
                                    <p:anim calcmode="lin" valueType="num">
                                      <p:cBhvr>
                                        <p:cTn id="29" dur="2000" fill="hold"/>
                                        <p:tgtEl>
                                          <p:spTgt spid="4"/>
                                        </p:tgtEl>
                                        <p:attrNameLst>
                                          <p:attrName>ppt_h</p:attrName>
                                        </p:attrNameLst>
                                      </p:cBhvr>
                                      <p:tavLst>
                                        <p:tav tm="0">
                                          <p:val>
                                            <p:fltVal val="0"/>
                                          </p:val>
                                        </p:tav>
                                        <p:tav tm="100000">
                                          <p:val>
                                            <p:strVal val="#ppt_h"/>
                                          </p:val>
                                        </p:tav>
                                      </p:tavLst>
                                    </p:anim>
                                    <p:anim calcmode="lin" valueType="num">
                                      <p:cBhvr>
                                        <p:cTn id="3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1675</TotalTime>
  <Words>654</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NSimSun</vt:lpstr>
      <vt:lpstr>Arial</vt:lpstr>
      <vt:lpstr>NikoshBAN</vt:lpstr>
      <vt:lpstr>Trebuchet MS</vt:lpstr>
      <vt:lpstr>Vrinda</vt:lpstr>
      <vt:lpstr>Wingdings 2</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361</cp:revision>
  <dcterms:created xsi:type="dcterms:W3CDTF">2020-08-12T06:04:11Z</dcterms:created>
  <dcterms:modified xsi:type="dcterms:W3CDTF">2020-08-24T18:00:37Z</dcterms:modified>
</cp:coreProperties>
</file>