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5"/>
  </p:notesMasterIdLst>
  <p:sldIdLst>
    <p:sldId id="256" r:id="rId2"/>
    <p:sldId id="272" r:id="rId3"/>
    <p:sldId id="273" r:id="rId4"/>
    <p:sldId id="274" r:id="rId5"/>
    <p:sldId id="291" r:id="rId6"/>
    <p:sldId id="297" r:id="rId7"/>
    <p:sldId id="296" r:id="rId8"/>
    <p:sldId id="293" r:id="rId9"/>
    <p:sldId id="275" r:id="rId10"/>
    <p:sldId id="276" r:id="rId11"/>
    <p:sldId id="277" r:id="rId12"/>
    <p:sldId id="300" r:id="rId13"/>
    <p:sldId id="280" r:id="rId14"/>
    <p:sldId id="281" r:id="rId15"/>
    <p:sldId id="282" r:id="rId16"/>
    <p:sldId id="294" r:id="rId17"/>
    <p:sldId id="295" r:id="rId18"/>
    <p:sldId id="284" r:id="rId19"/>
    <p:sldId id="285" r:id="rId20"/>
    <p:sldId id="298" r:id="rId21"/>
    <p:sldId id="288" r:id="rId22"/>
    <p:sldId id="289"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86" autoAdjust="0"/>
    <p:restoredTop sz="94660"/>
  </p:normalViewPr>
  <p:slideViewPr>
    <p:cSldViewPr snapToGrid="0">
      <p:cViewPr varScale="1">
        <p:scale>
          <a:sx n="67" d="100"/>
          <a:sy n="67" d="100"/>
        </p:scale>
        <p:origin x="4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433A9-E75E-41F1-9866-2BBFE70F3C42}"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AABED-7C9B-4866-9799-0691B5178D37}" type="slidenum">
              <a:rPr lang="en-US" smtClean="0"/>
              <a:t>‹#›</a:t>
            </a:fld>
            <a:endParaRPr lang="en-US"/>
          </a:p>
        </p:txBody>
      </p:sp>
    </p:spTree>
    <p:extLst>
      <p:ext uri="{BB962C8B-B14F-4D97-AF65-F5344CB8AC3E}">
        <p14:creationId xmlns:p14="http://schemas.microsoft.com/office/powerpoint/2010/main" val="383921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শিক্ষার্থীদের</a:t>
            </a:r>
            <a:r>
              <a:rPr lang="en-US" baseline="0" dirty="0" smtClean="0"/>
              <a:t> </a:t>
            </a:r>
            <a:r>
              <a:rPr lang="en-US" baseline="0" dirty="0" err="1" smtClean="0"/>
              <a:t>নিকট</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 ১। </a:t>
            </a:r>
            <a:r>
              <a:rPr lang="en-US" dirty="0" err="1" smtClean="0"/>
              <a:t>মনিটর</a:t>
            </a:r>
            <a:r>
              <a:rPr lang="en-US" dirty="0" smtClean="0"/>
              <a:t> </a:t>
            </a:r>
            <a:r>
              <a:rPr lang="en-US" dirty="0" err="1" smtClean="0"/>
              <a:t>ব্যবহার</a:t>
            </a:r>
            <a:r>
              <a:rPr lang="en-US" dirty="0" smtClean="0"/>
              <a:t> </a:t>
            </a:r>
            <a:r>
              <a:rPr lang="en-US" dirty="0" err="1" smtClean="0"/>
              <a:t>করতে</a:t>
            </a:r>
            <a:r>
              <a:rPr lang="en-US" dirty="0" smtClean="0"/>
              <a:t> </a:t>
            </a:r>
            <a:r>
              <a:rPr lang="en-US" dirty="0" err="1" smtClean="0"/>
              <a:t>কী</a:t>
            </a:r>
            <a:r>
              <a:rPr lang="en-US" dirty="0" smtClean="0"/>
              <a:t> </a:t>
            </a:r>
            <a:r>
              <a:rPr lang="en-US" dirty="0" err="1" smtClean="0"/>
              <a:t>ব্যবহার</a:t>
            </a:r>
            <a:r>
              <a:rPr lang="en-US" dirty="0" smtClean="0"/>
              <a:t> </a:t>
            </a:r>
            <a:r>
              <a:rPr lang="en-US" dirty="0" err="1" smtClean="0"/>
              <a:t>করা</a:t>
            </a:r>
            <a:r>
              <a:rPr lang="en-US" dirty="0" smtClean="0"/>
              <a:t> </a:t>
            </a:r>
            <a:r>
              <a:rPr lang="en-US" dirty="0" err="1" smtClean="0"/>
              <a:t>উচিত</a:t>
            </a:r>
            <a:r>
              <a:rPr lang="en-US" dirty="0" smtClean="0"/>
              <a:t>? </a:t>
            </a:r>
            <a:r>
              <a:rPr lang="en-US" dirty="0" err="1" smtClean="0"/>
              <a:t>সম্ভাব্য</a:t>
            </a:r>
            <a:r>
              <a:rPr lang="en-US" dirty="0" smtClean="0"/>
              <a:t> </a:t>
            </a:r>
            <a:r>
              <a:rPr lang="en-US" dirty="0" err="1" smtClean="0"/>
              <a:t>উত্তর</a:t>
            </a:r>
            <a:r>
              <a:rPr lang="en-US" dirty="0" smtClean="0"/>
              <a:t>:</a:t>
            </a:r>
            <a:r>
              <a:rPr lang="en-US" baseline="0" dirty="0" smtClean="0"/>
              <a:t> </a:t>
            </a:r>
            <a:r>
              <a:rPr lang="bn-BD" sz="1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নরম সুতি কাপড়</a:t>
            </a:r>
            <a:r>
              <a:rPr lang="en-US" sz="1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1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en-US" sz="1200" baseline="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 </a:t>
            </a:r>
            <a:r>
              <a:rPr lang="en-US" sz="1200" baseline="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a:t>
            </a:r>
            <a:r>
              <a:rPr lang="en-US" sz="1200" baseline="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1200" baseline="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আরো</a:t>
            </a:r>
            <a:r>
              <a:rPr lang="en-US" sz="1200" baseline="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1200" baseline="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আলোচনা</a:t>
            </a:r>
            <a:r>
              <a:rPr lang="en-US" sz="1200" baseline="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1200" baseline="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1200" baseline="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1200" baseline="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পারেন</a:t>
            </a:r>
            <a:r>
              <a:rPr lang="en-US" sz="1200" baseline="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BD" sz="11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94B0391-5F2F-4EA9-A564-5066204DDFD3}" type="slidenum">
              <a:rPr lang="en-US" smtClean="0"/>
              <a:pPr/>
              <a:t>5</a:t>
            </a:fld>
            <a:endParaRPr lang="en-US"/>
          </a:p>
        </p:txBody>
      </p:sp>
    </p:spTree>
    <p:extLst>
      <p:ext uri="{BB962C8B-B14F-4D97-AF65-F5344CB8AC3E}">
        <p14:creationId xmlns:p14="http://schemas.microsoft.com/office/powerpoint/2010/main" val="419144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শিক্ষার্থীদের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নিকট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প্রশ্ন</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পারেন</a:t>
            </a:r>
            <a:r>
              <a:rPr lang="en-US" sz="1200" kern="1200" baseline="0" dirty="0" smtClean="0">
                <a:solidFill>
                  <a:schemeClr val="tx1"/>
                </a:solidFill>
                <a:effectLst/>
                <a:latin typeface="+mn-lt"/>
                <a:ea typeface="+mn-ea"/>
                <a:cs typeface="+mn-cs"/>
              </a:rPr>
              <a:t> – ১। </a:t>
            </a:r>
            <a:r>
              <a:rPr lang="en-US" sz="1200" kern="1200" baseline="0" dirty="0" err="1" smtClean="0">
                <a:solidFill>
                  <a:schemeClr val="tx1"/>
                </a:solidFill>
                <a:effectLst/>
                <a:latin typeface="+mn-lt"/>
                <a:ea typeface="+mn-ea"/>
                <a:cs typeface="+mn-cs"/>
              </a:rPr>
              <a:t>মাউস</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পরিস্কার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উচিত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কেন?সম্ভাব্য</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উত্তর</a:t>
            </a:r>
            <a:r>
              <a:rPr lang="en-US" sz="1200" kern="1200" baseline="0" dirty="0" smtClean="0">
                <a:solidFill>
                  <a:schemeClr val="tx1"/>
                </a:solidFill>
                <a:effectLst/>
                <a:latin typeface="+mn-lt"/>
                <a:ea typeface="+mn-ea"/>
                <a:cs typeface="+mn-cs"/>
              </a:rPr>
              <a:t>: </a:t>
            </a:r>
            <a:r>
              <a:rPr lang="bn-BD" dirty="0" smtClean="0">
                <a:latin typeface="NikoshBAN" pitchFamily="2" charset="0"/>
                <a:cs typeface="NikoshBAN" pitchFamily="2" charset="0"/>
              </a:rPr>
              <a:t>যেখানে যেখানে ময়লা জমেছে কটন বাড দিয়ে সেটা পরিষ্কার করে নরম সুতি কাপড় দিয়ে মুছে দিতে হবে।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তাহলে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মাউস্টি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দীর্ঘদিন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ব্যবহার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a:t>
            </a:r>
            <a:r>
              <a:rPr lang="en-US" baseline="0" dirty="0" smtClean="0">
                <a:latin typeface="NikoshBAN" pitchFamily="2" charset="0"/>
                <a:cs typeface="NikoshBAN" pitchFamily="2" charset="0"/>
              </a:rPr>
              <a:t>।</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B94B0391-5F2F-4EA9-A564-5066204DDFD3}" type="slidenum">
              <a:rPr lang="en-US" smtClean="0"/>
              <a:pPr/>
              <a:t>6</a:t>
            </a:fld>
            <a:endParaRPr lang="en-US"/>
          </a:p>
        </p:txBody>
      </p:sp>
    </p:spTree>
    <p:extLst>
      <p:ext uri="{BB962C8B-B14F-4D97-AF65-F5344CB8AC3E}">
        <p14:creationId xmlns:p14="http://schemas.microsoft.com/office/powerpoint/2010/main" val="309976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শিক্ষার্থীদের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নিকট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প্রশ্ন</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পারেন</a:t>
            </a:r>
            <a:r>
              <a:rPr lang="en-US" sz="1200" kern="1200" baseline="0" dirty="0" smtClean="0">
                <a:solidFill>
                  <a:schemeClr val="tx1"/>
                </a:solidFill>
                <a:effectLst/>
                <a:latin typeface="+mn-lt"/>
                <a:ea typeface="+mn-ea"/>
                <a:cs typeface="+mn-cs"/>
              </a:rPr>
              <a:t> – ১। </a:t>
            </a:r>
            <a:r>
              <a:rPr lang="en-US" sz="1200" kern="1200" baseline="0" dirty="0" err="1" smtClean="0">
                <a:solidFill>
                  <a:schemeClr val="tx1"/>
                </a:solidFill>
                <a:effectLst/>
                <a:latin typeface="+mn-lt"/>
                <a:ea typeface="+mn-ea"/>
                <a:cs typeface="+mn-cs"/>
              </a:rPr>
              <a:t>কীবোর্ড</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পরিষ্কার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রাখার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প্রয়োজনীয়তা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সম্ভাব্য</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উত্তর</a:t>
            </a:r>
            <a:r>
              <a:rPr lang="en-US" sz="1200" kern="1200" baseline="0" dirty="0" smtClean="0">
                <a:solidFill>
                  <a:schemeClr val="tx1"/>
                </a:solidFill>
                <a:effectLst/>
                <a:latin typeface="+mn-lt"/>
                <a:ea typeface="+mn-ea"/>
                <a:cs typeface="+mn-cs"/>
              </a:rPr>
              <a:t> : </a:t>
            </a:r>
            <a:r>
              <a:rPr lang="bn-BD" sz="1200" dirty="0" smtClean="0">
                <a:latin typeface="NikoshBAN" pitchFamily="2" charset="0"/>
                <a:cs typeface="NikoshBAN" pitchFamily="2" charset="0"/>
              </a:rPr>
              <a:t>কটন বাড, ব্রাশ, কাপড় দিয়ে প্রত্যেকটি কী’র চারপাশে পরিষ্কার করে তারপর উল্টো করে ঝাকি দিয়ে সুতি কাপড় মুছেলেই কী বোর্ড পরিষ্কার হয়ে যাবে।</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এটি</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না</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করলে</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কম্পিউটার</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নষ্ট</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হওয়ার</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সম্ভাবনা</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থাকে</a:t>
            </a:r>
            <a:r>
              <a:rPr lang="en-US" sz="1200" baseline="0" dirty="0" smtClean="0">
                <a:latin typeface="NikoshBAN" pitchFamily="2" charset="0"/>
                <a:cs typeface="NikoshBAN" pitchFamily="2" charset="0"/>
              </a:rPr>
              <a:t>।</a:t>
            </a:r>
            <a:endParaRPr lang="en-US" dirty="0"/>
          </a:p>
        </p:txBody>
      </p:sp>
      <p:sp>
        <p:nvSpPr>
          <p:cNvPr id="4" name="Slide Number Placeholder 3"/>
          <p:cNvSpPr>
            <a:spLocks noGrp="1"/>
          </p:cNvSpPr>
          <p:nvPr>
            <p:ph type="sldNum" sz="quarter" idx="10"/>
          </p:nvPr>
        </p:nvSpPr>
        <p:spPr/>
        <p:txBody>
          <a:bodyPr/>
          <a:lstStyle/>
          <a:p>
            <a:fld id="{B94B0391-5F2F-4EA9-A564-5066204DDFD3}" type="slidenum">
              <a:rPr lang="en-US" smtClean="0"/>
              <a:pPr/>
              <a:t>7</a:t>
            </a:fld>
            <a:endParaRPr lang="en-US"/>
          </a:p>
        </p:txBody>
      </p:sp>
    </p:spTree>
    <p:extLst>
      <p:ext uri="{BB962C8B-B14F-4D97-AF65-F5344CB8AC3E}">
        <p14:creationId xmlns:p14="http://schemas.microsoft.com/office/powerpoint/2010/main" val="234429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শিক্ষার্থীদের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নিকট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প্রশ্ন</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পারেন</a:t>
            </a:r>
            <a:r>
              <a:rPr lang="en-US" sz="1200" kern="1200" baseline="0" dirty="0" smtClean="0">
                <a:solidFill>
                  <a:schemeClr val="tx1"/>
                </a:solidFill>
                <a:effectLst/>
                <a:latin typeface="+mn-lt"/>
                <a:ea typeface="+mn-ea"/>
                <a:cs typeface="+mn-cs"/>
              </a:rPr>
              <a:t> – ১। </a:t>
            </a:r>
            <a:r>
              <a:rPr lang="en-US" sz="1200" kern="1200" baseline="0" dirty="0" err="1" smtClean="0">
                <a:solidFill>
                  <a:schemeClr val="tx1"/>
                </a:solidFill>
                <a:effectLst/>
                <a:latin typeface="+mn-lt"/>
                <a:ea typeface="+mn-ea"/>
                <a:cs typeface="+mn-cs"/>
              </a:rPr>
              <a:t>কম্পিউটারের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সঠিক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যত্ন</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নেওয়া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হলে</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সমস্যা</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দেখা</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দিতে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সম্ভাব্য</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উত্তর</a:t>
            </a:r>
            <a:r>
              <a:rPr lang="en-US" sz="1200" kern="1200" baseline="0" dirty="0" smtClean="0">
                <a:solidFill>
                  <a:schemeClr val="tx1"/>
                </a:solidFill>
                <a:effectLst/>
                <a:latin typeface="+mn-lt"/>
                <a:ea typeface="+mn-ea"/>
                <a:cs typeface="+mn-cs"/>
              </a:rPr>
              <a:t> : </a:t>
            </a:r>
            <a:r>
              <a:rPr lang="en-US" sz="1200" kern="1200" baseline="0" dirty="0" err="1" smtClean="0">
                <a:solidFill>
                  <a:schemeClr val="tx1"/>
                </a:solidFill>
                <a:effectLst/>
                <a:latin typeface="+mn-lt"/>
                <a:ea typeface="+mn-ea"/>
                <a:cs typeface="+mn-cs"/>
              </a:rPr>
              <a:t>কম্পিউটার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নষ্ঠ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হয়ে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যে</a:t>
            </a:r>
            <a:r>
              <a:rPr lang="bn-IN" sz="1200" kern="1200" baseline="0" dirty="0" smtClean="0">
                <a:solidFill>
                  <a:schemeClr val="tx1"/>
                </a:solidFill>
                <a:effectLst/>
                <a:latin typeface="+mn-lt"/>
                <a:ea typeface="+mn-ea"/>
                <a:cs typeface="+mn-cs"/>
              </a:rPr>
              <a:t>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94B0391-5F2F-4EA9-A564-5066204DDFD3}" type="slidenum">
              <a:rPr lang="en-US" smtClean="0"/>
              <a:pPr/>
              <a:t>8</a:t>
            </a:fld>
            <a:endParaRPr lang="en-US"/>
          </a:p>
        </p:txBody>
      </p:sp>
    </p:spTree>
    <p:extLst>
      <p:ext uri="{BB962C8B-B14F-4D97-AF65-F5344CB8AC3E}">
        <p14:creationId xmlns:p14="http://schemas.microsoft.com/office/powerpoint/2010/main" val="409706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শিক্ষার্থীদের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নিকট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প্রশ্ন</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পারেন</a:t>
            </a:r>
            <a:r>
              <a:rPr lang="en-US" sz="1200" kern="1200" baseline="0" dirty="0" smtClean="0">
                <a:solidFill>
                  <a:schemeClr val="tx1"/>
                </a:solidFill>
                <a:effectLst/>
                <a:latin typeface="+mn-lt"/>
                <a:ea typeface="+mn-ea"/>
                <a:cs typeface="+mn-cs"/>
              </a:rPr>
              <a:t> – ১। </a:t>
            </a:r>
            <a:r>
              <a:rPr lang="bn-BD" sz="1200" dirty="0" smtClean="0">
                <a:latin typeface="NikoshBAN" pitchFamily="2" charset="0"/>
                <a:cs typeface="NikoshBAN" pitchFamily="2" charset="0"/>
              </a:rPr>
              <a:t>কম্পিউটারের কাছাকাছি পানি বা তরল রা</a:t>
            </a:r>
            <a:r>
              <a:rPr lang="en-US" sz="1200" dirty="0" err="1" smtClean="0">
                <a:latin typeface="NikoshBAN" pitchFamily="2" charset="0"/>
                <a:cs typeface="NikoshBAN" pitchFamily="2" charset="0"/>
              </a:rPr>
              <a:t>খা</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উচিত</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নয়</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কেন</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সম্ভাব্য</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উত্তর</a:t>
            </a:r>
            <a:r>
              <a:rPr lang="en-US" sz="1200" baseline="0" dirty="0" smtClean="0">
                <a:latin typeface="NikoshBAN" pitchFamily="2" charset="0"/>
                <a:cs typeface="NikoshBAN" pitchFamily="2" charset="0"/>
              </a:rPr>
              <a:t>:</a:t>
            </a:r>
            <a:r>
              <a:rPr lang="bn-IN" sz="1200" dirty="0" smtClean="0">
                <a:latin typeface="NikoshBAN" pitchFamily="2" charset="0"/>
                <a:cs typeface="NikoshBAN" pitchFamily="2" charset="0"/>
              </a:rPr>
              <a:t> </a:t>
            </a:r>
            <a:r>
              <a:rPr lang="bn-BD" sz="1200" dirty="0" smtClean="0">
                <a:latin typeface="NikoshBAN" pitchFamily="2" charset="0"/>
                <a:cs typeface="NikoshBAN" pitchFamily="2" charset="0"/>
              </a:rPr>
              <a:t>কম্পিউটারের কাছাকাছি পানি বা তরল </a:t>
            </a:r>
            <a:r>
              <a:rPr lang="en-US" sz="1200" dirty="0" err="1" smtClean="0">
                <a:latin typeface="NikoshBAN" pitchFamily="2" charset="0"/>
                <a:cs typeface="NikoshBAN" pitchFamily="2" charset="0"/>
              </a:rPr>
              <a:t>রাখলে</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সেটা</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পড়ে</a:t>
            </a:r>
            <a:r>
              <a:rPr lang="en-US" sz="1200" baseline="0" dirty="0" smtClean="0">
                <a:latin typeface="NikoshBAN" pitchFamily="2" charset="0"/>
                <a:cs typeface="NikoshBAN" pitchFamily="2" charset="0"/>
              </a:rPr>
              <a:t> </a:t>
            </a:r>
            <a:r>
              <a:rPr lang="bn-BD" sz="1200" dirty="0" smtClean="0">
                <a:latin typeface="NikoshBAN" pitchFamily="2" charset="0"/>
                <a:cs typeface="NikoshBAN" pitchFamily="2" charset="0"/>
              </a:rPr>
              <a:t>কম্পিউটারের ক্ষতি হতে পারে।শর্ট সার্কিট হতে পারে।তাই না রাখাই ভাল</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B94B0391-5F2F-4EA9-A564-5066204DDFD3}" type="slidenum">
              <a:rPr lang="en-US" smtClean="0"/>
              <a:pPr/>
              <a:t>16</a:t>
            </a:fld>
            <a:endParaRPr lang="en-US"/>
          </a:p>
        </p:txBody>
      </p:sp>
    </p:spTree>
    <p:extLst>
      <p:ext uri="{BB962C8B-B14F-4D97-AF65-F5344CB8AC3E}">
        <p14:creationId xmlns:p14="http://schemas.microsoft.com/office/powerpoint/2010/main" val="383079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কম্পিউটারে ধুলো জমেছে কিনা মাঝেমাঝে দেখে পরিষ্কার করতে হবে।</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তা</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না</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হলে</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কম্পিউটার</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তাড়াতাড়ি</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নষ্ট</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হয়ে</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যাবে</a:t>
            </a:r>
            <a:r>
              <a:rPr lang="en-US" sz="1200" baseline="0" dirty="0" smtClean="0">
                <a:latin typeface="NikoshBAN" pitchFamily="2" charset="0"/>
                <a:cs typeface="NikoshBAN" pitchFamily="2" charset="0"/>
              </a:rPr>
              <a:t>।</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B94B0391-5F2F-4EA9-A564-5066204DDFD3}" type="slidenum">
              <a:rPr lang="en-US" smtClean="0"/>
              <a:pPr/>
              <a:t>17</a:t>
            </a:fld>
            <a:endParaRPr lang="en-US"/>
          </a:p>
        </p:txBody>
      </p:sp>
    </p:spTree>
    <p:extLst>
      <p:ext uri="{BB962C8B-B14F-4D97-AF65-F5344CB8AC3E}">
        <p14:creationId xmlns:p14="http://schemas.microsoft.com/office/powerpoint/2010/main" val="214038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270BB-E721-4137-8FD0-0C3D274CA620}" type="slidenum">
              <a:rPr lang="en-US" smtClean="0"/>
              <a:pPr/>
              <a:t>18</a:t>
            </a:fld>
            <a:endParaRPr lang="en-US"/>
          </a:p>
        </p:txBody>
      </p:sp>
    </p:spTree>
    <p:extLst>
      <p:ext uri="{BB962C8B-B14F-4D97-AF65-F5344CB8AC3E}">
        <p14:creationId xmlns:p14="http://schemas.microsoft.com/office/powerpoint/2010/main" val="375687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4B0391-5F2F-4EA9-A564-5066204DDFD3}" type="slidenum">
              <a:rPr lang="en-US" smtClean="0"/>
              <a:pPr/>
              <a:t>20</a:t>
            </a:fld>
            <a:endParaRPr lang="en-US"/>
          </a:p>
        </p:txBody>
      </p:sp>
    </p:spTree>
    <p:extLst>
      <p:ext uri="{BB962C8B-B14F-4D97-AF65-F5344CB8AC3E}">
        <p14:creationId xmlns:p14="http://schemas.microsoft.com/office/powerpoint/2010/main" val="138454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6F843-32B1-4D58-B92C-FBF01D22A94A}" type="slidenum">
              <a:rPr lang="en-US" smtClean="0"/>
              <a:t>23</a:t>
            </a:fld>
            <a:endParaRPr lang="en-US"/>
          </a:p>
        </p:txBody>
      </p:sp>
    </p:spTree>
    <p:extLst>
      <p:ext uri="{BB962C8B-B14F-4D97-AF65-F5344CB8AC3E}">
        <p14:creationId xmlns:p14="http://schemas.microsoft.com/office/powerpoint/2010/main" val="18563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85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en-US"/>
              <a:t>Click to edit Master subtitle style</a:t>
            </a:r>
          </a:p>
        </p:txBody>
      </p:sp>
      <p:sp>
        <p:nvSpPr>
          <p:cNvPr id="4" name="Date Placeholder 3"/>
          <p:cNvSpPr>
            <a:spLocks noGrp="1"/>
          </p:cNvSpPr>
          <p:nvPr>
            <p:ph type="dt" sz="half" idx="10"/>
          </p:nvPr>
        </p:nvSpPr>
        <p:spPr/>
        <p:txBody>
          <a:bodyPr/>
          <a:lstStyle/>
          <a:p>
            <a:fld id="{6E142821-A594-4CEF-AD6E-A6EF1718F4CD}" type="datetime1">
              <a:rPr lang="en-US" smtClean="0">
                <a:solidFill>
                  <a:prstClr val="black">
                    <a:tint val="75000"/>
                  </a:prstClr>
                </a:solidFill>
              </a:rPr>
              <a:t>7/14/2020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6333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9A866-0711-4B83-8997-080C4D236A31}" type="datetime1">
              <a:rPr lang="en-US" smtClean="0">
                <a:solidFill>
                  <a:prstClr val="black">
                    <a:tint val="75000"/>
                  </a:prstClr>
                </a:solidFill>
              </a:rPr>
              <a:t>7/14/2020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8483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93CF2-5DFF-4C1F-95FC-052D49BCC305}" type="datetime1">
              <a:rPr lang="en-US" smtClean="0">
                <a:solidFill>
                  <a:prstClr val="black">
                    <a:tint val="75000"/>
                  </a:prstClr>
                </a:solidFill>
              </a:rPr>
              <a:t>7/14/2020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8599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149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8" name="Half Frame 7"/>
          <p:cNvSpPr/>
          <p:nvPr userDrawn="1"/>
        </p:nvSpPr>
        <p:spPr>
          <a:xfrm>
            <a:off x="101600" y="76200"/>
            <a:ext cx="1016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5400000">
            <a:off x="11252200" y="0"/>
            <a:ext cx="762000" cy="9144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16387815">
            <a:off x="204859" y="5925444"/>
            <a:ext cx="762000" cy="9144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11074400" y="6095999"/>
            <a:ext cx="1016000" cy="6858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48270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B21302-3861-4D13-A930-2585A6C5BE17}" type="datetime1">
              <a:rPr lang="en-US" smtClean="0">
                <a:solidFill>
                  <a:prstClr val="black">
                    <a:tint val="75000"/>
                  </a:prstClr>
                </a:solidFill>
              </a:rPr>
              <a:t>7/14/2020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4411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850"/>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40">
                <a:solidFill>
                  <a:schemeClr val="tx1">
                    <a:tint val="75000"/>
                  </a:schemeClr>
                </a:solidFill>
              </a:defRPr>
            </a:lvl1pPr>
            <a:lvl2pPr marL="445770" indent="0">
              <a:buNone/>
              <a:defRPr sz="1950">
                <a:solidFill>
                  <a:schemeClr val="tx1">
                    <a:tint val="75000"/>
                  </a:schemeClr>
                </a:solidFill>
              </a:defRPr>
            </a:lvl2pPr>
            <a:lvl3pPr marL="891540" indent="0">
              <a:buNone/>
              <a:defRPr sz="1755">
                <a:solidFill>
                  <a:schemeClr val="tx1">
                    <a:tint val="75000"/>
                  </a:schemeClr>
                </a:solidFill>
              </a:defRPr>
            </a:lvl3pPr>
            <a:lvl4pPr marL="1337310" indent="0">
              <a:buNone/>
              <a:defRPr sz="1560">
                <a:solidFill>
                  <a:schemeClr val="tx1">
                    <a:tint val="75000"/>
                  </a:schemeClr>
                </a:solidFill>
              </a:defRPr>
            </a:lvl4pPr>
            <a:lvl5pPr marL="1783080" indent="0">
              <a:buNone/>
              <a:defRPr sz="1560">
                <a:solidFill>
                  <a:schemeClr val="tx1">
                    <a:tint val="75000"/>
                  </a:schemeClr>
                </a:solidFill>
              </a:defRPr>
            </a:lvl5pPr>
            <a:lvl6pPr marL="2228850" indent="0">
              <a:buNone/>
              <a:defRPr sz="1560">
                <a:solidFill>
                  <a:schemeClr val="tx1">
                    <a:tint val="75000"/>
                  </a:schemeClr>
                </a:solidFill>
              </a:defRPr>
            </a:lvl6pPr>
            <a:lvl7pPr marL="2674620" indent="0">
              <a:buNone/>
              <a:defRPr sz="1560">
                <a:solidFill>
                  <a:schemeClr val="tx1">
                    <a:tint val="75000"/>
                  </a:schemeClr>
                </a:solidFill>
              </a:defRPr>
            </a:lvl7pPr>
            <a:lvl8pPr marL="3120390" indent="0">
              <a:buNone/>
              <a:defRPr sz="1560">
                <a:solidFill>
                  <a:schemeClr val="tx1">
                    <a:tint val="75000"/>
                  </a:schemeClr>
                </a:solidFill>
              </a:defRPr>
            </a:lvl8pPr>
            <a:lvl9pPr marL="3566160" indent="0">
              <a:buNone/>
              <a:defRPr sz="15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541659-A828-48F3-9A84-493B7443C5EC}" type="datetime1">
              <a:rPr lang="en-US" smtClean="0">
                <a:solidFill>
                  <a:prstClr val="black">
                    <a:tint val="75000"/>
                  </a:prstClr>
                </a:solidFill>
              </a:rPr>
              <a:t>7/14/2020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3002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CA7DEA-E2D2-430E-B62D-BE3DDB8CFC82}" type="datetime1">
              <a:rPr lang="en-US" smtClean="0">
                <a:solidFill>
                  <a:prstClr val="black">
                    <a:tint val="75000"/>
                  </a:prstClr>
                </a:solidFill>
              </a:rPr>
              <a:t>7/14/2020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0254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402AD8-0D7D-4AE4-A162-0C2C55B2B7CD}" type="datetime1">
              <a:rPr lang="en-US" smtClean="0">
                <a:solidFill>
                  <a:prstClr val="black">
                    <a:tint val="75000"/>
                  </a:prstClr>
                </a:solidFill>
              </a:rPr>
              <a:t>7/14/2020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4192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4EF37C-F6D2-447D-85B2-85F8FB0B1BE1}" type="datetime1">
              <a:rPr lang="en-US" smtClean="0">
                <a:solidFill>
                  <a:prstClr val="black">
                    <a:tint val="75000"/>
                  </a:prstClr>
                </a:solidFill>
              </a:rPr>
              <a:t>7/14/2020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6629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E6162-C472-48F8-9AFB-9F29E4985300}" type="datetime1">
              <a:rPr lang="en-US" smtClean="0">
                <a:solidFill>
                  <a:prstClr val="black">
                    <a:tint val="75000"/>
                  </a:prstClr>
                </a:solidFill>
              </a:rPr>
              <a:t>7/14/2020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372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2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Edit Master text styles</a:t>
            </a:r>
          </a:p>
        </p:txBody>
      </p:sp>
      <p:sp>
        <p:nvSpPr>
          <p:cNvPr id="5" name="Date Placeholder 4"/>
          <p:cNvSpPr>
            <a:spLocks noGrp="1"/>
          </p:cNvSpPr>
          <p:nvPr>
            <p:ph type="dt" sz="half" idx="10"/>
          </p:nvPr>
        </p:nvSpPr>
        <p:spPr/>
        <p:txBody>
          <a:bodyPr/>
          <a:lstStyle/>
          <a:p>
            <a:fld id="{5E5BFF01-C485-49C9-A6DF-F037F7C4D0E0}" type="datetime1">
              <a:rPr lang="en-US" smtClean="0">
                <a:solidFill>
                  <a:prstClr val="black">
                    <a:tint val="75000"/>
                  </a:prstClr>
                </a:solidFill>
              </a:rPr>
              <a:t>7/14/2020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7609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2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Edit Master text styles</a:t>
            </a:r>
          </a:p>
        </p:txBody>
      </p:sp>
      <p:sp>
        <p:nvSpPr>
          <p:cNvPr id="5" name="Date Placeholder 4"/>
          <p:cNvSpPr>
            <a:spLocks noGrp="1"/>
          </p:cNvSpPr>
          <p:nvPr>
            <p:ph type="dt" sz="half" idx="10"/>
          </p:nvPr>
        </p:nvSpPr>
        <p:spPr/>
        <p:txBody>
          <a:bodyPr/>
          <a:lstStyle/>
          <a:p>
            <a:fld id="{2FA8207C-6F9F-407C-864C-BEC829F36CC6}" type="datetime1">
              <a:rPr lang="en-US" smtClean="0">
                <a:solidFill>
                  <a:prstClr val="black">
                    <a:tint val="75000"/>
                  </a:prstClr>
                </a:solidFill>
              </a:rPr>
              <a:t>7/14/2020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7309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BEBA8EAE-BF5A-486C-A8C5-ECC9F3942E4B}">
                <a14:imgProps xmlns:a14="http://schemas.microsoft.com/office/drawing/2010/main">
                  <a14:imgLayer r:embed="rId15">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70">
                <a:solidFill>
                  <a:schemeClr val="tx1">
                    <a:tint val="75000"/>
                  </a:schemeClr>
                </a:solidFill>
              </a:defRPr>
            </a:lvl1pPr>
          </a:lstStyle>
          <a:p>
            <a:fld id="{BD61B187-E367-4D92-AA26-B0BD841BE843}" type="datetime1">
              <a:rPr lang="en-US" smtClean="0">
                <a:solidFill>
                  <a:prstClr val="black">
                    <a:tint val="75000"/>
                  </a:prstClr>
                </a:solidFill>
              </a:rPr>
              <a:t>7/14/2020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70">
                <a:solidFill>
                  <a:schemeClr val="tx1">
                    <a:tint val="75000"/>
                  </a:schemeClr>
                </a:solidFill>
              </a:defRPr>
            </a:lvl1pPr>
          </a:lstStyle>
          <a:p>
            <a:r>
              <a:rPr lang="en-US" smtClean="0">
                <a:solidFill>
                  <a:prstClr val="black">
                    <a:tint val="75000"/>
                  </a:prstClr>
                </a:solidFill>
              </a:rPr>
              <a:t>Lm Ashab Uddin Ridoy</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70">
                <a:solidFill>
                  <a:schemeClr val="tx1">
                    <a:tint val="75000"/>
                  </a:schemeClr>
                </a:solidFill>
              </a:defRPr>
            </a:lvl1pPr>
          </a:lstStyle>
          <a:p>
            <a:fld id="{0BFF51EB-0EE9-44B6-8FDC-DC88A3584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99975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dt="0"/>
  <p:txStyles>
    <p:titleStyle>
      <a:lvl1pPr algn="l" defTabSz="891540"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37.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0967" y="503829"/>
            <a:ext cx="6271146" cy="134430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99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স্বাগতম</a:t>
            </a:r>
            <a:endParaRPr lang="en-US" sz="199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1" y="1848133"/>
            <a:ext cx="9116704" cy="4838019"/>
          </a:xfrm>
          <a:prstGeom prst="rect">
            <a:avLst/>
          </a:prstGeom>
        </p:spPr>
      </p:pic>
    </p:spTree>
    <p:extLst>
      <p:ext uri="{BB962C8B-B14F-4D97-AF65-F5344CB8AC3E}">
        <p14:creationId xmlns:p14="http://schemas.microsoft.com/office/powerpoint/2010/main" val="16131862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570" y="1180301"/>
            <a:ext cx="2676525" cy="2586038"/>
          </a:xfrm>
          <a:prstGeom prst="rect">
            <a:avLst/>
          </a:prstGeom>
        </p:spPr>
      </p:pic>
      <p:sp>
        <p:nvSpPr>
          <p:cNvPr id="5" name="Rectangle 4"/>
          <p:cNvSpPr/>
          <p:nvPr/>
        </p:nvSpPr>
        <p:spPr>
          <a:xfrm>
            <a:off x="342899" y="4000501"/>
            <a:ext cx="11458575" cy="2257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আজকাল</a:t>
            </a:r>
            <a:r>
              <a:rPr lang="en-US" sz="3200" dirty="0" smtClean="0"/>
              <a:t> </a:t>
            </a:r>
            <a:r>
              <a:rPr lang="en-US" sz="3200" dirty="0" err="1" smtClean="0"/>
              <a:t>বেশির</a:t>
            </a:r>
            <a:r>
              <a:rPr lang="en-US" sz="3200" dirty="0" smtClean="0"/>
              <a:t> </a:t>
            </a:r>
            <a:r>
              <a:rPr lang="en-US" sz="3200" dirty="0" err="1" smtClean="0"/>
              <a:t>ভাগ</a:t>
            </a:r>
            <a:r>
              <a:rPr lang="en-US" sz="3200" dirty="0" smtClean="0"/>
              <a:t> </a:t>
            </a:r>
            <a:r>
              <a:rPr lang="en-US" sz="3200" dirty="0" err="1" smtClean="0"/>
              <a:t>কম্পিউটারের</a:t>
            </a:r>
            <a:r>
              <a:rPr lang="en-US" sz="3200" dirty="0" smtClean="0"/>
              <a:t> </a:t>
            </a:r>
            <a:r>
              <a:rPr lang="en-US" sz="3200" dirty="0" err="1" smtClean="0"/>
              <a:t>মনিটর</a:t>
            </a:r>
            <a:r>
              <a:rPr lang="en-US" sz="3200" dirty="0" smtClean="0"/>
              <a:t> </a:t>
            </a:r>
            <a:r>
              <a:rPr lang="en-US" sz="3200" dirty="0" err="1" smtClean="0"/>
              <a:t>এলসিডি</a:t>
            </a:r>
            <a:r>
              <a:rPr lang="en-US" sz="3200" dirty="0" smtClean="0"/>
              <a:t> </a:t>
            </a:r>
            <a:r>
              <a:rPr lang="en-US" sz="3200" dirty="0" err="1" smtClean="0"/>
              <a:t>বা</a:t>
            </a:r>
            <a:r>
              <a:rPr lang="en-US" sz="3200" dirty="0" smtClean="0"/>
              <a:t> এ</a:t>
            </a:r>
            <a:r>
              <a:rPr lang="bn-IN" sz="2800" dirty="0" smtClean="0"/>
              <a:t>লই</a:t>
            </a:r>
            <a:r>
              <a:rPr lang="en-US" sz="3200" dirty="0" err="1" smtClean="0"/>
              <a:t>ডি</a:t>
            </a:r>
            <a:r>
              <a:rPr lang="en-US" sz="3200" dirty="0" smtClean="0"/>
              <a:t> </a:t>
            </a:r>
            <a:r>
              <a:rPr lang="en-US" sz="3200" dirty="0" err="1" smtClean="0"/>
              <a:t>মনিটর</a:t>
            </a:r>
            <a:r>
              <a:rPr lang="en-US" sz="3200" dirty="0" smtClean="0"/>
              <a:t> </a:t>
            </a:r>
            <a:r>
              <a:rPr lang="en-US" sz="3200" dirty="0" err="1" smtClean="0"/>
              <a:t>এবং</a:t>
            </a:r>
            <a:r>
              <a:rPr lang="en-US" sz="3200" dirty="0" smtClean="0"/>
              <a:t> </a:t>
            </a:r>
            <a:r>
              <a:rPr lang="en-US" sz="3200" dirty="0" err="1" smtClean="0"/>
              <a:t>এই</a:t>
            </a:r>
            <a:r>
              <a:rPr lang="en-US" sz="3200" dirty="0" smtClean="0"/>
              <a:t> </a:t>
            </a:r>
            <a:r>
              <a:rPr lang="en-US" sz="3200" dirty="0" err="1" smtClean="0"/>
              <a:t>ধরনের</a:t>
            </a:r>
            <a:r>
              <a:rPr lang="en-US" sz="3200" dirty="0" smtClean="0"/>
              <a:t> </a:t>
            </a:r>
            <a:r>
              <a:rPr lang="bn-IN" sz="3200" dirty="0" smtClean="0"/>
              <a:t>ম</a:t>
            </a:r>
            <a:r>
              <a:rPr lang="en-US" sz="3200" dirty="0" err="1" smtClean="0"/>
              <a:t>নিটর</a:t>
            </a:r>
            <a:r>
              <a:rPr lang="en-US" sz="3200" dirty="0" smtClean="0"/>
              <a:t> </a:t>
            </a:r>
            <a:r>
              <a:rPr lang="en-US" sz="3200" dirty="0" err="1" smtClean="0"/>
              <a:t>তোমাদের</a:t>
            </a:r>
            <a:r>
              <a:rPr lang="bn-IN" sz="3200" dirty="0" smtClean="0"/>
              <a:t> </a:t>
            </a:r>
            <a:r>
              <a:rPr lang="bn-IN" sz="2400" dirty="0" smtClean="0"/>
              <a:t>পরিস্কার করার </a:t>
            </a:r>
            <a:r>
              <a:rPr lang="en-US" sz="2400" dirty="0" smtClean="0"/>
              <a:t> </a:t>
            </a:r>
            <a:r>
              <a:rPr lang="en-US" sz="3200" dirty="0" err="1" smtClean="0"/>
              <a:t>চেস্টা</a:t>
            </a:r>
            <a:r>
              <a:rPr lang="en-US" sz="3200" dirty="0" smtClean="0"/>
              <a:t> </a:t>
            </a:r>
            <a:r>
              <a:rPr lang="en-US" sz="3200" dirty="0" err="1" smtClean="0"/>
              <a:t>না</a:t>
            </a:r>
            <a:r>
              <a:rPr lang="en-US" sz="3200" dirty="0" smtClean="0"/>
              <a:t> </a:t>
            </a:r>
            <a:r>
              <a:rPr lang="en-US" sz="3200" dirty="0" err="1" smtClean="0"/>
              <a:t>করাই</a:t>
            </a:r>
            <a:r>
              <a:rPr lang="en-US" sz="3200" dirty="0" smtClean="0"/>
              <a:t> </a:t>
            </a:r>
            <a:r>
              <a:rPr lang="en-US" sz="3200" dirty="0" err="1" smtClean="0"/>
              <a:t>ভালো</a:t>
            </a:r>
            <a:endParaRPr lang="en-US" sz="3200" dirty="0"/>
          </a:p>
        </p:txBody>
      </p:sp>
      <p:pic>
        <p:nvPicPr>
          <p:cNvPr id="4" name="Picture 3"/>
          <p:cNvPicPr>
            <a:picLocks noChangeAspect="1"/>
          </p:cNvPicPr>
          <p:nvPr/>
        </p:nvPicPr>
        <p:blipFill>
          <a:blip r:embed="rId3"/>
          <a:stretch>
            <a:fillRect/>
          </a:stretch>
        </p:blipFill>
        <p:spPr>
          <a:xfrm>
            <a:off x="552616" y="28057"/>
            <a:ext cx="11229805" cy="1152244"/>
          </a:xfrm>
          <a:prstGeom prst="rect">
            <a:avLst/>
          </a:prstGeom>
        </p:spPr>
      </p:pic>
      <p:pic>
        <p:nvPicPr>
          <p:cNvPr id="6" name="Picture 5"/>
          <p:cNvPicPr>
            <a:picLocks noChangeAspect="1"/>
          </p:cNvPicPr>
          <p:nvPr/>
        </p:nvPicPr>
        <p:blipFill>
          <a:blip r:embed="rId4"/>
          <a:stretch>
            <a:fillRect/>
          </a:stretch>
        </p:blipFill>
        <p:spPr>
          <a:xfrm>
            <a:off x="5127055" y="138407"/>
            <a:ext cx="1890264" cy="1077739"/>
          </a:xfrm>
          <a:prstGeom prst="rect">
            <a:avLst/>
          </a:prstGeom>
        </p:spPr>
      </p:pic>
    </p:spTree>
    <p:extLst>
      <p:ext uri="{BB962C8B-B14F-4D97-AF65-F5344CB8AC3E}">
        <p14:creationId xmlns:p14="http://schemas.microsoft.com/office/powerpoint/2010/main" val="22013867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079" y="1313388"/>
            <a:ext cx="6311997" cy="1914652"/>
          </a:xfrm>
          <a:prstGeom prst="rect">
            <a:avLst/>
          </a:prstGeom>
        </p:spPr>
      </p:pic>
      <p:sp>
        <p:nvSpPr>
          <p:cNvPr id="4" name="Rounded Rectangle 3"/>
          <p:cNvSpPr/>
          <p:nvPr/>
        </p:nvSpPr>
        <p:spPr>
          <a:xfrm>
            <a:off x="684816" y="144903"/>
            <a:ext cx="11058525" cy="1042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t>আমি এখোন তোমাদের     সম্পকে জানাবো ।</a:t>
            </a:r>
            <a:endParaRPr lang="en-US" sz="4000" dirty="0"/>
          </a:p>
        </p:txBody>
      </p:sp>
      <p:pic>
        <p:nvPicPr>
          <p:cNvPr id="6" name="Picture 5"/>
          <p:cNvPicPr>
            <a:picLocks noChangeAspect="1"/>
          </p:cNvPicPr>
          <p:nvPr/>
        </p:nvPicPr>
        <p:blipFill>
          <a:blip r:embed="rId3"/>
          <a:stretch>
            <a:fillRect/>
          </a:stretch>
        </p:blipFill>
        <p:spPr>
          <a:xfrm>
            <a:off x="4993477" y="145868"/>
            <a:ext cx="1985962" cy="1167520"/>
          </a:xfrm>
          <a:prstGeom prst="rect">
            <a:avLst/>
          </a:prstGeom>
        </p:spPr>
      </p:pic>
      <p:sp>
        <p:nvSpPr>
          <p:cNvPr id="7" name="Rounded Rectangle 6"/>
          <p:cNvSpPr/>
          <p:nvPr/>
        </p:nvSpPr>
        <p:spPr>
          <a:xfrm>
            <a:off x="1366180" y="3353538"/>
            <a:ext cx="9695794" cy="331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মাঝে</a:t>
            </a:r>
            <a:r>
              <a:rPr lang="en-US" sz="4000" dirty="0" smtClean="0"/>
              <a:t> </a:t>
            </a:r>
            <a:r>
              <a:rPr lang="en-US" sz="4000" dirty="0" err="1" smtClean="0"/>
              <a:t>মাঝে</a:t>
            </a:r>
            <a:r>
              <a:rPr lang="en-US" sz="4000" dirty="0" smtClean="0"/>
              <a:t> </a:t>
            </a:r>
            <a:r>
              <a:rPr lang="en-US" sz="4000" dirty="0" err="1" smtClean="0"/>
              <a:t>পরিষ্কার</a:t>
            </a:r>
            <a:r>
              <a:rPr lang="en-US" sz="4000" dirty="0" smtClean="0"/>
              <a:t> ক</a:t>
            </a:r>
            <a:r>
              <a:rPr lang="bn-IN" sz="3200" dirty="0" smtClean="0"/>
              <a:t>রা ভালো।কারণ ,হাতের আঙ্গুল দিয়ে এটা ব্যবহার করা হয় বলে এখানে রাজ্যের রোগজীবানু জমা হয়ে পরে শুকনো নরম সুতি কাপড় দিয়ে কিগুলো মুছে কটন বার দিয়ে প্রত্যেক্টি কি-এর চারপাশ পরিষ্কার করা যায়।তারপর উলটা করে কয়েক বার</a:t>
            </a:r>
            <a:r>
              <a:rPr lang="en-US" sz="3200" dirty="0" smtClean="0"/>
              <a:t> </a:t>
            </a:r>
            <a:r>
              <a:rPr lang="bn-IN" sz="3200" dirty="0" smtClean="0"/>
              <a:t>হালকা ঝাঁকি দিলে মোটামুটি পরিষ্কার হয়ে যাবে।</a:t>
            </a:r>
            <a:endParaRPr lang="en-US" sz="3200" dirty="0"/>
          </a:p>
        </p:txBody>
      </p:sp>
    </p:spTree>
    <p:extLst>
      <p:ext uri="{BB962C8B-B14F-4D97-AF65-F5344CB8AC3E}">
        <p14:creationId xmlns:p14="http://schemas.microsoft.com/office/powerpoint/2010/main" val="8067095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Lm Ashab Uddin Ridoy</a:t>
            </a:r>
            <a:endParaRPr lang="en-US">
              <a:solidFill>
                <a:prstClr val="black">
                  <a:tint val="75000"/>
                </a:prstClr>
              </a:solidFill>
            </a:endParaRPr>
          </a:p>
        </p:txBody>
      </p:sp>
      <p:pic>
        <p:nvPicPr>
          <p:cNvPr id="6" name="Picture 5"/>
          <p:cNvPicPr>
            <a:picLocks noChangeAspect="1"/>
          </p:cNvPicPr>
          <p:nvPr/>
        </p:nvPicPr>
        <p:blipFill>
          <a:blip r:embed="rId2"/>
          <a:stretch>
            <a:fillRect/>
          </a:stretch>
        </p:blipFill>
        <p:spPr>
          <a:xfrm>
            <a:off x="4316246" y="1128552"/>
            <a:ext cx="3045151" cy="2047385"/>
          </a:xfrm>
          <a:prstGeom prst="rect">
            <a:avLst/>
          </a:prstGeom>
        </p:spPr>
      </p:pic>
      <p:pic>
        <p:nvPicPr>
          <p:cNvPr id="8" name="Picture 7"/>
          <p:cNvPicPr>
            <a:picLocks noChangeAspect="1"/>
          </p:cNvPicPr>
          <p:nvPr/>
        </p:nvPicPr>
        <p:blipFill>
          <a:blip r:embed="rId3"/>
          <a:stretch>
            <a:fillRect/>
          </a:stretch>
        </p:blipFill>
        <p:spPr>
          <a:xfrm>
            <a:off x="481096" y="-23692"/>
            <a:ext cx="11229805" cy="1152244"/>
          </a:xfrm>
          <a:prstGeom prst="rect">
            <a:avLst/>
          </a:prstGeom>
        </p:spPr>
      </p:pic>
      <p:pic>
        <p:nvPicPr>
          <p:cNvPr id="9" name="Picture 8"/>
          <p:cNvPicPr>
            <a:picLocks noChangeAspect="1"/>
          </p:cNvPicPr>
          <p:nvPr/>
        </p:nvPicPr>
        <p:blipFill>
          <a:blip r:embed="rId4"/>
          <a:stretch>
            <a:fillRect/>
          </a:stretch>
        </p:blipFill>
        <p:spPr>
          <a:xfrm>
            <a:off x="2515823" y="-163803"/>
            <a:ext cx="6931753" cy="1603387"/>
          </a:xfrm>
          <a:prstGeom prst="rect">
            <a:avLst/>
          </a:prstGeom>
        </p:spPr>
      </p:pic>
      <p:sp>
        <p:nvSpPr>
          <p:cNvPr id="10" name="Rounded Rectangle 9"/>
          <p:cNvSpPr/>
          <p:nvPr/>
        </p:nvSpPr>
        <p:spPr>
          <a:xfrm>
            <a:off x="742868" y="3436413"/>
            <a:ext cx="10968033" cy="2735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t>আজকাল প্রায় সব মাউস অপটিক্যাল মাউস,আলো প্রতিফলিত হয়ে এটা কাজ করে তাই মাউসের লেন্স যদি অপরিশষ্কার থাকে তাহলে মাউস ঠিক করে কাজ নাও করতে পারে।মাউসটিতে যদি সত্যি সত্যি ধুলো বালি ময়লা জমা হয়ে থাকে তাহলে কম্পিউটার থেকে খুলে নিয়ে সেটা উল্টো করে যেখানে যেখানে ময়লা জমেছে কটন বাড দিয়ে সেটা পরিষ্কার করে নরম সুতি কাপড় নিয়ে মুছে নাও।  </a:t>
            </a:r>
            <a:endParaRPr lang="en-US" sz="2800" dirty="0"/>
          </a:p>
        </p:txBody>
      </p:sp>
    </p:spTree>
    <p:extLst>
      <p:ext uri="{BB962C8B-B14F-4D97-AF65-F5344CB8AC3E}">
        <p14:creationId xmlns:p14="http://schemas.microsoft.com/office/powerpoint/2010/main" val="668946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473" y="1541894"/>
            <a:ext cx="4535416" cy="2231301"/>
          </a:xfrm>
          <a:prstGeom prst="rect">
            <a:avLst/>
          </a:prstGeom>
        </p:spPr>
      </p:pic>
      <p:pic>
        <p:nvPicPr>
          <p:cNvPr id="3" name="Picture 2"/>
          <p:cNvPicPr>
            <a:picLocks noChangeAspect="1"/>
          </p:cNvPicPr>
          <p:nvPr/>
        </p:nvPicPr>
        <p:blipFill>
          <a:blip r:embed="rId3"/>
          <a:stretch>
            <a:fillRect/>
          </a:stretch>
        </p:blipFill>
        <p:spPr>
          <a:xfrm>
            <a:off x="544742" y="238547"/>
            <a:ext cx="11229805" cy="1152244"/>
          </a:xfrm>
          <a:prstGeom prst="rect">
            <a:avLst/>
          </a:prstGeom>
        </p:spPr>
      </p:pic>
      <p:pic>
        <p:nvPicPr>
          <p:cNvPr id="5" name="Picture 4"/>
          <p:cNvPicPr>
            <a:picLocks noChangeAspect="1"/>
          </p:cNvPicPr>
          <p:nvPr/>
        </p:nvPicPr>
        <p:blipFill>
          <a:blip r:embed="rId4"/>
          <a:stretch>
            <a:fillRect/>
          </a:stretch>
        </p:blipFill>
        <p:spPr>
          <a:xfrm>
            <a:off x="4323700" y="312155"/>
            <a:ext cx="3128963" cy="1183411"/>
          </a:xfrm>
          <a:prstGeom prst="rect">
            <a:avLst/>
          </a:prstGeom>
        </p:spPr>
      </p:pic>
      <p:sp>
        <p:nvSpPr>
          <p:cNvPr id="6" name="Rounded Rectangle 5"/>
          <p:cNvSpPr/>
          <p:nvPr/>
        </p:nvSpPr>
        <p:spPr>
          <a:xfrm>
            <a:off x="544742" y="4029074"/>
            <a:ext cx="11388784" cy="282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t>আমরা যদি একটা কম্পিউটারকে খুলে ফেলি তাহলে সাধারণত একটা বোডকে দেখতে পাব যেখানে অসংখ্য ইলেক্ট্রনিক্র খুটিনাটি লাগানো আছে। এই বোডের নাম মাদারবোড এবং এটি কম্পিউটারের সবচেয়ে গুরুত্ব পূণ অংশ। মাদারবোডকে ব্রাস দিয়ে পরিস্কার করে নরম সুতার কাপর দিয়ে মুছে ফেলতে হবে।</a:t>
            </a:r>
            <a:endParaRPr lang="en-US" sz="3200" dirty="0"/>
          </a:p>
        </p:txBody>
      </p:sp>
    </p:spTree>
    <p:extLst>
      <p:ext uri="{BB962C8B-B14F-4D97-AF65-F5344CB8AC3E}">
        <p14:creationId xmlns:p14="http://schemas.microsoft.com/office/powerpoint/2010/main" val="8196568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319" y="1152243"/>
            <a:ext cx="5149639" cy="2893607"/>
          </a:xfrm>
          <a:prstGeom prst="rect">
            <a:avLst/>
          </a:prstGeom>
          <a:ln>
            <a:noFill/>
          </a:ln>
          <a:effectLst>
            <a:softEdge rad="112500"/>
          </a:effectLst>
        </p:spPr>
      </p:pic>
      <p:pic>
        <p:nvPicPr>
          <p:cNvPr id="4" name="Picture 3"/>
          <p:cNvPicPr>
            <a:picLocks noChangeAspect="1"/>
          </p:cNvPicPr>
          <p:nvPr/>
        </p:nvPicPr>
        <p:blipFill>
          <a:blip r:embed="rId3"/>
          <a:stretch>
            <a:fillRect/>
          </a:stretch>
        </p:blipFill>
        <p:spPr>
          <a:xfrm>
            <a:off x="483940" y="0"/>
            <a:ext cx="11229805" cy="1152244"/>
          </a:xfrm>
          <a:prstGeom prst="rect">
            <a:avLst/>
          </a:prstGeom>
        </p:spPr>
      </p:pic>
      <p:pic>
        <p:nvPicPr>
          <p:cNvPr id="5" name="Picture 4"/>
          <p:cNvPicPr>
            <a:picLocks noChangeAspect="1"/>
          </p:cNvPicPr>
          <p:nvPr/>
        </p:nvPicPr>
        <p:blipFill>
          <a:blip r:embed="rId4"/>
          <a:stretch>
            <a:fillRect/>
          </a:stretch>
        </p:blipFill>
        <p:spPr>
          <a:xfrm>
            <a:off x="4482584" y="131075"/>
            <a:ext cx="2861191" cy="890093"/>
          </a:xfrm>
          <a:prstGeom prst="rect">
            <a:avLst/>
          </a:prstGeom>
        </p:spPr>
      </p:pic>
      <p:sp>
        <p:nvSpPr>
          <p:cNvPr id="6" name="Rounded Rectangle 5"/>
          <p:cNvSpPr/>
          <p:nvPr/>
        </p:nvSpPr>
        <p:spPr>
          <a:xfrm>
            <a:off x="1012492" y="4045850"/>
            <a:ext cx="10172700" cy="2440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কম্পিউটারের প্রসেস্রকে ঠান্ডা করার জন্য তার উপর কুলিং ফ্যান ব্যবহার করা হয় কুলিংফ্যানকে ব্রাশদিয়ে পরিস্কার করে নরম সুতির কাপড় দিয়ে মুছে ফেলতে হবে।</a:t>
            </a:r>
            <a:endParaRPr lang="en-US" sz="3600" dirty="0"/>
          </a:p>
        </p:txBody>
      </p:sp>
    </p:spTree>
    <p:extLst>
      <p:ext uri="{BB962C8B-B14F-4D97-AF65-F5344CB8AC3E}">
        <p14:creationId xmlns:p14="http://schemas.microsoft.com/office/powerpoint/2010/main" val="29969650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146" y="1361934"/>
            <a:ext cx="3721856" cy="2652853"/>
          </a:xfrm>
          <a:prstGeom prst="rect">
            <a:avLst/>
          </a:prstGeom>
        </p:spPr>
      </p:pic>
      <p:pic>
        <p:nvPicPr>
          <p:cNvPr id="4" name="Picture 3"/>
          <p:cNvPicPr>
            <a:picLocks noChangeAspect="1"/>
          </p:cNvPicPr>
          <p:nvPr/>
        </p:nvPicPr>
        <p:blipFill>
          <a:blip r:embed="rId3"/>
          <a:stretch>
            <a:fillRect/>
          </a:stretch>
        </p:blipFill>
        <p:spPr>
          <a:xfrm>
            <a:off x="535199" y="209691"/>
            <a:ext cx="11235902" cy="1152244"/>
          </a:xfrm>
          <a:prstGeom prst="rect">
            <a:avLst/>
          </a:prstGeom>
        </p:spPr>
      </p:pic>
      <p:pic>
        <p:nvPicPr>
          <p:cNvPr id="5" name="Picture 4"/>
          <p:cNvPicPr>
            <a:picLocks noChangeAspect="1"/>
          </p:cNvPicPr>
          <p:nvPr/>
        </p:nvPicPr>
        <p:blipFill>
          <a:blip r:embed="rId4"/>
          <a:stretch>
            <a:fillRect/>
          </a:stretch>
        </p:blipFill>
        <p:spPr>
          <a:xfrm>
            <a:off x="3957638" y="0"/>
            <a:ext cx="4043364" cy="1774090"/>
          </a:xfrm>
          <a:prstGeom prst="rect">
            <a:avLst/>
          </a:prstGeom>
        </p:spPr>
      </p:pic>
      <p:sp>
        <p:nvSpPr>
          <p:cNvPr id="6" name="Rounded Rectangle 5"/>
          <p:cNvSpPr/>
          <p:nvPr/>
        </p:nvSpPr>
        <p:spPr>
          <a:xfrm>
            <a:off x="385491" y="4014788"/>
            <a:ext cx="11573147" cy="2686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t>প্রসেসর প্রতি মূহূতে লক্ষ কোটি হিসাব নিকাশ করে বলে প্রসেসরের মধ্য দিয়ে অনেক বিদ্যুৎ প্রবাহিত হয় আর সেটা  এত গরম হয়ে ওঠে যে একে অলাদাভাবে ফ্যান দিয়ে ঠান্ডা না করলে সেটা পুরে </a:t>
            </a:r>
            <a:r>
              <a:rPr lang="bn-IN" sz="3200" smtClean="0"/>
              <a:t>যেতে পারে। </a:t>
            </a:r>
            <a:r>
              <a:rPr lang="bn-IN" sz="3200" dirty="0" smtClean="0"/>
              <a:t>প্রসেসরকে আমরা ব্রাস </a:t>
            </a:r>
            <a:r>
              <a:rPr lang="bn-IN" sz="3200" smtClean="0"/>
              <a:t>দিয়ে পরিস্কার </a:t>
            </a:r>
            <a:r>
              <a:rPr lang="bn-IN" sz="3200" dirty="0" smtClean="0"/>
              <a:t>করে সুতি কাপর দিয়ে মুছে ফেলতে পারি। </a:t>
            </a:r>
            <a:endParaRPr lang="en-US" sz="3200" dirty="0"/>
          </a:p>
        </p:txBody>
      </p:sp>
    </p:spTree>
    <p:extLst>
      <p:ext uri="{BB962C8B-B14F-4D97-AF65-F5344CB8AC3E}">
        <p14:creationId xmlns:p14="http://schemas.microsoft.com/office/powerpoint/2010/main" val="5953533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828800" y="1295400"/>
            <a:ext cx="41148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t="1" b="7228"/>
          <a:stretch/>
        </p:blipFill>
        <p:spPr>
          <a:xfrm>
            <a:off x="6248400" y="2362200"/>
            <a:ext cx="4076700" cy="3132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ounded Rectangle 3"/>
          <p:cNvSpPr/>
          <p:nvPr/>
        </p:nvSpPr>
        <p:spPr>
          <a:xfrm>
            <a:off x="4572000" y="304800"/>
            <a:ext cx="3314700" cy="5334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800" b="1" dirty="0">
                <a:latin typeface="NikoshBAN" panose="02000000000000000000" pitchFamily="2" charset="0"/>
                <a:cs typeface="NikoshBAN" panose="02000000000000000000" pitchFamily="2" charset="0"/>
              </a:rPr>
              <a:t>পানি বা তরল</a:t>
            </a:r>
            <a:endParaRPr lang="en-US" sz="4800" b="1" dirty="0">
              <a:latin typeface="NikoshBAN" panose="02000000000000000000" pitchFamily="2" charset="0"/>
              <a:cs typeface="NikoshBAN" panose="02000000000000000000" pitchFamily="2" charset="0"/>
            </a:endParaRPr>
          </a:p>
        </p:txBody>
      </p:sp>
      <p:sp>
        <p:nvSpPr>
          <p:cNvPr id="5" name="TextBox 4"/>
          <p:cNvSpPr txBox="1"/>
          <p:nvPr/>
        </p:nvSpPr>
        <p:spPr>
          <a:xfrm>
            <a:off x="6229350" y="1235840"/>
            <a:ext cx="4495800" cy="954107"/>
          </a:xfrm>
          <a:prstGeom prst="rect">
            <a:avLst/>
          </a:prstGeom>
          <a:noFill/>
        </p:spPr>
        <p:txBody>
          <a:bodyPr wrap="square" rtlCol="0">
            <a:spAutoFit/>
          </a:bodyPr>
          <a:lstStyle/>
          <a:p>
            <a:pPr marL="457200" indent="-457200"/>
            <a:r>
              <a:rPr lang="bn-BD" sz="2800" dirty="0">
                <a:latin typeface="NikoshBAN" panose="02000000000000000000" pitchFamily="2" charset="0"/>
                <a:cs typeface="NikoshBAN" panose="02000000000000000000" pitchFamily="2" charset="0"/>
              </a:rPr>
              <a:t>কম্পিউটারের কাছে পানি বা কোনো</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তরল রাখা উচিৎ নয়</a:t>
            </a:r>
            <a:r>
              <a:rPr lang="bn-IN" sz="2800" dirty="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1775346" y="4495801"/>
            <a:ext cx="4168254" cy="954107"/>
          </a:xfrm>
          <a:prstGeom prst="rect">
            <a:avLst/>
          </a:prstGeom>
          <a:noFill/>
        </p:spPr>
        <p:txBody>
          <a:bodyPr wrap="square" rtlCol="0">
            <a:spAutoFit/>
          </a:bodyPr>
          <a:lstStyle/>
          <a:p>
            <a:pPr marL="457200" indent="-457200"/>
            <a:r>
              <a:rPr lang="bn-BD" sz="2800" dirty="0">
                <a:latin typeface="NikoshBAN" panose="02000000000000000000" pitchFamily="2" charset="0"/>
                <a:cs typeface="NikoshBAN" panose="02000000000000000000" pitchFamily="2" charset="0"/>
              </a:rPr>
              <a:t>পানি বা কোনো তরল কম্পিউটার থেকে দূরে রাখা উচিৎ</a:t>
            </a:r>
            <a:r>
              <a:rPr lang="bn-IN" sz="2800" dirty="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446634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rot="10800000">
            <a:off x="3570976" y="3828059"/>
            <a:ext cx="500961" cy="501053"/>
          </a:xfrm>
          <a:prstGeom prst="downArrow">
            <a:avLst/>
          </a:prstGeom>
          <a:effectLst>
            <a:glow rad="139700">
              <a:schemeClr val="accent4">
                <a:satMod val="175000"/>
                <a:alpha val="40000"/>
              </a:schemeClr>
            </a:glow>
            <a:outerShdw blurRad="63500" sx="102000" sy="102000" algn="ctr" rotWithShape="0">
              <a:prstClr val="black">
                <a:alpha val="40000"/>
              </a:prstClr>
            </a:outerShdw>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50"/>
          </a:p>
        </p:txBody>
      </p:sp>
      <p:sp>
        <p:nvSpPr>
          <p:cNvPr id="3" name="Down Arrow 2"/>
          <p:cNvSpPr/>
          <p:nvPr/>
        </p:nvSpPr>
        <p:spPr>
          <a:xfrm rot="10800000">
            <a:off x="8940362" y="3652789"/>
            <a:ext cx="521871" cy="484293"/>
          </a:xfrm>
          <a:prstGeom prst="downArrow">
            <a:avLst/>
          </a:prstGeom>
          <a:effectLst>
            <a:glow rad="139700">
              <a:schemeClr val="accent4">
                <a:satMod val="175000"/>
                <a:alpha val="40000"/>
              </a:schemeClr>
            </a:glow>
            <a:outerShdw blurRad="63500" sx="102000" sy="102000" algn="ctr" rotWithShape="0">
              <a:prstClr val="black">
                <a:alpha val="40000"/>
              </a:prstClr>
            </a:outerShdw>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50"/>
          </a:p>
        </p:txBody>
      </p:sp>
      <p:sp>
        <p:nvSpPr>
          <p:cNvPr id="4" name="Down Arrow 3"/>
          <p:cNvSpPr/>
          <p:nvPr/>
        </p:nvSpPr>
        <p:spPr>
          <a:xfrm rot="5400000">
            <a:off x="5114212" y="2419192"/>
            <a:ext cx="1062918" cy="282679"/>
          </a:xfrm>
          <a:prstGeom prst="downArrow">
            <a:avLst/>
          </a:prstGeom>
          <a:effectLst>
            <a:glow rad="139700">
              <a:schemeClr val="accent4">
                <a:satMod val="175000"/>
                <a:alpha val="40000"/>
              </a:schemeClr>
            </a:glow>
            <a:outerShdw blurRad="63500" sx="102000" sy="102000" algn="ctr" rotWithShape="0">
              <a:prstClr val="black">
                <a:alpha val="40000"/>
              </a:prstClr>
            </a:outerShdw>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5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258" y="1041965"/>
            <a:ext cx="3358207" cy="2406896"/>
          </a:xfrm>
          <a:prstGeom prst="rect">
            <a:avLst/>
          </a:prstGeom>
          <a:ln w="38100" cap="sq">
            <a:solidFill>
              <a:srgbClr val="002060"/>
            </a:solidFill>
            <a:prstDash val="solid"/>
            <a:miter lim="800000"/>
          </a:ln>
          <a:effectLst>
            <a:glow rad="228600">
              <a:schemeClr val="accent3">
                <a:satMod val="175000"/>
                <a:alpha val="40000"/>
              </a:schemeClr>
            </a:glow>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195" y="1180028"/>
            <a:ext cx="3336877" cy="2514600"/>
          </a:xfrm>
          <a:prstGeom prst="rect">
            <a:avLst/>
          </a:prstGeom>
          <a:ln w="38100" cap="sq">
            <a:solidFill>
              <a:srgbClr val="002060"/>
            </a:solidFill>
            <a:prstDash val="solid"/>
            <a:miter lim="800000"/>
          </a:ln>
          <a:effectLst>
            <a:glow rad="228600">
              <a:schemeClr val="accent3">
                <a:satMod val="175000"/>
                <a:alpha val="40000"/>
              </a:schemeClr>
            </a:glow>
            <a:outerShdw blurRad="50800" dist="38100" dir="2700000" algn="tl" rotWithShape="0">
              <a:srgbClr val="000000">
                <a:alpha val="43000"/>
              </a:srgbClr>
            </a:outerShdw>
          </a:effectLst>
        </p:spPr>
      </p:pic>
      <p:sp>
        <p:nvSpPr>
          <p:cNvPr id="8" name="Rounded Rectangle 7"/>
          <p:cNvSpPr/>
          <p:nvPr/>
        </p:nvSpPr>
        <p:spPr>
          <a:xfrm>
            <a:off x="4699825" y="222392"/>
            <a:ext cx="2391901" cy="819573"/>
          </a:xfrm>
          <a:prstGeom prst="round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ধুলোবালি</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3200235" y="4452311"/>
            <a:ext cx="1192795" cy="2235199"/>
          </a:xfrm>
          <a:prstGeom prst="rect">
            <a:avLst/>
          </a:prstGeom>
          <a:effectLst>
            <a:outerShdw blurRad="63500" sx="102000" sy="102000" algn="ctr" rotWithShape="0">
              <a:prstClr val="black">
                <a:alpha val="40000"/>
              </a:prstClr>
            </a:outerShdw>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ধুলোবালি মাখা নোংরা কম্পিউটার</a:t>
            </a:r>
            <a:endParaRPr lang="en-US" sz="2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8698987" y="4199614"/>
            <a:ext cx="1337384" cy="2272453"/>
          </a:xfrm>
          <a:prstGeom prst="rect">
            <a:avLst/>
          </a:prstGeom>
          <a:effectLst>
            <a:outerShdw blurRad="63500" sx="102000" sy="102000" algn="ctr" rotWithShape="0">
              <a:prstClr val="black">
                <a:alpha val="40000"/>
              </a:prstClr>
            </a:outerShdw>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পরিষ্কার করার পর হাওয়া চলাচলের উপযোগী  কম্পিউটার  </a:t>
            </a:r>
            <a:endParaRPr lang="en-US" sz="2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2666998" y="1046596"/>
            <a:ext cx="903979" cy="1323439"/>
          </a:xfrm>
          <a:prstGeom prst="rect">
            <a:avLst/>
          </a:prstGeom>
          <a:noFill/>
          <a:ln>
            <a:noFill/>
          </a:ln>
        </p:spPr>
        <p:txBody>
          <a:bodyPr wrap="square" rtlCol="0">
            <a:spAutoFit/>
          </a:bodyPr>
          <a:lstStyle/>
          <a:p>
            <a:r>
              <a:rPr lang="bn-BD" sz="8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1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457201" y="6472067"/>
            <a:ext cx="1391652" cy="430887"/>
          </a:xfrm>
          <a:prstGeom prst="rect">
            <a:avLst/>
          </a:prstGeom>
          <a:noFill/>
        </p:spPr>
        <p:txBody>
          <a:bodyPr wrap="square" rtlCol="0">
            <a:spAutoFit/>
          </a:bodyPr>
          <a:lstStyle/>
          <a:p>
            <a:r>
              <a:rPr lang="en-US" sz="1050" b="1" i="1" dirty="0">
                <a:solidFill>
                  <a:srgbClr val="FFFF00"/>
                </a:solidFill>
                <a:latin typeface="Times New Roman" panose="02020603050405020304" pitchFamily="18" charset="0"/>
                <a:cs typeface="Times New Roman" panose="02020603050405020304" pitchFamily="18" charset="0"/>
              </a:rPr>
              <a:t>masud89bd@gmail.com</a:t>
            </a:r>
          </a:p>
        </p:txBody>
      </p:sp>
    </p:spTree>
    <p:extLst>
      <p:ext uri="{BB962C8B-B14F-4D97-AF65-F5344CB8AC3E}">
        <p14:creationId xmlns:p14="http://schemas.microsoft.com/office/powerpoint/2010/main" val="2292109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0"/>
                                  </p:iterate>
                                  <p:childTnLst>
                                    <p:set>
                                      <p:cBhvr>
                                        <p:cTn id="11" dur="1" fill="hold">
                                          <p:stCondLst>
                                            <p:cond delay="0"/>
                                          </p:stCondLst>
                                        </p:cTn>
                                        <p:tgtEl>
                                          <p:spTgt spid="12"/>
                                        </p:tgtEl>
                                        <p:attrNameLst>
                                          <p:attrName>style.visibility</p:attrName>
                                        </p:attrNameLst>
                                      </p:cBhvr>
                                      <p:to>
                                        <p:strVal val="visible"/>
                                      </p:to>
                                    </p:set>
                                  </p:childTnLst>
                                </p:cTn>
                              </p:par>
                              <p:par>
                                <p:cTn id="12" presetID="32" presetClass="emph" presetSubtype="0" repeatCount="4000" fill="hold" grpId="1" nodeType="withEffect">
                                  <p:stCondLst>
                                    <p:cond delay="0"/>
                                  </p:stCondLst>
                                  <p:iterate type="lt">
                                    <p:tmPct val="10000"/>
                                  </p:iterate>
                                  <p:childTnLst>
                                    <p:animRot by="120000">
                                      <p:cBhvr>
                                        <p:cTn id="13" dur="200" fill="hold">
                                          <p:stCondLst>
                                            <p:cond delay="0"/>
                                          </p:stCondLst>
                                        </p:cTn>
                                        <p:tgtEl>
                                          <p:spTgt spid="12"/>
                                        </p:tgtEl>
                                        <p:attrNameLst>
                                          <p:attrName>r</p:attrName>
                                        </p:attrNameLst>
                                      </p:cBhvr>
                                    </p:animRot>
                                    <p:animRot by="-240000">
                                      <p:cBhvr>
                                        <p:cTn id="14" dur="400" fill="hold">
                                          <p:stCondLst>
                                            <p:cond delay="400"/>
                                          </p:stCondLst>
                                        </p:cTn>
                                        <p:tgtEl>
                                          <p:spTgt spid="12"/>
                                        </p:tgtEl>
                                        <p:attrNameLst>
                                          <p:attrName>r</p:attrName>
                                        </p:attrNameLst>
                                      </p:cBhvr>
                                    </p:animRot>
                                    <p:animRot by="240000">
                                      <p:cBhvr>
                                        <p:cTn id="15" dur="400" fill="hold">
                                          <p:stCondLst>
                                            <p:cond delay="800"/>
                                          </p:stCondLst>
                                        </p:cTn>
                                        <p:tgtEl>
                                          <p:spTgt spid="12"/>
                                        </p:tgtEl>
                                        <p:attrNameLst>
                                          <p:attrName>r</p:attrName>
                                        </p:attrNameLst>
                                      </p:cBhvr>
                                    </p:animRot>
                                    <p:animRot by="-240000">
                                      <p:cBhvr>
                                        <p:cTn id="16" dur="400" fill="hold">
                                          <p:stCondLst>
                                            <p:cond delay="1200"/>
                                          </p:stCondLst>
                                        </p:cTn>
                                        <p:tgtEl>
                                          <p:spTgt spid="12"/>
                                        </p:tgtEl>
                                        <p:attrNameLst>
                                          <p:attrName>r</p:attrName>
                                        </p:attrNameLst>
                                      </p:cBhvr>
                                    </p:animRot>
                                    <p:animRot by="120000">
                                      <p:cBhvr>
                                        <p:cTn id="17" dur="400" fill="hold">
                                          <p:stCondLst>
                                            <p:cond delay="1600"/>
                                          </p:stCondLst>
                                        </p:cTn>
                                        <p:tgtEl>
                                          <p:spTgt spid="1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right)">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1" grpId="0" animBg="1"/>
      <p:bldP spid="12" grpId="0"/>
      <p:bldP spid="1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70px-If-you-are-going-to-clean-the-monitor-casing,-do-it-before-you-clean-the-screen-Step-1.jpg"/>
          <p:cNvPicPr>
            <a:picLocks noChangeAspect="1"/>
          </p:cNvPicPr>
          <p:nvPr/>
        </p:nvPicPr>
        <p:blipFill>
          <a:blip r:embed="rId3"/>
          <a:stretch>
            <a:fillRect/>
          </a:stretch>
        </p:blipFill>
        <p:spPr>
          <a:xfrm>
            <a:off x="1828800" y="148360"/>
            <a:ext cx="3886200" cy="2594841"/>
          </a:xfrm>
          <a:prstGeom prst="rect">
            <a:avLst/>
          </a:prstGeom>
          <a:ln>
            <a:noFill/>
          </a:ln>
          <a:effectLst>
            <a:softEdge rad="112500"/>
          </a:effectLst>
        </p:spPr>
      </p:pic>
      <p:sp>
        <p:nvSpPr>
          <p:cNvPr id="4" name="TextBox 3"/>
          <p:cNvSpPr txBox="1"/>
          <p:nvPr/>
        </p:nvSpPr>
        <p:spPr>
          <a:xfrm>
            <a:off x="6096000" y="3048001"/>
            <a:ext cx="4191000" cy="584775"/>
          </a:xfrm>
          <a:prstGeom prst="rect">
            <a:avLst/>
          </a:prstGeom>
          <a:gradFill>
            <a:gsLst>
              <a:gs pos="54000">
                <a:schemeClr val="bg1"/>
              </a:gs>
              <a:gs pos="15000">
                <a:schemeClr val="accent2">
                  <a:lumMod val="60000"/>
                  <a:lumOff val="40000"/>
                </a:schemeClr>
              </a:gs>
              <a:gs pos="100000">
                <a:schemeClr val="accent2">
                  <a:lumMod val="40000"/>
                  <a:lumOff val="60000"/>
                </a:schemeClr>
              </a:gs>
            </a:gsLst>
            <a:lin ang="16200000" scaled="1"/>
          </a:gradFill>
        </p:spPr>
        <p:txBody>
          <a:bodyPr wrap="square" rtlCol="0">
            <a:spAutoFit/>
          </a:bodyPr>
          <a:lstStyle/>
          <a:p>
            <a:pPr algn="ctr"/>
            <a:r>
              <a:rPr lang="en-US" sz="3200" b="1" dirty="0" err="1">
                <a:effectLst>
                  <a:outerShdw blurRad="38100" dist="38100" dir="2700000" algn="tl">
                    <a:srgbClr val="000000">
                      <a:alpha val="43137"/>
                    </a:srgbClr>
                  </a:outerShdw>
                </a:effectLst>
                <a:latin typeface="NikoshBAN" pitchFamily="2" charset="0"/>
                <a:cs typeface="NikoshBAN" pitchFamily="2" charset="0"/>
              </a:rPr>
              <a:t>মাদার</a:t>
            </a:r>
            <a:r>
              <a:rPr lang="en-US" sz="3200" b="1" dirty="0">
                <a:effectLst>
                  <a:outerShdw blurRad="38100" dist="38100" dir="2700000" algn="tl">
                    <a:srgbClr val="000000">
                      <a:alpha val="43137"/>
                    </a:srgbClr>
                  </a:outerShdw>
                </a:effectLst>
                <a:latin typeface="NikoshBAN" pitchFamily="2" charset="0"/>
                <a:cs typeface="NikoshBAN" pitchFamily="2" charset="0"/>
              </a:rPr>
              <a:t> ব</a:t>
            </a:r>
            <a:r>
              <a:rPr lang="bn-IN" sz="3200" b="1" dirty="0">
                <a:effectLst>
                  <a:outerShdw blurRad="38100" dist="38100" dir="2700000" algn="tl">
                    <a:srgbClr val="000000">
                      <a:alpha val="43137"/>
                    </a:srgbClr>
                  </a:outerShdw>
                </a:effectLst>
                <a:latin typeface="NikoshBAN" pitchFamily="2" charset="0"/>
                <a:cs typeface="NikoshBAN" pitchFamily="2" charset="0"/>
              </a:rPr>
              <a:t>ো</a:t>
            </a:r>
            <a:r>
              <a:rPr lang="en-US" sz="3200" b="1" dirty="0" err="1">
                <a:effectLst>
                  <a:outerShdw blurRad="38100" dist="38100" dir="2700000" algn="tl">
                    <a:srgbClr val="000000">
                      <a:alpha val="43137"/>
                    </a:srgbClr>
                  </a:outerShdw>
                </a:effectLst>
                <a:latin typeface="NikoshBAN" pitchFamily="2" charset="0"/>
                <a:cs typeface="NikoshBAN" pitchFamily="2" charset="0"/>
              </a:rPr>
              <a:t>র্ড</a:t>
            </a:r>
            <a:r>
              <a:rPr lang="bn-BD" sz="3200" b="1" dirty="0">
                <a:effectLst>
                  <a:outerShdw blurRad="38100" dist="38100" dir="2700000" algn="tl">
                    <a:srgbClr val="000000">
                      <a:alpha val="43137"/>
                    </a:srgbClr>
                  </a:outerShdw>
                </a:effectLst>
                <a:latin typeface="NikoshBAN" pitchFamily="2" charset="0"/>
                <a:cs typeface="NikoshBAN" pitchFamily="2" charset="0"/>
              </a:rPr>
              <a:t> পরিষ্কার করছে</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1828800" y="3048000"/>
            <a:ext cx="3657600" cy="523220"/>
          </a:xfrm>
          <a:prstGeom prst="rect">
            <a:avLst/>
          </a:prstGeom>
          <a:gradFill>
            <a:gsLst>
              <a:gs pos="54000">
                <a:schemeClr val="bg1"/>
              </a:gs>
              <a:gs pos="15000">
                <a:schemeClr val="accent2">
                  <a:lumMod val="60000"/>
                  <a:lumOff val="40000"/>
                </a:schemeClr>
              </a:gs>
              <a:gs pos="100000">
                <a:schemeClr val="accent2">
                  <a:lumMod val="40000"/>
                  <a:lumOff val="60000"/>
                </a:schemeClr>
              </a:gs>
            </a:gsLst>
            <a:lin ang="16200000" scaled="1"/>
          </a:gra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2800" b="1" dirty="0">
                <a:effectLst>
                  <a:outerShdw blurRad="38100" dist="38100" dir="2700000" algn="tl">
                    <a:srgbClr val="000000">
                      <a:alpha val="43137"/>
                    </a:srgbClr>
                  </a:outerShdw>
                </a:effectLst>
                <a:latin typeface="NikoshBAN" pitchFamily="2" charset="0"/>
                <a:cs typeface="NikoshBAN" pitchFamily="2" charset="0"/>
              </a:rPr>
              <a:t>কম্পিউটার</a:t>
            </a:r>
            <a:r>
              <a:rPr lang="bn-IN" sz="2800" b="1" dirty="0">
                <a:effectLst>
                  <a:outerShdw blurRad="38100" dist="38100" dir="2700000" algn="tl">
                    <a:srgbClr val="000000">
                      <a:alpha val="43137"/>
                    </a:srgbClr>
                  </a:outerShdw>
                </a:effectLst>
                <a:latin typeface="NikoshBAN" pitchFamily="2" charset="0"/>
                <a:cs typeface="NikoshBAN" pitchFamily="2" charset="0"/>
              </a:rPr>
              <a:t> মনিটর</a:t>
            </a:r>
            <a:r>
              <a:rPr lang="bn-BD" sz="2800" b="1" dirty="0">
                <a:effectLst>
                  <a:outerShdw blurRad="38100" dist="38100" dir="2700000" algn="tl">
                    <a:srgbClr val="000000">
                      <a:alpha val="43137"/>
                    </a:srgbClr>
                  </a:outerShdw>
                </a:effectLst>
                <a:latin typeface="NikoshBAN" pitchFamily="2" charset="0"/>
                <a:cs typeface="NikoshBAN" pitchFamily="2" charset="0"/>
              </a:rPr>
              <a:t> ও ক্লিনার</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p:cNvSpPr txBox="1"/>
          <p:nvPr/>
        </p:nvSpPr>
        <p:spPr>
          <a:xfrm>
            <a:off x="1838564" y="6248400"/>
            <a:ext cx="3886200" cy="461665"/>
          </a:xfrm>
          <a:prstGeom prst="rect">
            <a:avLst/>
          </a:prstGeom>
          <a:gradFill>
            <a:gsLst>
              <a:gs pos="0">
                <a:schemeClr val="accent2">
                  <a:lumMod val="40000"/>
                  <a:lumOff val="60000"/>
                </a:schemeClr>
              </a:gs>
              <a:gs pos="35000">
                <a:schemeClr val="bg1"/>
              </a:gs>
              <a:gs pos="100000">
                <a:schemeClr val="accent2">
                  <a:lumMod val="60000"/>
                  <a:lumOff val="40000"/>
                </a:schemeClr>
              </a:gs>
            </a:gsLst>
            <a:lin ang="16200000" scaled="1"/>
          </a:gradFill>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b="1" dirty="0">
                <a:effectLst>
                  <a:outerShdw blurRad="38100" dist="38100" dir="2700000" algn="tl">
                    <a:srgbClr val="000000">
                      <a:alpha val="43137"/>
                    </a:srgbClr>
                  </a:outerShdw>
                </a:effectLst>
                <a:latin typeface="NikoshBAN" pitchFamily="2" charset="0"/>
                <a:cs typeface="NikoshBAN" pitchFamily="2" charset="0"/>
              </a:rPr>
              <a:t>ব্রাশ</a:t>
            </a:r>
            <a:r>
              <a:rPr lang="bn-BD" sz="2400" b="1" dirty="0">
                <a:effectLst>
                  <a:outerShdw blurRad="38100" dist="38100" dir="2700000" algn="tl">
                    <a:srgbClr val="000000">
                      <a:alpha val="43137"/>
                    </a:srgbClr>
                  </a:outerShdw>
                </a:effectLst>
                <a:latin typeface="NikoshBAN" pitchFamily="2" charset="0"/>
                <a:cs typeface="NikoshBAN" pitchFamily="2" charset="0"/>
              </a:rPr>
              <a:t> দিয়ে কী-বোর্ড পরিষ্কার করছে</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5" name="TextBox 14"/>
          <p:cNvSpPr txBox="1"/>
          <p:nvPr/>
        </p:nvSpPr>
        <p:spPr>
          <a:xfrm>
            <a:off x="6096000" y="6248399"/>
            <a:ext cx="4191000" cy="461665"/>
          </a:xfrm>
          <a:prstGeom prst="rect">
            <a:avLst/>
          </a:prstGeom>
          <a:gradFill>
            <a:gsLst>
              <a:gs pos="0">
                <a:schemeClr val="accent2">
                  <a:lumMod val="60000"/>
                  <a:lumOff val="40000"/>
                </a:schemeClr>
              </a:gs>
              <a:gs pos="47000">
                <a:schemeClr val="bg1"/>
              </a:gs>
              <a:gs pos="100000">
                <a:schemeClr val="accent2">
                  <a:lumMod val="60000"/>
                  <a:lumOff val="40000"/>
                </a:schemeClr>
              </a:gs>
            </a:gsLst>
            <a:lin ang="16200000" scaled="1"/>
          </a:gra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2400" b="1" dirty="0">
                <a:effectLst>
                  <a:outerShdw blurRad="38100" dist="38100" dir="2700000" algn="tl">
                    <a:srgbClr val="000000">
                      <a:alpha val="43137"/>
                    </a:srgbClr>
                  </a:outerShdw>
                </a:effectLst>
                <a:latin typeface="NikoshBAN" pitchFamily="2" charset="0"/>
                <a:cs typeface="NikoshBAN" pitchFamily="2" charset="0"/>
              </a:rPr>
              <a:t>কটনবার</a:t>
            </a:r>
            <a:r>
              <a:rPr lang="bn-BD" sz="2400" b="1" dirty="0">
                <a:effectLst>
                  <a:outerShdw blurRad="38100" dist="38100" dir="2700000" algn="tl">
                    <a:srgbClr val="000000">
                      <a:alpha val="43137"/>
                    </a:srgbClr>
                  </a:outerShdw>
                </a:effectLst>
                <a:latin typeface="NikoshBAN" pitchFamily="2" charset="0"/>
                <a:cs typeface="NikoshBAN" pitchFamily="2" charset="0"/>
              </a:rPr>
              <a:t> দিয়ে মাউস পরিষ্কার</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48360"/>
            <a:ext cx="4191000" cy="2575791"/>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1874" y="3733800"/>
            <a:ext cx="3902891" cy="2190751"/>
          </a:xfrm>
          <a:prstGeom prst="rect">
            <a:avLst/>
          </a:prstGeom>
          <a:ln>
            <a:noFill/>
          </a:ln>
          <a:effectLst>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3707822"/>
            <a:ext cx="4191000" cy="2216728"/>
          </a:xfrm>
          <a:prstGeom prst="rect">
            <a:avLst/>
          </a:prstGeom>
          <a:ln>
            <a:noFill/>
          </a:ln>
          <a:effectLst>
            <a:softEdge rad="112500"/>
          </a:effectLst>
        </p:spPr>
      </p:pic>
    </p:spTree>
    <p:extLst>
      <p:ext uri="{BB962C8B-B14F-4D97-AF65-F5344CB8AC3E}">
        <p14:creationId xmlns:p14="http://schemas.microsoft.com/office/powerpoint/2010/main" val="1781178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strVal val="#ppt_w*0.7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Effect transition="in" filter="fade">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strVal val="#ppt_w*0.70"/>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style.rotation</p:attrName>
                                        </p:attrNameLst>
                                      </p:cBhvr>
                                      <p:tavLst>
                                        <p:tav tm="0">
                                          <p:val>
                                            <p:fltVal val="90"/>
                                          </p:val>
                                        </p:tav>
                                        <p:tav tm="100000">
                                          <p:val>
                                            <p:fltVal val="0"/>
                                          </p:val>
                                        </p:tav>
                                      </p:tavLst>
                                    </p:anim>
                                    <p:animEffect transition="in" filter="fade">
                                      <p:cBhvr>
                                        <p:cTn id="55" dur="1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strVal val="#ppt_w*0.70"/>
                                          </p:val>
                                        </p:tav>
                                        <p:tav tm="100000">
                                          <p:val>
                                            <p:strVal val="#ppt_w"/>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animEffect transition="in" filter="fade">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4311.jpg"/>
          <p:cNvPicPr>
            <a:picLocks noChangeAspect="1"/>
          </p:cNvPicPr>
          <p:nvPr/>
        </p:nvPicPr>
        <p:blipFill>
          <a:blip r:embed="rId2"/>
          <a:stretch>
            <a:fillRect/>
          </a:stretch>
        </p:blipFill>
        <p:spPr>
          <a:xfrm>
            <a:off x="5867401" y="3581401"/>
            <a:ext cx="4343400" cy="25145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clean-your-keyboard-in-the-dishwasher.jpg"/>
          <p:cNvPicPr>
            <a:picLocks noChangeAspect="1"/>
          </p:cNvPicPr>
          <p:nvPr/>
        </p:nvPicPr>
        <p:blipFill>
          <a:blip r:embed="rId3"/>
          <a:stretch>
            <a:fillRect/>
          </a:stretch>
        </p:blipFill>
        <p:spPr>
          <a:xfrm>
            <a:off x="1752600" y="3581400"/>
            <a:ext cx="3657600" cy="2514599"/>
          </a:xfrm>
          <a:prstGeom prst="rect">
            <a:avLst/>
          </a:prstGeom>
        </p:spPr>
      </p:pic>
      <p:sp>
        <p:nvSpPr>
          <p:cNvPr id="13" name="TextBox 12"/>
          <p:cNvSpPr txBox="1"/>
          <p:nvPr/>
        </p:nvSpPr>
        <p:spPr>
          <a:xfrm>
            <a:off x="1752600" y="6248400"/>
            <a:ext cx="3657600" cy="523220"/>
          </a:xfrm>
          <a:prstGeom prst="rect">
            <a:avLst/>
          </a:prstGeom>
          <a:gradFill>
            <a:gsLst>
              <a:gs pos="0">
                <a:schemeClr val="accent2">
                  <a:lumMod val="60000"/>
                  <a:lumOff val="40000"/>
                </a:schemeClr>
              </a:gs>
              <a:gs pos="35000">
                <a:schemeClr val="bg1"/>
              </a:gs>
              <a:gs pos="100000">
                <a:schemeClr val="accent2">
                  <a:lumMod val="20000"/>
                  <a:lumOff val="80000"/>
                </a:schemeClr>
              </a:gs>
            </a:gsLst>
          </a:gradFill>
        </p:spPr>
        <p:style>
          <a:lnRef idx="1">
            <a:schemeClr val="dk1"/>
          </a:lnRef>
          <a:fillRef idx="2">
            <a:schemeClr val="dk1"/>
          </a:fillRef>
          <a:effectRef idx="1">
            <a:schemeClr val="dk1"/>
          </a:effectRef>
          <a:fontRef idx="minor">
            <a:schemeClr val="dk1"/>
          </a:fontRef>
        </p:style>
        <p:txBody>
          <a:bodyPr wrap="square" rtlCol="0">
            <a:spAutoFit/>
          </a:bodyPr>
          <a:lstStyle/>
          <a:p>
            <a:r>
              <a:rPr lang="bn-BD" sz="2800" b="1" dirty="0">
                <a:latin typeface="NikoshBAN" pitchFamily="2" charset="0"/>
                <a:cs typeface="NikoshBAN" pitchFamily="2" charset="0"/>
              </a:rPr>
              <a:t>পরিষ্কার ট্রেতে কী-বোর্ড রাখা</a:t>
            </a:r>
            <a:endParaRPr lang="en-US" sz="2800" b="1" dirty="0">
              <a:latin typeface="NikoshBAN" pitchFamily="2" charset="0"/>
              <a:cs typeface="NikoshBAN" pitchFamily="2" charset="0"/>
            </a:endParaRPr>
          </a:p>
        </p:txBody>
      </p:sp>
      <p:sp>
        <p:nvSpPr>
          <p:cNvPr id="14" name="TextBox 13"/>
          <p:cNvSpPr txBox="1"/>
          <p:nvPr/>
        </p:nvSpPr>
        <p:spPr>
          <a:xfrm>
            <a:off x="5867402" y="6258580"/>
            <a:ext cx="4343399" cy="523220"/>
          </a:xfrm>
          <a:prstGeom prst="rect">
            <a:avLst/>
          </a:prstGeom>
          <a:gradFill>
            <a:gsLst>
              <a:gs pos="0">
                <a:schemeClr val="accent2">
                  <a:lumMod val="60000"/>
                  <a:lumOff val="40000"/>
                </a:schemeClr>
              </a:gs>
              <a:gs pos="35000">
                <a:schemeClr val="bg1"/>
              </a:gs>
              <a:gs pos="100000">
                <a:schemeClr val="accent2">
                  <a:lumMod val="20000"/>
                  <a:lumOff val="80000"/>
                </a:schemeClr>
              </a:gs>
            </a:gsLst>
          </a:gra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2800" b="1" dirty="0">
                <a:latin typeface="NikoshBAN" pitchFamily="2" charset="0"/>
                <a:cs typeface="NikoshBAN" pitchFamily="2" charset="0"/>
              </a:rPr>
              <a:t>কটনবার দিয়ে স্লট পরিষ্কার</a:t>
            </a:r>
            <a:endParaRPr lang="en-US" sz="2800" b="1" dirty="0">
              <a:latin typeface="NikoshBAN" pitchFamily="2" charset="0"/>
              <a:cs typeface="NikoshBAN" pitchFamily="2" charset="0"/>
            </a:endParaRPr>
          </a:p>
        </p:txBody>
      </p:sp>
      <p:pic>
        <p:nvPicPr>
          <p:cNvPr id="2" name="Picture 1"/>
          <p:cNvPicPr>
            <a:picLocks noChangeAspect="1"/>
          </p:cNvPicPr>
          <p:nvPr/>
        </p:nvPicPr>
        <p:blipFill>
          <a:blip r:embed="rId4"/>
          <a:stretch>
            <a:fillRect/>
          </a:stretch>
        </p:blipFill>
        <p:spPr>
          <a:xfrm>
            <a:off x="1942771" y="372838"/>
            <a:ext cx="3810330" cy="2359356"/>
          </a:xfrm>
          <a:prstGeom prst="rect">
            <a:avLst/>
          </a:prstGeom>
        </p:spPr>
      </p:pic>
      <p:pic>
        <p:nvPicPr>
          <p:cNvPr id="4" name="Picture 3"/>
          <p:cNvPicPr>
            <a:picLocks noChangeAspect="1"/>
          </p:cNvPicPr>
          <p:nvPr/>
        </p:nvPicPr>
        <p:blipFill>
          <a:blip r:embed="rId5"/>
          <a:stretch>
            <a:fillRect/>
          </a:stretch>
        </p:blipFill>
        <p:spPr>
          <a:xfrm>
            <a:off x="1942771" y="2808394"/>
            <a:ext cx="3816427" cy="749873"/>
          </a:xfrm>
          <a:prstGeom prst="rect">
            <a:avLst/>
          </a:prstGeom>
        </p:spPr>
      </p:pic>
      <p:pic>
        <p:nvPicPr>
          <p:cNvPr id="5" name="Picture 4"/>
          <p:cNvPicPr>
            <a:picLocks noChangeAspect="1"/>
          </p:cNvPicPr>
          <p:nvPr/>
        </p:nvPicPr>
        <p:blipFill>
          <a:blip r:embed="rId6"/>
          <a:stretch>
            <a:fillRect/>
          </a:stretch>
        </p:blipFill>
        <p:spPr>
          <a:xfrm>
            <a:off x="6437050" y="372838"/>
            <a:ext cx="3773751" cy="2206943"/>
          </a:xfrm>
          <a:prstGeom prst="rect">
            <a:avLst/>
          </a:prstGeom>
        </p:spPr>
      </p:pic>
      <p:pic>
        <p:nvPicPr>
          <p:cNvPr id="6" name="Picture 5"/>
          <p:cNvPicPr>
            <a:picLocks noChangeAspect="1"/>
          </p:cNvPicPr>
          <p:nvPr/>
        </p:nvPicPr>
        <p:blipFill>
          <a:blip r:embed="rId7"/>
          <a:stretch>
            <a:fillRect/>
          </a:stretch>
        </p:blipFill>
        <p:spPr>
          <a:xfrm>
            <a:off x="6180996" y="2732194"/>
            <a:ext cx="4029805" cy="646232"/>
          </a:xfrm>
          <a:prstGeom prst="rect">
            <a:avLst/>
          </a:prstGeom>
        </p:spPr>
      </p:pic>
    </p:spTree>
    <p:extLst>
      <p:ext uri="{BB962C8B-B14F-4D97-AF65-F5344CB8AC3E}">
        <p14:creationId xmlns:p14="http://schemas.microsoft.com/office/powerpoint/2010/main" val="8573657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0.70"/>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689" y="584269"/>
            <a:ext cx="5568287" cy="1446550"/>
          </a:xfrm>
          <a:prstGeom prst="rect">
            <a:avLst/>
          </a:prstGeom>
          <a:noFill/>
        </p:spPr>
        <p:txBody>
          <a:bodyPr wrap="square" rtlCol="0">
            <a:spAutoFit/>
          </a:bodyPr>
          <a:lstStyle/>
          <a:p>
            <a:pPr algn="ctr"/>
            <a:r>
              <a:rPr lang="en-US" sz="8800" b="1" u="sng"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8800" b="1"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6084248" y="2753262"/>
            <a:ext cx="5595581" cy="3170099"/>
          </a:xfrm>
          <a:prstGeom prst="rect">
            <a:avLst/>
          </a:prstGeom>
          <a:noFill/>
          <a:ln w="38100">
            <a:solidFill>
              <a:schemeClr val="tx1"/>
            </a:solidFill>
          </a:ln>
        </p:spPr>
        <p:txBody>
          <a:bodyPr wrap="square" rtlCol="0">
            <a:spAutoFit/>
          </a:bodyPr>
          <a:lstStyle/>
          <a:p>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ষষ্ঠ</a:t>
            </a:r>
            <a:endPar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তথ্য</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যোগাযোগ</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প্রযুক্তি</a:t>
            </a:r>
            <a:endPar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তৃতীয়</a:t>
            </a:r>
            <a:endPar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০২</a:t>
            </a:r>
          </a:p>
          <a:p>
            <a:r>
              <a:rPr lang="en-US" sz="4000" b="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7 </a:t>
            </a:r>
            <a:endParaRPr lang="en-US"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Footer Placeholder 6"/>
          <p:cNvSpPr>
            <a:spLocks noGrp="1"/>
          </p:cNvSpPr>
          <p:nvPr>
            <p:ph type="ftr" sz="quarter" idx="11"/>
          </p:nvPr>
        </p:nvSpPr>
        <p:spPr/>
        <p:txBody>
          <a:bodyPr/>
          <a:lstStyle/>
          <a:p>
            <a:r>
              <a:rPr lang="en-US" smtClean="0"/>
              <a:t>Lm Ashab Uddin Ridoy</a:t>
            </a:r>
            <a:endParaRPr lang="en-US"/>
          </a:p>
        </p:txBody>
      </p:sp>
      <p:pic>
        <p:nvPicPr>
          <p:cNvPr id="9" name="Picture 8"/>
          <p:cNvPicPr>
            <a:picLocks noChangeAspect="1"/>
          </p:cNvPicPr>
          <p:nvPr/>
        </p:nvPicPr>
        <p:blipFill>
          <a:blip r:embed="rId2"/>
          <a:stretch>
            <a:fillRect/>
          </a:stretch>
        </p:blipFill>
        <p:spPr>
          <a:xfrm>
            <a:off x="736600" y="628643"/>
            <a:ext cx="2971653" cy="2986916"/>
          </a:xfrm>
          <a:prstGeom prst="rect">
            <a:avLst/>
          </a:prstGeom>
        </p:spPr>
      </p:pic>
      <p:pic>
        <p:nvPicPr>
          <p:cNvPr id="10" name="Picture 9"/>
          <p:cNvPicPr>
            <a:picLocks noChangeAspect="1"/>
          </p:cNvPicPr>
          <p:nvPr/>
        </p:nvPicPr>
        <p:blipFill>
          <a:blip r:embed="rId3"/>
          <a:stretch>
            <a:fillRect/>
          </a:stretch>
        </p:blipFill>
        <p:spPr>
          <a:xfrm>
            <a:off x="24711" y="3687805"/>
            <a:ext cx="5066215" cy="3170195"/>
          </a:xfrm>
          <a:prstGeom prst="rect">
            <a:avLst/>
          </a:prstGeom>
        </p:spPr>
      </p:pic>
    </p:spTree>
    <p:extLst>
      <p:ext uri="{BB962C8B-B14F-4D97-AF65-F5344CB8AC3E}">
        <p14:creationId xmlns:p14="http://schemas.microsoft.com/office/powerpoint/2010/main" val="35137228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458202" y="1371600"/>
            <a:ext cx="2285999" cy="2133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Rectangle 7"/>
          <p:cNvSpPr/>
          <p:nvPr/>
        </p:nvSpPr>
        <p:spPr>
          <a:xfrm>
            <a:off x="5028652" y="381000"/>
            <a:ext cx="182934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মূল্যায়ন</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9" name="TextBox 8"/>
          <p:cNvSpPr txBox="1"/>
          <p:nvPr/>
        </p:nvSpPr>
        <p:spPr>
          <a:xfrm>
            <a:off x="1905000" y="1905001"/>
            <a:ext cx="7391400" cy="646331"/>
          </a:xfrm>
          <a:prstGeom prst="rect">
            <a:avLst/>
          </a:prstGeom>
          <a:noFill/>
        </p:spPr>
        <p:txBody>
          <a:bodyPr wrap="square" rtlCol="0">
            <a:spAutoFit/>
          </a:bodyPr>
          <a:lstStyle/>
          <a:p>
            <a:r>
              <a:rPr lang="bn-BD" sz="3600" dirty="0">
                <a:latin typeface="NikoshBAN" pitchFamily="2" charset="0"/>
                <a:cs typeface="NikoshBAN" pitchFamily="2" charset="0"/>
              </a:rPr>
              <a:t>১।</a:t>
            </a:r>
            <a:r>
              <a:rPr lang="bn-IN" sz="3600" dirty="0">
                <a:latin typeface="NikoshBAN" pitchFamily="2" charset="0"/>
                <a:cs typeface="NikoshBAN" pitchFamily="2" charset="0"/>
              </a:rPr>
              <a:t> কী</a:t>
            </a:r>
            <a:r>
              <a:rPr lang="bn-BD" sz="3600" dirty="0">
                <a:latin typeface="NikoshBAN" pitchFamily="2" charset="0"/>
                <a:cs typeface="NikoshBAN" pitchFamily="2" charset="0"/>
              </a:rPr>
              <a:t>বোর্ড কিসের সাহায্যে পরিষ্কার করতে হয়।</a:t>
            </a:r>
            <a:endParaRPr lang="en-US" sz="3600" dirty="0">
              <a:latin typeface="NikoshBAN" pitchFamily="2" charset="0"/>
              <a:cs typeface="NikoshBAN" pitchFamily="2" charset="0"/>
            </a:endParaRPr>
          </a:p>
        </p:txBody>
      </p:sp>
      <p:sp>
        <p:nvSpPr>
          <p:cNvPr id="10" name="TextBox 9"/>
          <p:cNvSpPr txBox="1"/>
          <p:nvPr/>
        </p:nvSpPr>
        <p:spPr>
          <a:xfrm>
            <a:off x="2362200" y="3048001"/>
            <a:ext cx="3124200" cy="646331"/>
          </a:xfrm>
          <a:prstGeom prst="rect">
            <a:avLst/>
          </a:prstGeom>
          <a:noFill/>
        </p:spPr>
        <p:txBody>
          <a:bodyPr wrap="square" rtlCol="0">
            <a:spAutoFit/>
          </a:bodyPr>
          <a:lstStyle/>
          <a:p>
            <a:r>
              <a:rPr lang="bn-BD" sz="2800" dirty="0">
                <a:latin typeface="NikoshBAN" pitchFamily="2" charset="0"/>
                <a:cs typeface="NikoshBAN" pitchFamily="2" charset="0"/>
              </a:rPr>
              <a:t>(</a:t>
            </a:r>
            <a:r>
              <a:rPr lang="bn-BD" sz="3600" dirty="0">
                <a:latin typeface="NikoshBAN" pitchFamily="2" charset="0"/>
                <a:cs typeface="NikoshBAN" pitchFamily="2" charset="0"/>
              </a:rPr>
              <a:t>ক) গ্লাস ক্লিনার</a:t>
            </a:r>
            <a:endParaRPr lang="en-US" sz="3600" dirty="0">
              <a:latin typeface="NikoshBAN" pitchFamily="2" charset="0"/>
              <a:cs typeface="NikoshBAN" pitchFamily="2" charset="0"/>
            </a:endParaRPr>
          </a:p>
        </p:txBody>
      </p:sp>
      <p:sp>
        <p:nvSpPr>
          <p:cNvPr id="11" name="TextBox 10"/>
          <p:cNvSpPr txBox="1"/>
          <p:nvPr/>
        </p:nvSpPr>
        <p:spPr>
          <a:xfrm>
            <a:off x="6324600" y="2971801"/>
            <a:ext cx="3810000" cy="646331"/>
          </a:xfrm>
          <a:prstGeom prst="rect">
            <a:avLst/>
          </a:prstGeom>
          <a:noFill/>
        </p:spPr>
        <p:txBody>
          <a:bodyPr wrap="square" rtlCol="0">
            <a:spAutoFit/>
          </a:bodyPr>
          <a:lstStyle/>
          <a:p>
            <a:r>
              <a:rPr lang="en-US" sz="3600" dirty="0">
                <a:latin typeface="NikoshBAN" pitchFamily="2" charset="0"/>
                <a:cs typeface="NikoshBAN" pitchFamily="2" charset="0"/>
              </a:rPr>
              <a:t>   </a:t>
            </a:r>
            <a:r>
              <a:rPr lang="bn-BD" sz="3600" dirty="0">
                <a:latin typeface="NikoshBAN" pitchFamily="2" charset="0"/>
                <a:cs typeface="NikoshBAN" pitchFamily="2" charset="0"/>
              </a:rPr>
              <a:t>(খ) কটন  বাড </a:t>
            </a:r>
            <a:endParaRPr lang="en-US" sz="3600" dirty="0">
              <a:latin typeface="NikoshBAN" pitchFamily="2" charset="0"/>
              <a:cs typeface="NikoshBAN" pitchFamily="2" charset="0"/>
            </a:endParaRPr>
          </a:p>
        </p:txBody>
      </p:sp>
      <p:sp>
        <p:nvSpPr>
          <p:cNvPr id="12" name="TextBox 11"/>
          <p:cNvSpPr txBox="1"/>
          <p:nvPr/>
        </p:nvSpPr>
        <p:spPr>
          <a:xfrm>
            <a:off x="1676400" y="4038599"/>
            <a:ext cx="3810000" cy="707886"/>
          </a:xfrm>
          <a:prstGeom prst="rect">
            <a:avLst/>
          </a:prstGeom>
          <a:noFill/>
        </p:spPr>
        <p:txBody>
          <a:bodyPr wrap="square" rtlCol="0">
            <a:spAutoFit/>
          </a:bodyPr>
          <a:lstStyle/>
          <a:p>
            <a:pPr algn="ctr"/>
            <a:r>
              <a:rPr lang="bn-BD" sz="3600" dirty="0">
                <a:latin typeface="NikoshBAN" pitchFamily="2" charset="0"/>
                <a:cs typeface="NikoshBAN" pitchFamily="2" charset="0"/>
              </a:rPr>
              <a:t>(</a:t>
            </a:r>
            <a:r>
              <a:rPr lang="bn-BD" sz="4000" dirty="0">
                <a:latin typeface="NikoshBAN" pitchFamily="2" charset="0"/>
                <a:cs typeface="NikoshBAN" pitchFamily="2" charset="0"/>
              </a:rPr>
              <a:t>গ</a:t>
            </a:r>
            <a:r>
              <a:rPr lang="bn-BD" sz="3600" dirty="0">
                <a:latin typeface="NikoshBAN" pitchFamily="2" charset="0"/>
                <a:cs typeface="NikoshBAN" pitchFamily="2" charset="0"/>
              </a:rPr>
              <a:t>) </a:t>
            </a:r>
            <a:r>
              <a:rPr lang="bn-IN" sz="3600" dirty="0" smtClean="0">
                <a:latin typeface="NikoshBAN" pitchFamily="2" charset="0"/>
                <a:cs typeface="NikoshBAN" pitchFamily="2" charset="0"/>
              </a:rPr>
              <a:t>ভিনেগার</a:t>
            </a:r>
            <a:endParaRPr lang="en-US" sz="3600" dirty="0">
              <a:latin typeface="NikoshBAN" pitchFamily="2" charset="0"/>
              <a:cs typeface="NikoshBAN" pitchFamily="2" charset="0"/>
            </a:endParaRPr>
          </a:p>
        </p:txBody>
      </p:sp>
      <p:sp>
        <p:nvSpPr>
          <p:cNvPr id="13" name="TextBox 12"/>
          <p:cNvSpPr txBox="1"/>
          <p:nvPr/>
        </p:nvSpPr>
        <p:spPr>
          <a:xfrm>
            <a:off x="6781800" y="3746211"/>
            <a:ext cx="2362200" cy="646331"/>
          </a:xfrm>
          <a:prstGeom prst="rect">
            <a:avLst/>
          </a:prstGeom>
          <a:noFill/>
        </p:spPr>
        <p:txBody>
          <a:bodyPr wrap="square" rtlCol="0">
            <a:spAutoFit/>
          </a:bodyPr>
          <a:lstStyle/>
          <a:p>
            <a:r>
              <a:rPr lang="bn-BD" sz="3600" dirty="0">
                <a:latin typeface="NikoshBAN" pitchFamily="2" charset="0"/>
                <a:cs typeface="NikoshBAN" pitchFamily="2" charset="0"/>
              </a:rPr>
              <a:t>(ঘ) </a:t>
            </a:r>
            <a:r>
              <a:rPr lang="bn-IN" sz="3600" dirty="0" smtClean="0">
                <a:latin typeface="NikoshBAN" pitchFamily="2" charset="0"/>
                <a:cs typeface="NikoshBAN" pitchFamily="2" charset="0"/>
              </a:rPr>
              <a:t>পানি</a:t>
            </a:r>
            <a:endParaRPr lang="en-US" sz="3600" dirty="0">
              <a:latin typeface="NikoshBAN" pitchFamily="2" charset="0"/>
              <a:cs typeface="NikoshBAN" pitchFamily="2" charset="0"/>
            </a:endParaRPr>
          </a:p>
        </p:txBody>
      </p:sp>
      <p:sp>
        <p:nvSpPr>
          <p:cNvPr id="18" name="Flowchart: Connector 17"/>
          <p:cNvSpPr/>
          <p:nvPr/>
        </p:nvSpPr>
        <p:spPr>
          <a:xfrm>
            <a:off x="2362200" y="5257800"/>
            <a:ext cx="2590800" cy="106680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 name="Flowchart: Connector 20"/>
          <p:cNvSpPr/>
          <p:nvPr/>
        </p:nvSpPr>
        <p:spPr>
          <a:xfrm>
            <a:off x="6400800" y="2971800"/>
            <a:ext cx="3124200" cy="121920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8" name="Flowchart: Connector 27"/>
          <p:cNvSpPr/>
          <p:nvPr/>
        </p:nvSpPr>
        <p:spPr>
          <a:xfrm>
            <a:off x="6553200" y="5334000"/>
            <a:ext cx="3429000" cy="114300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0" name="Rectangle 29"/>
          <p:cNvSpPr/>
          <p:nvPr/>
        </p:nvSpPr>
        <p:spPr>
          <a:xfrm>
            <a:off x="8686801" y="1752600"/>
            <a:ext cx="1749197" cy="369332"/>
          </a:xfrm>
          <a:prstGeom prst="rect">
            <a:avLst/>
          </a:prstGeom>
        </p:spPr>
        <p:txBody>
          <a:bodyPr wrap="none">
            <a:spAutoFit/>
          </a:bodyPr>
          <a:lstStyle/>
          <a:p>
            <a:pPr algn="ctr"/>
            <a:r>
              <a:rPr lang="bn-BD" dirty="0">
                <a:ln w="11430"/>
                <a:effectLst>
                  <a:outerShdw blurRad="50800" dist="39000" dir="5460000" algn="tl">
                    <a:srgbClr val="000000">
                      <a:alpha val="38000"/>
                    </a:srgbClr>
                  </a:outerShdw>
                </a:effectLst>
                <a:latin typeface="NikoshBAN" pitchFamily="2" charset="0"/>
                <a:cs typeface="NikoshBAN" pitchFamily="2" charset="0"/>
              </a:rPr>
              <a:t>এসো আবার চেষ্টা করি</a:t>
            </a:r>
            <a:endParaRPr lang="en-US"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1" name="Rectangle 30"/>
          <p:cNvSpPr/>
          <p:nvPr/>
        </p:nvSpPr>
        <p:spPr>
          <a:xfrm>
            <a:off x="8686801" y="1752600"/>
            <a:ext cx="1749197" cy="369332"/>
          </a:xfrm>
          <a:prstGeom prst="rect">
            <a:avLst/>
          </a:prstGeom>
        </p:spPr>
        <p:txBody>
          <a:bodyPr wrap="none">
            <a:spAutoFit/>
          </a:bodyPr>
          <a:lstStyle/>
          <a:p>
            <a:pPr algn="ctr"/>
            <a:r>
              <a:rPr lang="bn-BD" dirty="0">
                <a:ln w="11430"/>
                <a:effectLst>
                  <a:outerShdw blurRad="50800" dist="39000" dir="5460000" algn="tl">
                    <a:srgbClr val="000000">
                      <a:alpha val="38000"/>
                    </a:srgbClr>
                  </a:outerShdw>
                </a:effectLst>
                <a:latin typeface="NikoshBAN" pitchFamily="2" charset="0"/>
                <a:cs typeface="NikoshBAN" pitchFamily="2" charset="0"/>
              </a:rPr>
              <a:t>এসো আবার চেষ্টা করি</a:t>
            </a:r>
            <a:endParaRPr lang="en-US"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2" name="Rectangle 31"/>
          <p:cNvSpPr/>
          <p:nvPr/>
        </p:nvSpPr>
        <p:spPr>
          <a:xfrm>
            <a:off x="8686801" y="1752600"/>
            <a:ext cx="1749197" cy="369332"/>
          </a:xfrm>
          <a:prstGeom prst="rect">
            <a:avLst/>
          </a:prstGeom>
        </p:spPr>
        <p:txBody>
          <a:bodyPr wrap="none">
            <a:spAutoFit/>
          </a:bodyPr>
          <a:lstStyle/>
          <a:p>
            <a:pPr algn="ctr"/>
            <a:r>
              <a:rPr lang="bn-BD" dirty="0">
                <a:ln w="11430"/>
                <a:effectLst>
                  <a:outerShdw blurRad="50800" dist="39000" dir="5460000" algn="tl">
                    <a:srgbClr val="000000">
                      <a:alpha val="38000"/>
                    </a:srgbClr>
                  </a:outerShdw>
                </a:effectLst>
                <a:latin typeface="NikoshBAN" pitchFamily="2" charset="0"/>
                <a:cs typeface="NikoshBAN" pitchFamily="2" charset="0"/>
              </a:rPr>
              <a:t>এসো আবার চেষ্টা করি</a:t>
            </a:r>
            <a:endParaRPr lang="en-US"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3" name="Rectangle 32"/>
          <p:cNvSpPr/>
          <p:nvPr/>
        </p:nvSpPr>
        <p:spPr>
          <a:xfrm>
            <a:off x="8956816" y="2286000"/>
            <a:ext cx="1101584" cy="369332"/>
          </a:xfrm>
          <a:prstGeom prst="rect">
            <a:avLst/>
          </a:prstGeom>
        </p:spPr>
        <p:txBody>
          <a:bodyPr wrap="none">
            <a:spAutoFit/>
          </a:bodyPr>
          <a:lstStyle/>
          <a:p>
            <a:pPr algn="ctr"/>
            <a:r>
              <a:rPr lang="bn-IN" dirty="0">
                <a:ln w="11430"/>
                <a:effectLst>
                  <a:outerShdw blurRad="50800" dist="39000" dir="5460000" algn="tl">
                    <a:srgbClr val="000000">
                      <a:alpha val="38000"/>
                    </a:srgbClr>
                  </a:outerShdw>
                </a:effectLst>
                <a:latin typeface="NikoshBAN" pitchFamily="2" charset="0"/>
                <a:cs typeface="NikoshBAN" pitchFamily="2" charset="0"/>
              </a:rPr>
              <a:t>উত্তরটি সঠিক</a:t>
            </a:r>
            <a:endParaRPr lang="en-US"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53997574"/>
      </p:ext>
    </p:extLst>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5"/>
                                            </p:cond>
                                          </p:stCondLst>
                                        </p:cTn>
                                        <p:tgtEl>
                                          <p:spTgt spid="30"/>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2"/>
                                            </p:cond>
                                          </p:stCondLst>
                                        </p:cTn>
                                        <p:tgtEl>
                                          <p:spTgt spid="31"/>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9"/>
                                            </p:cond>
                                          </p:stCondLst>
                                        </p:cTn>
                                        <p:tgtEl>
                                          <p:spTgt spid="32"/>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6"/>
                                            </p:cond>
                                          </p:stCondLst>
                                        </p:cTn>
                                        <p:tgtEl>
                                          <p:spTgt spid="33"/>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bldLst>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0013" y="157162"/>
            <a:ext cx="12091987"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t>২।মাউসের কোন অংশটি অপরিষ্কার হলে মাউস ঠিক মতো কাজ করে না? </a:t>
            </a:r>
          </a:p>
          <a:p>
            <a:pPr algn="ctr"/>
            <a:r>
              <a:rPr lang="bn-IN" sz="2800" dirty="0" smtClean="0"/>
              <a:t>ক।মাউসের লেন্স     খ।মাউসের বাটন</a:t>
            </a:r>
          </a:p>
          <a:p>
            <a:pPr algn="ctr"/>
            <a:r>
              <a:rPr lang="bn-IN" sz="2800" dirty="0" smtClean="0"/>
              <a:t>গ। মাউসের তার       ঘ। মাউসের চাকা</a:t>
            </a:r>
          </a:p>
          <a:p>
            <a:pPr algn="ctr"/>
            <a:r>
              <a:rPr lang="bn-IN" sz="2800" dirty="0" smtClean="0"/>
              <a:t>৩।কম্পিউটার ব্যবহার করার সময় কোন জিনিসটি কাছাকাছি না রাখাই ভালো? </a:t>
            </a:r>
          </a:p>
          <a:p>
            <a:pPr algn="ctr"/>
            <a:r>
              <a:rPr lang="bn-IN" sz="2800" dirty="0" smtClean="0"/>
              <a:t>ক।পানি বা তরল      খ।কটনবাড</a:t>
            </a:r>
          </a:p>
          <a:p>
            <a:pPr algn="ctr"/>
            <a:r>
              <a:rPr lang="bn-IN" sz="2800" dirty="0"/>
              <a:t>গ।সুতি </a:t>
            </a:r>
            <a:r>
              <a:rPr lang="bn-IN" sz="2800"/>
              <a:t>কাপড় </a:t>
            </a:r>
            <a:r>
              <a:rPr lang="bn-IN" sz="2800" smtClean="0"/>
              <a:t>        ঘ।তুলা     </a:t>
            </a:r>
            <a:endParaRPr lang="en-US" sz="2800" dirty="0"/>
          </a:p>
          <a:p>
            <a:pPr algn="ctr"/>
            <a:r>
              <a:rPr lang="bn-IN" sz="2800" dirty="0" smtClean="0"/>
              <a:t> </a:t>
            </a:r>
          </a:p>
        </p:txBody>
      </p:sp>
    </p:spTree>
    <p:extLst>
      <p:ext uri="{BB962C8B-B14F-4D97-AF65-F5344CB8AC3E}">
        <p14:creationId xmlns:p14="http://schemas.microsoft.com/office/powerpoint/2010/main" val="37525509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8442" y="3124200"/>
            <a:ext cx="11636871" cy="2590800"/>
          </a:xfrm>
          <a:prstGeom prst="roundRect">
            <a:avLst/>
          </a:prstGeom>
          <a:gradFill>
            <a:gsLst>
              <a:gs pos="10000">
                <a:schemeClr val="accent5">
                  <a:tint val="50000"/>
                  <a:satMod val="300000"/>
                </a:schemeClr>
              </a:gs>
              <a:gs pos="51000">
                <a:schemeClr val="accent2">
                  <a:lumMod val="20000"/>
                  <a:lumOff val="80000"/>
                </a:schemeClr>
              </a:gs>
              <a:gs pos="90000">
                <a:schemeClr val="accent5">
                  <a:tint val="15000"/>
                  <a:satMod val="350000"/>
                </a:schemeClr>
              </a:gs>
            </a:gsLst>
            <a:lin ang="16200000" scaled="1"/>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6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তোমার বাড়ীতে  কম্পিউটারের বিভিন্ন যন্ত্র পাতির যত্ন তুমি কিভাবে কর তা খাতায় লিখে আনবে।</a:t>
            </a:r>
            <a:endParaRPr lang="en-US" sz="6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TextBox 4"/>
          <p:cNvSpPr txBox="1"/>
          <p:nvPr/>
        </p:nvSpPr>
        <p:spPr>
          <a:xfrm>
            <a:off x="1752602" y="304801"/>
            <a:ext cx="8229599" cy="1846659"/>
          </a:xfrm>
          <a:prstGeom prst="rect">
            <a:avLst/>
          </a:prstGeom>
          <a:noFill/>
        </p:spPr>
        <p:txBody>
          <a:bodyPr wrap="square" rtlCol="0">
            <a:spAutoFit/>
          </a:bodyPr>
          <a:lstStyle/>
          <a:p>
            <a:pPr algn="ctr"/>
            <a:r>
              <a:rPr lang="bn-BD" sz="9600" dirty="0">
                <a:ln w="9525">
                  <a:solidFill>
                    <a:srgbClr val="FF0000"/>
                  </a:solidFill>
                </a:ln>
                <a:effectLst>
                  <a:outerShdw blurRad="60007" dist="310007" dir="7680000" sy="30000" kx="1300200" algn="ctr" rotWithShape="0">
                    <a:prstClr val="black">
                      <a:alpha val="32000"/>
                    </a:prstClr>
                  </a:outerShdw>
                </a:effectLst>
                <a:latin typeface="NikoshBAN" pitchFamily="2" charset="0"/>
                <a:cs typeface="NikoshBAN" pitchFamily="2" charset="0"/>
              </a:rPr>
              <a:t>বাড়ির কাজ</a:t>
            </a:r>
            <a:endParaRPr lang="en-US" sz="9600" dirty="0">
              <a:ln w="9525">
                <a:solidFill>
                  <a:srgbClr val="FF0000"/>
                </a:solidFill>
              </a:ln>
              <a:effectLst>
                <a:outerShdw blurRad="60007" dist="310007" dir="7680000" sy="30000" kx="1300200" algn="ctr" rotWithShape="0">
                  <a:prstClr val="black">
                    <a:alpha val="32000"/>
                  </a:prstClr>
                </a:outerShdw>
              </a:effectLst>
              <a:latin typeface="NikoshBAN" pitchFamily="2" charset="0"/>
              <a:cs typeface="NikoshBAN" pitchFamily="2" charset="0"/>
            </a:endParaRPr>
          </a:p>
          <a:p>
            <a:endParaRPr lang="en-US" dirty="0"/>
          </a:p>
        </p:txBody>
      </p:sp>
    </p:spTree>
    <p:extLst>
      <p:ext uri="{BB962C8B-B14F-4D97-AF65-F5344CB8AC3E}">
        <p14:creationId xmlns:p14="http://schemas.microsoft.com/office/powerpoint/2010/main" val="25810750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8" y="150125"/>
            <a:ext cx="11887200" cy="6564573"/>
          </a:xfrm>
          <a:prstGeom prst="rect">
            <a:avLst/>
          </a:prstGeom>
        </p:spPr>
      </p:pic>
      <p:sp>
        <p:nvSpPr>
          <p:cNvPr id="4" name="Rectangle 3"/>
          <p:cNvSpPr/>
          <p:nvPr/>
        </p:nvSpPr>
        <p:spPr>
          <a:xfrm>
            <a:off x="2781299" y="2117489"/>
            <a:ext cx="6629400" cy="3416320"/>
          </a:xfrm>
          <a:prstGeom prst="rect">
            <a:avLst/>
          </a:prstGeom>
        </p:spPr>
        <p:txBody>
          <a:bodyPr wrap="square">
            <a:spAutoFit/>
          </a:bodyPr>
          <a:lstStyle/>
          <a:p>
            <a:pPr algn="ctr"/>
            <a:r>
              <a:rPr lang="bn-BD" sz="21600" b="1" dirty="0" smtClean="0">
                <a:ln>
                  <a:solidFill>
                    <a:srgbClr val="FF0000"/>
                  </a:solidFill>
                </a:ln>
                <a:solidFill>
                  <a:schemeClr val="bg1"/>
                </a:solidFill>
                <a:effectLst>
                  <a:glow rad="228600">
                    <a:schemeClr val="accent2">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endParaRPr lang="en-US" sz="21600" b="1" dirty="0">
              <a:ln>
                <a:solidFill>
                  <a:srgbClr val="FF0000"/>
                </a:solidFill>
              </a:ln>
              <a:solidFill>
                <a:schemeClr val="bg1"/>
              </a:solidFill>
              <a:effectLst>
                <a:glow rad="228600">
                  <a:schemeClr val="accent2">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14653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repeatCount="indefinite" fill="hold" grpId="0" nodeType="clickEffect">
                                  <p:stCondLst>
                                    <p:cond delay="0"/>
                                  </p:stCondLst>
                                  <p:endCondLst>
                                    <p:cond evt="onNext" delay="0">
                                      <p:tgtEl>
                                        <p:sldTgt/>
                                      </p:tgtEl>
                                    </p:cond>
                                  </p:end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418" y="5744945"/>
            <a:ext cx="2438400" cy="801529"/>
          </a:xfrm>
          <a:prstGeom prst="upArrowCallout">
            <a:avLst/>
          </a:prstGeom>
          <a:ln w="57150">
            <a:solidFill>
              <a:srgbClr val="00B050"/>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bn-BD" sz="2800" dirty="0">
                <a:latin typeface="NikoshBAN" pitchFamily="2" charset="0"/>
                <a:cs typeface="NikoshBAN" pitchFamily="2" charset="0"/>
              </a:rPr>
              <a:t>অপরিষ্কার যন্ত্রাংশ</a:t>
            </a:r>
            <a:endParaRPr lang="en-US" sz="2800" dirty="0">
              <a:latin typeface="NikoshBAN" pitchFamily="2" charset="0"/>
              <a:cs typeface="NikoshBAN" pitchFamily="2" charset="0"/>
            </a:endParaRPr>
          </a:p>
        </p:txBody>
      </p:sp>
      <p:sp>
        <p:nvSpPr>
          <p:cNvPr id="3" name="TextBox 2"/>
          <p:cNvSpPr txBox="1"/>
          <p:nvPr/>
        </p:nvSpPr>
        <p:spPr>
          <a:xfrm>
            <a:off x="6553200" y="5890092"/>
            <a:ext cx="3048000" cy="801529"/>
          </a:xfrm>
          <a:prstGeom prst="upArrowCallout">
            <a:avLst/>
          </a:prstGeom>
          <a:ln w="57150">
            <a:solidFill>
              <a:srgbClr val="7030A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2800" dirty="0">
                <a:latin typeface="NikoshBAN" pitchFamily="2" charset="0"/>
                <a:cs typeface="NikoshBAN" pitchFamily="2" charset="0"/>
              </a:rPr>
              <a:t>পরিষ্কার কম্পিউটার</a:t>
            </a:r>
            <a:endParaRPr lang="en-US" sz="2800" dirty="0">
              <a:latin typeface="NikoshBAN" pitchFamily="2" charset="0"/>
              <a:cs typeface="NikoshBAN" pitchFamily="2" charset="0"/>
            </a:endParaRPr>
          </a:p>
        </p:txBody>
      </p:sp>
      <p:grpSp>
        <p:nvGrpSpPr>
          <p:cNvPr id="7" name="Group 6"/>
          <p:cNvGrpSpPr/>
          <p:nvPr/>
        </p:nvGrpSpPr>
        <p:grpSpPr>
          <a:xfrm>
            <a:off x="464025" y="218745"/>
            <a:ext cx="10890912" cy="5526200"/>
            <a:chOff x="381000" y="218745"/>
            <a:chExt cx="8229600" cy="4581855"/>
          </a:xfrm>
        </p:grpSpPr>
        <p:sp>
          <p:nvSpPr>
            <p:cNvPr id="4" name="TextBox 3"/>
            <p:cNvSpPr txBox="1"/>
            <p:nvPr/>
          </p:nvSpPr>
          <p:spPr>
            <a:xfrm>
              <a:off x="2214918" y="218745"/>
              <a:ext cx="4604982" cy="92333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5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ছবি দুটি লক্ষ্য কর</a:t>
              </a:r>
              <a:endParaRPr lang="en-US" sz="54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descr="1image011(2)_f.jpg"/>
            <p:cNvPicPr>
              <a:picLocks noChangeAspect="1"/>
            </p:cNvPicPr>
            <p:nvPr/>
          </p:nvPicPr>
          <p:blipFill>
            <a:blip r:embed="rId2"/>
            <a:stretch>
              <a:fillRect/>
            </a:stretch>
          </p:blipFill>
          <p:spPr>
            <a:xfrm>
              <a:off x="5029200" y="1371600"/>
              <a:ext cx="3581400" cy="3429000"/>
            </a:xfrm>
            <a:prstGeom prst="rect">
              <a:avLst/>
            </a:prstGeom>
          </p:spPr>
        </p:pic>
        <p:pic>
          <p:nvPicPr>
            <p:cNvPr id="6" name="Picture 5" descr="dirty-computer-fan.jpg"/>
            <p:cNvPicPr>
              <a:picLocks noChangeAspect="1"/>
            </p:cNvPicPr>
            <p:nvPr/>
          </p:nvPicPr>
          <p:blipFill>
            <a:blip r:embed="rId3"/>
            <a:stretch>
              <a:fillRect/>
            </a:stretch>
          </p:blipFill>
          <p:spPr>
            <a:xfrm>
              <a:off x="381000" y="1447800"/>
              <a:ext cx="3886200" cy="3352800"/>
            </a:xfrm>
            <a:prstGeom prst="rect">
              <a:avLst/>
            </a:prstGeom>
          </p:spPr>
        </p:pic>
      </p:grpSp>
    </p:spTree>
    <p:extLst>
      <p:ext uri="{BB962C8B-B14F-4D97-AF65-F5344CB8AC3E}">
        <p14:creationId xmlns:p14="http://schemas.microsoft.com/office/powerpoint/2010/main" val="11170460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069" y="5099313"/>
            <a:ext cx="11682484" cy="1569660"/>
          </a:xfrm>
          <a:prstGeom prst="rect">
            <a:avLst/>
          </a:prstGeom>
          <a:gradFill>
            <a:gsLst>
              <a:gs pos="0">
                <a:schemeClr val="accent3">
                  <a:lumMod val="20000"/>
                  <a:lumOff val="80000"/>
                </a:schemeClr>
              </a:gs>
              <a:gs pos="84000">
                <a:schemeClr val="accent2">
                  <a:lumMod val="20000"/>
                  <a:lumOff val="80000"/>
                </a:schemeClr>
              </a:gs>
              <a:gs pos="0">
                <a:schemeClr val="accent5">
                  <a:shade val="94000"/>
                  <a:satMod val="135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9600" b="1" dirty="0">
                <a:ln w="0"/>
                <a:solidFill>
                  <a:schemeClr val="tx1"/>
                </a:solidFill>
                <a:effectLst>
                  <a:outerShdw blurRad="50800" dist="38100" dir="10800000" algn="r" rotWithShape="0">
                    <a:prstClr val="black">
                      <a:alpha val="40000"/>
                    </a:prstClr>
                  </a:outerShdw>
                </a:effectLst>
                <a:latin typeface="NikoshBAN" pitchFamily="2" charset="0"/>
                <a:cs typeface="NikoshBAN" pitchFamily="2" charset="0"/>
              </a:rPr>
              <a:t>আইসিটি যন্ত্রপাতি রক্ষণাবেক্ষণ</a:t>
            </a:r>
            <a:endParaRPr lang="en-US" sz="9600" b="1" dirty="0">
              <a:ln w="0"/>
              <a:solidFill>
                <a:schemeClr val="tx1"/>
              </a:solidFill>
              <a:effectLst>
                <a:outerShdw blurRad="50800" dist="38100" dir="10800000" algn="r" rotWithShape="0">
                  <a:prstClr val="black">
                    <a:alpha val="40000"/>
                  </a:prstClr>
                </a:outerShdw>
              </a:effectLst>
              <a:latin typeface="NikoshBAN" pitchFamily="2" charset="0"/>
              <a:cs typeface="NikoshBAN" pitchFamily="2" charset="0"/>
            </a:endParaRPr>
          </a:p>
        </p:txBody>
      </p:sp>
      <p:sp>
        <p:nvSpPr>
          <p:cNvPr id="2" name="TextBox 1"/>
          <p:cNvSpPr txBox="1"/>
          <p:nvPr/>
        </p:nvSpPr>
        <p:spPr>
          <a:xfrm>
            <a:off x="395785" y="327546"/>
            <a:ext cx="7956645" cy="1323439"/>
          </a:xfrm>
          <a:prstGeom prst="rect">
            <a:avLst/>
          </a:prstGeom>
          <a:noFill/>
        </p:spPr>
        <p:txBody>
          <a:bodyPr wrap="square" rtlCol="0">
            <a:spAutoFit/>
          </a:bodyPr>
          <a:lstStyle/>
          <a:p>
            <a:r>
              <a:rPr lang="en-US" sz="8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en-US" sz="8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8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8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538" y="1500859"/>
            <a:ext cx="6135167" cy="3424279"/>
          </a:xfrm>
          <a:prstGeom prst="rect">
            <a:avLst/>
          </a:prstGeom>
          <a:ln>
            <a:noFill/>
          </a:ln>
          <a:effectLst>
            <a:softEdge rad="112500"/>
          </a:effectLst>
        </p:spPr>
      </p:pic>
      <p:pic>
        <p:nvPicPr>
          <p:cNvPr id="4" name="Picture 3"/>
          <p:cNvPicPr>
            <a:picLocks noChangeAspect="1"/>
          </p:cNvPicPr>
          <p:nvPr/>
        </p:nvPicPr>
        <p:blipFill>
          <a:blip r:embed="rId3"/>
          <a:stretch>
            <a:fillRect/>
          </a:stretch>
        </p:blipFill>
        <p:spPr>
          <a:xfrm>
            <a:off x="3424671" y="1401439"/>
            <a:ext cx="4572638" cy="3429479"/>
          </a:xfrm>
          <a:prstGeom prst="rect">
            <a:avLst/>
          </a:prstGeom>
        </p:spPr>
      </p:pic>
    </p:spTree>
    <p:extLst>
      <p:ext uri="{BB962C8B-B14F-4D97-AF65-F5344CB8AC3E}">
        <p14:creationId xmlns:p14="http://schemas.microsoft.com/office/powerpoint/2010/main" val="14214663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24400" y="152400"/>
            <a:ext cx="4191000" cy="838200"/>
          </a:xfrm>
          <a:prstGeom prst="round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bn-BD" sz="3200" u="sng"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মনিটর পরিষ্কার</a:t>
            </a:r>
            <a:endParaRPr lang="en-US" sz="3200" u="sng"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464" t="17713" r="18899" b="20982"/>
          <a:stretch/>
        </p:blipFill>
        <p:spPr>
          <a:xfrm>
            <a:off x="6324600" y="2823865"/>
            <a:ext cx="3747820" cy="3558456"/>
          </a:xfrm>
          <a:prstGeom prst="rect">
            <a:avLst/>
          </a:prstGeom>
          <a:ln/>
        </p:spPr>
        <p:style>
          <a:lnRef idx="1">
            <a:schemeClr val="dk1"/>
          </a:lnRef>
          <a:fillRef idx="2">
            <a:schemeClr val="dk1"/>
          </a:fillRef>
          <a:effectRef idx="1">
            <a:schemeClr val="dk1"/>
          </a:effectRef>
          <a:fontRef idx="minor">
            <a:schemeClr val="dk1"/>
          </a:fontRef>
        </p:style>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922" r="6433"/>
          <a:stretch/>
        </p:blipFill>
        <p:spPr>
          <a:xfrm>
            <a:off x="1752600" y="1838634"/>
            <a:ext cx="3671852" cy="3419166"/>
          </a:xfrm>
          <a:prstGeom prst="rect">
            <a:avLst/>
          </a:prstGeom>
          <a:ln/>
        </p:spPr>
        <p:style>
          <a:lnRef idx="1">
            <a:schemeClr val="dk1"/>
          </a:lnRef>
          <a:fillRef idx="2">
            <a:schemeClr val="dk1"/>
          </a:fillRef>
          <a:effectRef idx="1">
            <a:schemeClr val="dk1"/>
          </a:effectRef>
          <a:fontRef idx="minor">
            <a:schemeClr val="dk1"/>
          </a:fontRef>
        </p:style>
      </p:pic>
      <p:sp>
        <p:nvSpPr>
          <p:cNvPr id="5" name="TextBox 4"/>
          <p:cNvSpPr txBox="1"/>
          <p:nvPr/>
        </p:nvSpPr>
        <p:spPr>
          <a:xfrm>
            <a:off x="6096000" y="2362201"/>
            <a:ext cx="2743200"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lgn="just">
              <a:buFont typeface="Wingdings"/>
              <a:buChar char="F"/>
            </a:pPr>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নরম সুতি কাপড়</a:t>
            </a:r>
            <a:endParaRPr lang="bn-BD"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542689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0041174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968"/>
          <a:stretch/>
        </p:blipFill>
        <p:spPr bwMode="auto">
          <a:xfrm>
            <a:off x="6274984" y="1817626"/>
            <a:ext cx="4012016" cy="2680632"/>
          </a:xfrm>
          <a:prstGeom prst="rect">
            <a:avLst/>
          </a:prstGeom>
          <a:noFill/>
          <a:ln w="9525">
            <a:noFill/>
            <a:miter lim="800000"/>
            <a:headEnd/>
            <a:tailEnd/>
          </a:ln>
          <a:effectLst>
            <a:glow rad="228600">
              <a:schemeClr val="accent4">
                <a:satMod val="175000"/>
                <a:alpha val="40000"/>
              </a:schemeClr>
            </a:glow>
          </a:effectLst>
        </p:spPr>
      </p:pic>
      <p:sp>
        <p:nvSpPr>
          <p:cNvPr id="9" name="Rectangle 8"/>
          <p:cNvSpPr/>
          <p:nvPr/>
        </p:nvSpPr>
        <p:spPr>
          <a:xfrm>
            <a:off x="3200400" y="304800"/>
            <a:ext cx="5562600" cy="92333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bn-BD" sz="5400" b="1" dirty="0">
                <a:ln w="17780" cmpd="sng">
                  <a:solidFill>
                    <a:srgbClr val="FFFFFF"/>
                  </a:solidFill>
                  <a:prstDash val="solid"/>
                  <a:miter lim="800000"/>
                </a:ln>
                <a:solidFill>
                  <a:srgbClr val="002060"/>
                </a:solidFill>
                <a:latin typeface="NikoshBAN" pitchFamily="2" charset="0"/>
                <a:cs typeface="NikoshBAN" pitchFamily="2" charset="0"/>
              </a:rPr>
              <a:t>মাউস পরিষ্কার</a:t>
            </a:r>
            <a:endParaRPr lang="en-US" sz="5400" b="1" dirty="0">
              <a:ln w="17780" cmpd="sng">
                <a:solidFill>
                  <a:srgbClr val="FFFFFF"/>
                </a:solidFill>
                <a:prstDash val="solid"/>
                <a:miter lim="800000"/>
              </a:ln>
              <a:solidFill>
                <a:srgbClr val="002060"/>
              </a:solidFill>
              <a:latin typeface="NikoshBAN" pitchFamily="2" charset="0"/>
              <a:cs typeface="NikoshBAN" pitchFamily="2" charset="0"/>
            </a:endParaRPr>
          </a:p>
        </p:txBody>
      </p:sp>
      <p:pic>
        <p:nvPicPr>
          <p:cNvPr id="11" name="Picture 10" descr="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1741427"/>
            <a:ext cx="4039946" cy="2819401"/>
          </a:xfrm>
          <a:prstGeom prst="rect">
            <a:avLst/>
          </a:prstGeom>
          <a:ln>
            <a:noFill/>
          </a:ln>
          <a:effectLst>
            <a:glow rad="228600">
              <a:schemeClr val="accent4">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78303817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10831_wipekey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812922"/>
            <a:ext cx="5461000" cy="2664078"/>
          </a:xfrm>
          <a:prstGeom prst="rect">
            <a:avLst/>
          </a:prstGeom>
          <a:noFill/>
          <a:ln w="9525">
            <a:noFill/>
            <a:miter lim="800000"/>
            <a:headEnd/>
            <a:tailEnd/>
          </a:ln>
        </p:spPr>
      </p:pic>
      <p:pic>
        <p:nvPicPr>
          <p:cNvPr id="6" name="Picture 7" descr="clean_computer_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0233"/>
          <a:stretch/>
        </p:blipFill>
        <p:spPr bwMode="auto">
          <a:xfrm>
            <a:off x="6400800" y="1148502"/>
            <a:ext cx="3810000" cy="2619677"/>
          </a:xfrm>
          <a:prstGeom prst="rect">
            <a:avLst/>
          </a:prstGeom>
          <a:noFill/>
          <a:ln w="9525">
            <a:noFill/>
            <a:miter lim="800000"/>
            <a:headEnd/>
            <a:tailEnd/>
          </a:ln>
        </p:spPr>
      </p:pic>
      <p:sp>
        <p:nvSpPr>
          <p:cNvPr id="11" name="Rectangle 10"/>
          <p:cNvSpPr/>
          <p:nvPr/>
        </p:nvSpPr>
        <p:spPr>
          <a:xfrm>
            <a:off x="4572000" y="304801"/>
            <a:ext cx="3276600" cy="830997"/>
          </a:xfrm>
          <a:prstGeom prst="rect">
            <a:avLst/>
          </a:prstGeom>
        </p:spPr>
        <p:txBody>
          <a:bodyPr wrap="square">
            <a:spAutoFit/>
          </a:bodyPr>
          <a:lstStyle/>
          <a:p>
            <a:pPr algn="ctr"/>
            <a:r>
              <a:rPr lang="bn-IN" sz="4800" b="1" dirty="0">
                <a:ln w="18000">
                  <a:solidFill>
                    <a:schemeClr val="accent2">
                      <a:satMod val="140000"/>
                    </a:schemeClr>
                  </a:solidFill>
                  <a:prstDash val="solid"/>
                  <a:miter lim="800000"/>
                </a:ln>
                <a:latin typeface="NikoshBAN" pitchFamily="2" charset="0"/>
                <a:cs typeface="NikoshBAN" pitchFamily="2" charset="0"/>
              </a:rPr>
              <a:t>কী</a:t>
            </a:r>
            <a:r>
              <a:rPr lang="bn-BD" sz="4800" b="1" dirty="0">
                <a:ln w="18000">
                  <a:solidFill>
                    <a:schemeClr val="accent2">
                      <a:satMod val="140000"/>
                    </a:schemeClr>
                  </a:solidFill>
                  <a:prstDash val="solid"/>
                  <a:miter lim="800000"/>
                </a:ln>
                <a:latin typeface="NikoshBAN" pitchFamily="2" charset="0"/>
                <a:cs typeface="NikoshBAN" pitchFamily="2" charset="0"/>
              </a:rPr>
              <a:t>বোর্ড পরিষ্কার</a:t>
            </a:r>
            <a:endParaRPr lang="en-US" sz="4800" b="1" dirty="0">
              <a:ln w="18000">
                <a:solidFill>
                  <a:schemeClr val="accent2">
                    <a:satMod val="140000"/>
                  </a:schemeClr>
                </a:solidFill>
                <a:prstDash val="solid"/>
                <a:miter lim="800000"/>
              </a:ln>
              <a:latin typeface="NikoshBAN" pitchFamily="2" charset="0"/>
              <a:cs typeface="NikoshBAN" pitchFamily="2" charset="0"/>
            </a:endParaRPr>
          </a:p>
        </p:txBody>
      </p:sp>
      <p:pic>
        <p:nvPicPr>
          <p:cNvPr id="12" name="Picture 11" descr="clean compu.JPG"/>
          <p:cNvPicPr>
            <a:picLocks noChangeAspect="1"/>
          </p:cNvPicPr>
          <p:nvPr/>
        </p:nvPicPr>
        <p:blipFill rotWithShape="1">
          <a:blip r:embed="rId5" cstate="print">
            <a:extLst>
              <a:ext uri="{28A0092B-C50C-407E-A947-70E740481C1C}">
                <a14:useLocalDpi xmlns:a14="http://schemas.microsoft.com/office/drawing/2010/main" val="0"/>
              </a:ext>
            </a:extLst>
          </a:blip>
          <a:srcRect r="17545"/>
          <a:stretch/>
        </p:blipFill>
        <p:spPr>
          <a:xfrm>
            <a:off x="2273300" y="1088019"/>
            <a:ext cx="3810000" cy="2638338"/>
          </a:xfrm>
          <a:prstGeom prst="rect">
            <a:avLst/>
          </a:prstGeom>
        </p:spPr>
      </p:pic>
    </p:spTree>
    <p:extLst>
      <p:ext uri="{BB962C8B-B14F-4D97-AF65-F5344CB8AC3E}">
        <p14:creationId xmlns:p14="http://schemas.microsoft.com/office/powerpoint/2010/main" val="108993746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31" presetClass="entr" presetSubtype="0" fill="hold" nodeType="with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2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rot="10800000">
            <a:off x="2590800" y="4343399"/>
            <a:ext cx="457200" cy="994269"/>
          </a:xfrm>
          <a:prstGeom prst="downArrow">
            <a:avLst/>
          </a:prstGeom>
          <a:solidFill>
            <a:srgbClr val="002060"/>
          </a:solidFill>
          <a:ln w="28575">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0437" r="3835"/>
          <a:stretch/>
        </p:blipFill>
        <p:spPr>
          <a:xfrm>
            <a:off x="1689192" y="170282"/>
            <a:ext cx="2783045" cy="3764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5473"/>
          <a:stretch/>
        </p:blipFill>
        <p:spPr>
          <a:xfrm>
            <a:off x="7620000" y="182840"/>
            <a:ext cx="2655372" cy="3754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1172" t="21275" r="3164"/>
          <a:stretch/>
        </p:blipFill>
        <p:spPr>
          <a:xfrm>
            <a:off x="4572001" y="185115"/>
            <a:ext cx="2971800" cy="3777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676400" y="5410202"/>
            <a:ext cx="2362200" cy="645209"/>
          </a:xfrm>
          <a:prstGeom prst="rect">
            <a:avLst/>
          </a:prstGeom>
          <a:noFill/>
          <a:ln w="28575">
            <a:noFill/>
          </a:ln>
          <a:effectLst>
            <a:glow rad="139700">
              <a:schemeClr val="accent4">
                <a:satMod val="175000"/>
                <a:alpha val="40000"/>
              </a:schemeClr>
            </a:glow>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যত্ন নেওয়ার আগে</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Down Arrow 6"/>
          <p:cNvSpPr/>
          <p:nvPr/>
        </p:nvSpPr>
        <p:spPr>
          <a:xfrm rot="10800000">
            <a:off x="6019801" y="4267200"/>
            <a:ext cx="457200" cy="990601"/>
          </a:xfrm>
          <a:prstGeom prst="downArrow">
            <a:avLst/>
          </a:prstGeom>
          <a:solidFill>
            <a:srgbClr val="002060"/>
          </a:solidFill>
          <a:ln w="28575">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endParaRPr>
          </a:p>
        </p:txBody>
      </p:sp>
      <p:sp>
        <p:nvSpPr>
          <p:cNvPr id="8" name="Rectangle 7"/>
          <p:cNvSpPr/>
          <p:nvPr/>
        </p:nvSpPr>
        <p:spPr>
          <a:xfrm>
            <a:off x="5181600" y="5410201"/>
            <a:ext cx="2286000" cy="645209"/>
          </a:xfrm>
          <a:prstGeom prst="rect">
            <a:avLst/>
          </a:prstGeom>
          <a:noFill/>
          <a:ln w="28575">
            <a:noFill/>
          </a:ln>
          <a:effectLst>
            <a:glow rad="139700">
              <a:schemeClr val="accent4">
                <a:satMod val="175000"/>
                <a:alpha val="40000"/>
              </a:schemeClr>
            </a:glow>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যত্ন নেওয়ার সময়</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Down Arrow 8"/>
          <p:cNvSpPr/>
          <p:nvPr/>
        </p:nvSpPr>
        <p:spPr>
          <a:xfrm rot="10800000">
            <a:off x="9067800" y="4114799"/>
            <a:ext cx="398672" cy="1143000"/>
          </a:xfrm>
          <a:prstGeom prst="downArrow">
            <a:avLst/>
          </a:prstGeom>
          <a:solidFill>
            <a:srgbClr val="002060"/>
          </a:solidFill>
          <a:ln w="28575">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endParaRPr>
          </a:p>
        </p:txBody>
      </p:sp>
      <p:sp>
        <p:nvSpPr>
          <p:cNvPr id="11" name="Rectangle 10"/>
          <p:cNvSpPr/>
          <p:nvPr/>
        </p:nvSpPr>
        <p:spPr>
          <a:xfrm>
            <a:off x="8382000" y="5410201"/>
            <a:ext cx="1905000" cy="645209"/>
          </a:xfrm>
          <a:prstGeom prst="rect">
            <a:avLst/>
          </a:prstGeom>
          <a:noFill/>
          <a:ln w="28575">
            <a:noFill/>
          </a:ln>
          <a:effectLst>
            <a:glow rad="139700">
              <a:schemeClr val="accent4">
                <a:satMod val="175000"/>
                <a:alpha val="40000"/>
              </a:schemeClr>
            </a:glow>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যত্ন নেওয়ার পর</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709384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8" grpId="0"/>
      <p:bldP spid="9"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94731" y="3450610"/>
            <a:ext cx="11354937" cy="2123658"/>
          </a:xfrm>
          <a:prstGeom prst="rect">
            <a:avLst/>
          </a:prstGeom>
          <a:noFill/>
        </p:spPr>
        <p:txBody>
          <a:bodyPr wrap="square" rtlCol="0">
            <a:spAutoFit/>
          </a:bodyPr>
          <a:lstStyle/>
          <a:p>
            <a:r>
              <a:rPr lang="en-US" sz="4400" b="1" dirty="0" smtClean="0">
                <a:ln w="0"/>
                <a:effectLst>
                  <a:outerShdw blurRad="38100" dist="19050" dir="2700000" algn="tl" rotWithShape="0">
                    <a:schemeClr val="dk1">
                      <a:alpha val="40000"/>
                    </a:schemeClr>
                  </a:outerShdw>
                </a:effectLst>
                <a:latin typeface="NikoshBAN" pitchFamily="2" charset="0"/>
                <a:cs typeface="NikoshBAN" pitchFamily="2" charset="0"/>
              </a:rPr>
              <a:t>১. </a:t>
            </a:r>
            <a:r>
              <a:rPr lang="en-US" sz="4400" b="1" dirty="0" err="1" smtClean="0">
                <a:ln w="0"/>
                <a:effectLst>
                  <a:outerShdw blurRad="38100" dist="19050" dir="2700000" algn="tl" rotWithShape="0">
                    <a:schemeClr val="dk1">
                      <a:alpha val="40000"/>
                    </a:schemeClr>
                  </a:outerShdw>
                </a:effectLst>
                <a:latin typeface="NikoshBAN" pitchFamily="2" charset="0"/>
                <a:cs typeface="NikoshBAN" pitchFamily="2" charset="0"/>
              </a:rPr>
              <a:t>রক্ষণাবেক্ষণ</a:t>
            </a:r>
            <a:r>
              <a:rPr lang="en-US" sz="44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400" b="1" dirty="0" err="1" smtClean="0">
                <a:ln w="0"/>
                <a:effectLst>
                  <a:outerShdw blurRad="38100" dist="19050" dir="2700000" algn="tl" rotWithShape="0">
                    <a:schemeClr val="dk1">
                      <a:alpha val="40000"/>
                    </a:schemeClr>
                  </a:outerShdw>
                </a:effectLst>
                <a:latin typeface="NikoshBAN" pitchFamily="2" charset="0"/>
                <a:cs typeface="NikoshBAN" pitchFamily="2" charset="0"/>
              </a:rPr>
              <a:t>কী</a:t>
            </a:r>
            <a:r>
              <a:rPr lang="en-US" sz="44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400" b="1" dirty="0" err="1" smtClean="0">
                <a:ln w="0"/>
                <a:effectLst>
                  <a:outerShdw blurRad="38100" dist="19050" dir="2700000" algn="tl" rotWithShape="0">
                    <a:schemeClr val="dk1">
                      <a:alpha val="40000"/>
                    </a:schemeClr>
                  </a:outerShdw>
                </a:effectLst>
                <a:latin typeface="NikoshBAN" pitchFamily="2" charset="0"/>
                <a:cs typeface="NikoshBAN" pitchFamily="2" charset="0"/>
              </a:rPr>
              <a:t>তা</a:t>
            </a:r>
            <a:r>
              <a:rPr lang="en-US" sz="44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400" b="1" dirty="0" err="1" smtClean="0">
                <a:ln w="0"/>
                <a:effectLst>
                  <a:outerShdw blurRad="38100" dist="19050" dir="2700000" algn="tl" rotWithShape="0">
                    <a:schemeClr val="dk1">
                      <a:alpha val="40000"/>
                    </a:schemeClr>
                  </a:outerShdw>
                </a:effectLst>
                <a:latin typeface="NikoshBAN" pitchFamily="2" charset="0"/>
                <a:cs typeface="NikoshBAN" pitchFamily="2" charset="0"/>
              </a:rPr>
              <a:t>বলতে</a:t>
            </a:r>
            <a:r>
              <a:rPr lang="en-US" sz="44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4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পারবে</a:t>
            </a:r>
            <a:r>
              <a:rPr lang="en-US" sz="4400" b="1" dirty="0" smtClean="0">
                <a:ln w="0"/>
                <a:effectLst>
                  <a:outerShdw blurRad="38100" dist="19050" dir="2700000" algn="tl" rotWithShape="0">
                    <a:schemeClr val="dk1">
                      <a:alpha val="40000"/>
                    </a:schemeClr>
                  </a:outerShdw>
                </a:effectLst>
                <a:latin typeface="NikoshBAN" pitchFamily="2" charset="0"/>
                <a:cs typeface="NikoshBAN" pitchFamily="2" charset="0"/>
              </a:rPr>
              <a:t>;</a:t>
            </a:r>
          </a:p>
          <a:p>
            <a:r>
              <a:rPr lang="en-US" sz="4400" b="1" dirty="0" smtClean="0">
                <a:ln w="0"/>
                <a:effectLst>
                  <a:outerShdw blurRad="38100" dist="19050" dir="2700000" algn="tl" rotWithShape="0">
                    <a:schemeClr val="dk1">
                      <a:alpha val="40000"/>
                    </a:schemeClr>
                  </a:outerShdw>
                </a:effectLst>
                <a:latin typeface="NikoshBAN" pitchFamily="2" charset="0"/>
                <a:cs typeface="NikoshBAN" pitchFamily="2" charset="0"/>
              </a:rPr>
              <a:t>২. </a:t>
            </a:r>
            <a:r>
              <a:rPr lang="bn-BD" sz="4400" b="1" dirty="0" smtClean="0">
                <a:ln w="0"/>
                <a:effectLst>
                  <a:outerShdw blurRad="38100" dist="19050" dir="2700000" algn="tl" rotWithShape="0">
                    <a:schemeClr val="dk1">
                      <a:alpha val="40000"/>
                    </a:schemeClr>
                  </a:outerShdw>
                </a:effectLst>
                <a:latin typeface="NikoshBAN" pitchFamily="2" charset="0"/>
                <a:cs typeface="NikoshBAN" pitchFamily="2" charset="0"/>
              </a:rPr>
              <a:t>আইসিটি </a:t>
            </a:r>
            <a:r>
              <a:rPr lang="bn-BD" sz="4400" b="1" dirty="0">
                <a:ln w="0"/>
                <a:effectLst>
                  <a:outerShdw blurRad="38100" dist="19050" dir="2700000" algn="tl" rotWithShape="0">
                    <a:schemeClr val="dk1">
                      <a:alpha val="40000"/>
                    </a:schemeClr>
                  </a:outerShdw>
                </a:effectLst>
                <a:latin typeface="NikoshBAN" pitchFamily="2" charset="0"/>
                <a:cs typeface="NikoshBAN" pitchFamily="2" charset="0"/>
              </a:rPr>
              <a:t>যন্ত্রপাতির নাম উল্লেখ </a:t>
            </a:r>
            <a:r>
              <a:rPr lang="bn-BD" sz="4400" b="1">
                <a:ln w="0"/>
                <a:effectLst>
                  <a:outerShdw blurRad="38100" dist="19050" dir="2700000" algn="tl" rotWithShape="0">
                    <a:schemeClr val="dk1">
                      <a:alpha val="40000"/>
                    </a:schemeClr>
                  </a:outerShdw>
                </a:effectLst>
                <a:latin typeface="NikoshBAN" pitchFamily="2" charset="0"/>
                <a:cs typeface="NikoshBAN" pitchFamily="2" charset="0"/>
              </a:rPr>
              <a:t>করতে </a:t>
            </a:r>
            <a:r>
              <a:rPr lang="bn-BD" sz="4400" b="1" smtClean="0">
                <a:ln w="0"/>
                <a:effectLst>
                  <a:outerShdw blurRad="38100" dist="19050" dir="2700000" algn="tl" rotWithShape="0">
                    <a:schemeClr val="dk1">
                      <a:alpha val="40000"/>
                    </a:schemeClr>
                  </a:outerShdw>
                </a:effectLst>
                <a:latin typeface="NikoshBAN" pitchFamily="2" charset="0"/>
                <a:cs typeface="NikoshBAN" pitchFamily="2" charset="0"/>
              </a:rPr>
              <a:t>পারবে</a:t>
            </a:r>
            <a:r>
              <a:rPr lang="en-US" sz="4400" b="1" smtClean="0">
                <a:ln w="0"/>
                <a:effectLst>
                  <a:outerShdw blurRad="38100" dist="19050" dir="2700000" algn="tl" rotWithShape="0">
                    <a:schemeClr val="dk1">
                      <a:alpha val="40000"/>
                    </a:schemeClr>
                  </a:outerShdw>
                </a:effectLst>
                <a:latin typeface="NikoshBAN" pitchFamily="2" charset="0"/>
                <a:cs typeface="NikoshBAN" pitchFamily="2" charset="0"/>
              </a:rPr>
              <a:t>;</a:t>
            </a:r>
            <a:r>
              <a:rPr lang="bn-BD" sz="44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4400" b="1" dirty="0" smtClean="0">
                <a:latin typeface="NikoshBAN" pitchFamily="2" charset="0"/>
                <a:cs typeface="NikoshBAN" pitchFamily="2" charset="0"/>
              </a:rPr>
              <a:t>৩.</a:t>
            </a:r>
            <a:r>
              <a:rPr lang="bn-BD" sz="4400" b="1" dirty="0" smtClean="0">
                <a:latin typeface="NikoshBAN" pitchFamily="2" charset="0"/>
                <a:cs typeface="NikoshBAN" pitchFamily="2" charset="0"/>
              </a:rPr>
              <a:t>আইসিটি </a:t>
            </a:r>
            <a:r>
              <a:rPr lang="bn-BD" sz="4400" b="1" dirty="0">
                <a:latin typeface="NikoshBAN" pitchFamily="2" charset="0"/>
                <a:cs typeface="NikoshBAN" pitchFamily="2" charset="0"/>
              </a:rPr>
              <a:t>যন্ত্রপাতি রক্ষণাবেক্ষণের </a:t>
            </a:r>
            <a:r>
              <a:rPr lang="bn-BD" sz="4400" b="1" dirty="0" smtClean="0">
                <a:latin typeface="NikoshBAN" pitchFamily="2" charset="0"/>
                <a:cs typeface="NikoshBAN" pitchFamily="2" charset="0"/>
              </a:rPr>
              <a:t>উপায়</a:t>
            </a:r>
            <a:r>
              <a:rPr lang="en-US" sz="4400" b="1" dirty="0" smtClean="0">
                <a:latin typeface="NikoshBAN" pitchFamily="2" charset="0"/>
                <a:cs typeface="NikoshBAN" pitchFamily="2" charset="0"/>
              </a:rPr>
              <a:t> </a:t>
            </a:r>
            <a:r>
              <a:rPr lang="bn-BD" sz="4400" b="1" dirty="0" smtClean="0">
                <a:latin typeface="NikoshBAN" pitchFamily="2" charset="0"/>
                <a:cs typeface="NikoshBAN" pitchFamily="2" charset="0"/>
              </a:rPr>
              <a:t>ব্যাখ্যা </a:t>
            </a:r>
            <a:r>
              <a:rPr lang="bn-BD" sz="4400" b="1" dirty="0">
                <a:latin typeface="NikoshBAN" pitchFamily="2" charset="0"/>
                <a:cs typeface="NikoshBAN" pitchFamily="2" charset="0"/>
              </a:rPr>
              <a:t>করতে পারবে।</a:t>
            </a:r>
            <a:endParaRPr lang="en-US" sz="4400" b="1" dirty="0">
              <a:latin typeface="NikoshBAN" pitchFamily="2" charset="0"/>
              <a:cs typeface="NikoshBAN" pitchFamily="2" charset="0"/>
            </a:endParaRPr>
          </a:p>
        </p:txBody>
      </p:sp>
      <p:sp>
        <p:nvSpPr>
          <p:cNvPr id="2" name="TextBox 1"/>
          <p:cNvSpPr txBox="1"/>
          <p:nvPr/>
        </p:nvSpPr>
        <p:spPr>
          <a:xfrm>
            <a:off x="285466" y="2779905"/>
            <a:ext cx="4648200" cy="1077218"/>
          </a:xfrm>
          <a:prstGeom prst="rect">
            <a:avLst/>
          </a:prstGeom>
          <a:noFill/>
        </p:spPr>
        <p:txBody>
          <a:bodyPr wrap="square" rtlCol="0">
            <a:spAutoFit/>
          </a:bodyPr>
          <a:lstStyle/>
          <a:p>
            <a:r>
              <a:rPr lang="bn-BD" sz="4000" b="1" dirty="0">
                <a:effectLst>
                  <a:outerShdw blurRad="38100" dist="38100" dir="2700000" algn="tl">
                    <a:srgbClr val="000000">
                      <a:alpha val="43137"/>
                    </a:srgbClr>
                  </a:outerShdw>
                </a:effectLst>
                <a:latin typeface="NikoshBAN" pitchFamily="2" charset="0"/>
                <a:cs typeface="NikoshBAN" pitchFamily="2" charset="0"/>
              </a:rPr>
              <a:t>এই পাঠ শেষে শিক্ষার্থীরা...</a:t>
            </a:r>
          </a:p>
          <a:p>
            <a:endParaRPr lang="en-US" sz="2400" b="1" dirty="0">
              <a:effectLst>
                <a:outerShdw blurRad="38100" dist="38100" dir="2700000" algn="tl">
                  <a:srgbClr val="000000">
                    <a:alpha val="43137"/>
                  </a:srgbClr>
                </a:outerShdw>
              </a:effectLst>
            </a:endParaRPr>
          </a:p>
        </p:txBody>
      </p:sp>
      <p:sp>
        <p:nvSpPr>
          <p:cNvPr id="4" name="Rounded Rectangle 3"/>
          <p:cNvSpPr/>
          <p:nvPr/>
        </p:nvSpPr>
        <p:spPr>
          <a:xfrm>
            <a:off x="3613245" y="782472"/>
            <a:ext cx="4572000" cy="838200"/>
          </a:xfrm>
          <a:prstGeom prst="roundRect">
            <a:avLst/>
          </a:prstGeom>
          <a:gradFill flip="none" rotWithShape="1">
            <a:gsLst>
              <a:gs pos="53000">
                <a:schemeClr val="bg1"/>
              </a:gs>
              <a:gs pos="0">
                <a:schemeClr val="tx2">
                  <a:lumMod val="20000"/>
                  <a:lumOff val="80000"/>
                </a:schemeClr>
              </a:gs>
              <a:gs pos="93000">
                <a:schemeClr val="accent6">
                  <a:lumMod val="40000"/>
                  <a:lumOff val="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smtClean="0">
                <a:solidFill>
                  <a:srgbClr val="FF0000"/>
                </a:solidFill>
                <a:latin typeface="NikoshBAN" panose="02000000000000000000" pitchFamily="2" charset="0"/>
                <a:cs typeface="NikoshBAN" panose="02000000000000000000" pitchFamily="2" charset="0"/>
              </a:rPr>
              <a:t>শিখনফল</a:t>
            </a:r>
            <a:endParaRPr lang="en-US" sz="72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51906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8664</TotalTime>
  <Words>762</Words>
  <Application>Microsoft Office PowerPoint</Application>
  <PresentationFormat>Widescreen</PresentationFormat>
  <Paragraphs>82</Paragraphs>
  <Slides>23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NikoshBAN</vt:lpstr>
      <vt:lpstr>Times New Roman</vt:lpstr>
      <vt:lpstr>Vrinda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MADRASHA</dc:creator>
  <cp:lastModifiedBy>DOEL</cp:lastModifiedBy>
  <cp:revision>1158</cp:revision>
  <dcterms:created xsi:type="dcterms:W3CDTF">2019-05-27T04:34:07Z</dcterms:created>
  <dcterms:modified xsi:type="dcterms:W3CDTF">2020-07-14T17:46:29Z</dcterms:modified>
</cp:coreProperties>
</file>