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2" r:id="rId5"/>
    <p:sldId id="30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93F"/>
    <a:srgbClr val="0937C9"/>
    <a:srgbClr val="F2F2F2"/>
    <a:srgbClr val="014067"/>
    <a:srgbClr val="3F3F3F"/>
    <a:srgbClr val="014E7D"/>
    <a:srgbClr val="013657"/>
    <a:srgbClr val="01456F"/>
    <a:srgbClr val="014B7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8/25/2020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22298" y="442342"/>
            <a:ext cx="10071847" cy="23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54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endParaRPr lang="en-US" sz="5471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" y="2743201"/>
            <a:ext cx="10912862" cy="37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0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" y="228600"/>
            <a:ext cx="10824882" cy="636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2734235" y="2622177"/>
            <a:ext cx="6125135" cy="67824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61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ও স্প্রেডশিট সফটওয়্যার</a:t>
            </a:r>
            <a:r>
              <a:rPr lang="en-US" sz="361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1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27832" y="3560698"/>
            <a:ext cx="9547412" cy="2279601"/>
          </a:xfrm>
          <a:prstGeom prst="round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Spread  Sheet  Data  Analysis  Software 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Microsoft  Excel । Excel –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গানিতিক</a:t>
            </a:r>
            <a:endParaRPr lang="en-US" sz="3177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নিখুতভাবে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8251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823568" y="336177"/>
            <a:ext cx="10555941" cy="618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8893" y="1277471"/>
            <a:ext cx="4741248" cy="6898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q"/>
            </a:pPr>
            <a:r>
              <a:rPr lang="en-US" sz="388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88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88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429" y="2084295"/>
            <a:ext cx="7194176" cy="5057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177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177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177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177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77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047" y="3766745"/>
            <a:ext cx="5077424" cy="479841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118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552" y="2898976"/>
            <a:ext cx="7879974" cy="56014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403433" indent="-403433">
              <a:buFont typeface="Wingdings" panose="05000000000000000000" pitchFamily="2" charset="2"/>
              <a:buChar char="Ø"/>
            </a:pP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1412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429" y="4554209"/>
            <a:ext cx="7665983" cy="548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403433" indent="-403433" algn="ctr">
              <a:buFont typeface="Wingdings" panose="05000000000000000000" pitchFamily="2" charset="2"/>
              <a:buChar char="Ø"/>
            </a:pPr>
            <a:r>
              <a:rPr lang="en-US" sz="247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7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247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7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47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7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7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7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47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520" y="5431410"/>
            <a:ext cx="10130703" cy="5159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কলামের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 ও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অবস্থাকারী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2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C2 </a:t>
            </a:r>
          </a:p>
        </p:txBody>
      </p:sp>
    </p:spTree>
    <p:extLst>
      <p:ext uri="{BB962C8B-B14F-4D97-AF65-F5344CB8AC3E}">
        <p14:creationId xmlns:p14="http://schemas.microsoft.com/office/powerpoint/2010/main" val="20534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36609"/>
            <a:ext cx="10457140" cy="62927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13" name="Rounded Rectangle 12"/>
          <p:cNvSpPr/>
          <p:nvPr/>
        </p:nvSpPr>
        <p:spPr>
          <a:xfrm>
            <a:off x="7037295" y="3124200"/>
            <a:ext cx="2641507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sz="2735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6582948" y="1664584"/>
            <a:ext cx="2757055" cy="34228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895600" y="3276600"/>
            <a:ext cx="1882588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bn-BD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735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212041" y="1916206"/>
            <a:ext cx="2590800" cy="2823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84060" y="3352801"/>
            <a:ext cx="1899703" cy="525629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2735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</a:t>
            </a:r>
            <a:r>
              <a:rPr lang="en-US" sz="273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73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4083424" y="2357718"/>
            <a:ext cx="1295400" cy="8471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907741" y="3810000"/>
            <a:ext cx="1882588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bn-BD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735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rot="5400000" flipH="1" flipV="1">
            <a:off x="6255124" y="2651312"/>
            <a:ext cx="1752600" cy="56477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43366" y="5181601"/>
            <a:ext cx="1899703" cy="525629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27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স্ক্রল বার</a:t>
            </a:r>
            <a:endParaRPr lang="en-US" sz="27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9861177" y="4572000"/>
            <a:ext cx="1223682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37494" y="3805536"/>
            <a:ext cx="1899702" cy="525629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27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735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7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endParaRPr lang="en-US" sz="361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8760759" y="2803712"/>
            <a:ext cx="1447800" cy="56477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24954" y="4800601"/>
            <a:ext cx="1899703" cy="525629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r>
              <a:rPr lang="en-US" sz="27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2735" b="1" dirty="0">
                <a:latin typeface="NikoshBAN" panose="02000000000000000000" pitchFamily="2" charset="0"/>
                <a:cs typeface="NikoshBAN" panose="02000000000000000000" pitchFamily="2" charset="0"/>
              </a:rPr>
              <a:t>/লাইন</a:t>
            </a:r>
            <a:endParaRPr lang="en-US" sz="361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1389529" y="5105400"/>
            <a:ext cx="941294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60178" y="4110336"/>
            <a:ext cx="1899703" cy="525629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2735" dirty="0">
                <a:latin typeface="NikoshBAN" panose="02000000000000000000" pitchFamily="2" charset="0"/>
                <a:cs typeface="NikoshBAN" panose="02000000000000000000" pitchFamily="2" charset="0"/>
              </a:rPr>
              <a:t>অ্যাক্টিভ </a:t>
            </a:r>
            <a:r>
              <a:rPr lang="en-US" sz="2735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73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1494865" y="3108512"/>
            <a:ext cx="1295400" cy="56477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9037" y="4191000"/>
            <a:ext cx="1899703" cy="525629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2735" b="1" dirty="0">
                <a:latin typeface="NikoshBAN" panose="02000000000000000000" pitchFamily="2" charset="0"/>
                <a:cs typeface="NikoshBAN" panose="02000000000000000000" pitchFamily="2" charset="0"/>
              </a:rPr>
              <a:t>ইনঅ্যাক্টিভ </a:t>
            </a:r>
            <a:r>
              <a:rPr lang="en-US" sz="27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73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 flipV="1">
            <a:off x="6284259" y="4876801"/>
            <a:ext cx="753035" cy="3809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98183" y="4638770"/>
            <a:ext cx="1946823" cy="946514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27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ওয়ার্কশীট</a:t>
            </a:r>
            <a:r>
              <a:rPr lang="en-US" sz="273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73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693897" y="5063439"/>
            <a:ext cx="1472451" cy="11132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" descr="Purple mesh"/>
          <p:cNvSpPr>
            <a:spLocks noChangeArrowheads="1"/>
          </p:cNvSpPr>
          <p:nvPr/>
        </p:nvSpPr>
        <p:spPr bwMode="auto">
          <a:xfrm>
            <a:off x="4294094" y="5656262"/>
            <a:ext cx="6642847" cy="7169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bn-BD" sz="353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সফটওয়্যার বিভিন্ন টুলবার পরিচিতি</a:t>
            </a:r>
            <a:endParaRPr lang="en-US" sz="353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1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22" grpId="0"/>
      <p:bldP spid="26" grpId="0"/>
      <p:bldP spid="29" grpId="0"/>
      <p:bldP spid="32" grpId="0"/>
      <p:bldP spid="36" grpId="0"/>
      <p:bldP spid="40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4"/>
          <p:cNvSpPr/>
          <p:nvPr/>
        </p:nvSpPr>
        <p:spPr>
          <a:xfrm>
            <a:off x="448237" y="-685799"/>
            <a:ext cx="4659641" cy="4346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472" tIns="140472" rIns="140472" bIns="140472" numCol="1" spcCol="1633" anchor="ctr" anchorCtr="0">
            <a:noAutofit/>
          </a:bodyPr>
          <a:lstStyle/>
          <a:p>
            <a:pPr algn="ctr" defTabSz="3277859">
              <a:lnSpc>
                <a:spcPct val="90000"/>
              </a:lnSpc>
              <a:spcAft>
                <a:spcPct val="35000"/>
              </a:spcAft>
            </a:pPr>
            <a:endParaRPr lang="en-US" sz="741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1" y="204248"/>
            <a:ext cx="10730753" cy="643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4094682" y="2613552"/>
            <a:ext cx="3692404" cy="73182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q"/>
              <a:defRPr/>
            </a:pPr>
            <a:r>
              <a:rPr lang="bn-BD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ওয়ার্কশীট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2583" y="3553808"/>
            <a:ext cx="8993711" cy="20600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just"/>
            <a:r>
              <a:rPr lang="bn-BD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ওয়ার্কশীটের আভিধানিক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 হছে কাজ করার কাগজ।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অর্থাৎ মাইক্রোসফট অফিস  এক্সেলে সারি  এবং কলামের সমন্বয়ে আয়তাকার ঘর বিশিষ্ট যে কাগজে প্রোগ্রামের কাজ করা হয় তাকে ওয়ার্কশীট বলে ।</a:t>
            </a:r>
            <a:endParaRPr lang="en-US" sz="3177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Sans Unicod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08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562380"/>
            <a:ext cx="10650071" cy="6217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4415118" y="1371600"/>
            <a:ext cx="564776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5961529" y="1479176"/>
            <a:ext cx="941294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5625354" y="1371600"/>
            <a:ext cx="56477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66447" y="2590800"/>
            <a:ext cx="1411941" cy="59366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317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endParaRPr lang="en-US" sz="3177" b="1" dirty="0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1013012" y="3697941"/>
            <a:ext cx="1223682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 flipV="1">
            <a:off x="1013012" y="2438400"/>
            <a:ext cx="1129553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38" name="Flowchart: Process 37"/>
          <p:cNvSpPr/>
          <p:nvPr/>
        </p:nvSpPr>
        <p:spPr>
          <a:xfrm>
            <a:off x="2129118" y="3092824"/>
            <a:ext cx="1411941" cy="593661"/>
          </a:xfrm>
          <a:prstGeom prst="flowChartProcess">
            <a:avLst/>
          </a:prstGeom>
          <a:ln w="38100">
            <a:solidFill>
              <a:schemeClr val="tx1"/>
            </a:solidFill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3177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</a:t>
            </a:r>
            <a:endParaRPr lang="en-US" sz="3177" b="1" dirty="0"/>
          </a:p>
        </p:txBody>
      </p:sp>
      <p:sp>
        <p:nvSpPr>
          <p:cNvPr id="39" name="Rectangle 38"/>
          <p:cNvSpPr/>
          <p:nvPr/>
        </p:nvSpPr>
        <p:spPr>
          <a:xfrm>
            <a:off x="7507941" y="2017059"/>
            <a:ext cx="2070847" cy="1297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731624" y="2017059"/>
            <a:ext cx="1600200" cy="1297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955306" y="2017059"/>
            <a:ext cx="1223682" cy="1297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8284509" y="2848191"/>
            <a:ext cx="470647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9249335" y="2887584"/>
            <a:ext cx="282388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V="1">
            <a:off x="10140628" y="2920419"/>
            <a:ext cx="282388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31624" y="3642256"/>
            <a:ext cx="1411941" cy="59366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3177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</a:t>
            </a:r>
            <a:endParaRPr lang="en-US" sz="3177" b="1" dirty="0"/>
          </a:p>
        </p:txBody>
      </p:sp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4159624" y="91159"/>
            <a:ext cx="3517256" cy="106998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q"/>
              <a:defRPr/>
            </a:pPr>
            <a:r>
              <a:rPr lang="bn-BD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ওয়ার্কশীট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20877" y="4353970"/>
            <a:ext cx="8938505" cy="20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 থেকে নীচের দিকে লম্বা ভাবে যে সারি তাকে কলাম বলে। কলামের ঠিকানা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A,B,C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দিয়ে প্রকাশ করা হয়।বাম দিক ডানে যে সারি তাকে রো বা সারি বলে। রো এর ঠিকানা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1.2.3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ঘরগুলিকে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(Cell)। </a:t>
            </a:r>
          </a:p>
        </p:txBody>
      </p:sp>
    </p:spTree>
    <p:extLst>
      <p:ext uri="{BB962C8B-B14F-4D97-AF65-F5344CB8AC3E}">
        <p14:creationId xmlns:p14="http://schemas.microsoft.com/office/powerpoint/2010/main" val="851009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03030" y="103031"/>
            <a:ext cx="11998817" cy="6754969"/>
          </a:xfrm>
          <a:prstGeom prst="hear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4191000" y="457200"/>
            <a:ext cx="3154176" cy="46839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891866" y="1602371"/>
            <a:ext cx="4408268" cy="3377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Alternate Process 13"/>
          <p:cNvSpPr/>
          <p:nvPr/>
        </p:nvSpPr>
        <p:spPr>
          <a:xfrm>
            <a:off x="1123998" y="4648200"/>
            <a:ext cx="7466211" cy="1830946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২টি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১টি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ওয়ার্কসিটে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2378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 descr="Purple mesh"/>
          <p:cNvSpPr>
            <a:spLocks noChangeArrowheads="1"/>
          </p:cNvSpPr>
          <p:nvPr/>
        </p:nvSpPr>
        <p:spPr bwMode="auto">
          <a:xfrm>
            <a:off x="4872318" y="609601"/>
            <a:ext cx="4787153" cy="65671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04292" indent="-504292" algn="ctr" eaLnBrk="0" hangingPunct="0">
              <a:buFont typeface="Wingdings" panose="05000000000000000000" pitchFamily="2" charset="2"/>
              <a:buChar char="Ø"/>
            </a:pPr>
            <a:r>
              <a:rPr lang="en-US" sz="3177" b="1" dirty="0" err="1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স্প্রেডশীড</a:t>
            </a:r>
            <a:r>
              <a:rPr lang="en-US" sz="3177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File </a:t>
            </a:r>
            <a:r>
              <a:rPr lang="bn-BD" sz="3177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মেনু পরিচিতি  </a:t>
            </a:r>
            <a:endParaRPr lang="en-US" sz="3177" b="1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176" y="762000"/>
            <a:ext cx="2259106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89930" y="5486400"/>
            <a:ext cx="6494929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3177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177" y="1981200"/>
            <a:ext cx="228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>
            <a:spLocks noChangeArrowheads="1"/>
          </p:cNvSpPr>
          <p:nvPr/>
        </p:nvSpPr>
        <p:spPr bwMode="auto">
          <a:xfrm>
            <a:off x="1483660" y="2057401"/>
            <a:ext cx="535361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>
            <a:off x="1389530" y="2590801"/>
            <a:ext cx="535361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1483660" y="3048001"/>
            <a:ext cx="468686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1389530" y="3581401"/>
            <a:ext cx="535361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>
            <a:off x="1483660" y="4038601"/>
            <a:ext cx="468686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44" name="Right Arrow 43"/>
          <p:cNvSpPr>
            <a:spLocks noChangeArrowheads="1"/>
          </p:cNvSpPr>
          <p:nvPr/>
        </p:nvSpPr>
        <p:spPr bwMode="auto">
          <a:xfrm>
            <a:off x="1389530" y="5867401"/>
            <a:ext cx="535361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84059" y="1670050"/>
            <a:ext cx="6220385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77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684059" y="2362201"/>
            <a:ext cx="6589059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294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294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07542" y="2895601"/>
            <a:ext cx="6771435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294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294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294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495800" y="3505200"/>
            <a:ext cx="6589059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735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495800" y="4495800"/>
            <a:ext cx="6683188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735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16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  <p:bldP spid="28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1"/>
          <p:cNvGrpSpPr/>
          <p:nvPr/>
        </p:nvGrpSpPr>
        <p:grpSpPr>
          <a:xfrm>
            <a:off x="730623" y="304800"/>
            <a:ext cx="10636624" cy="6248400"/>
            <a:chOff x="228600" y="1295400"/>
            <a:chExt cx="8610600" cy="52578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295400"/>
              <a:ext cx="8382000" cy="525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C:\Users\HARUNNCCJUNE\Pictures\Capture2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1323975"/>
              <a:ext cx="4572000" cy="5153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2236693" y="4630344"/>
            <a:ext cx="7059706" cy="90170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স্প্রেডশীটে</a:t>
            </a:r>
            <a:r>
              <a:rPr lang="en-US" sz="361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1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নতুন</a:t>
            </a:r>
            <a:r>
              <a:rPr lang="en-US" sz="361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1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61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1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361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1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পদ্ধতি</a:t>
            </a:r>
            <a:endParaRPr lang="en-US" sz="3618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460377" y="1828800"/>
            <a:ext cx="2070847" cy="59366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en-US" sz="3177" dirty="0">
                <a:solidFill>
                  <a:sysClr val="windowText" lastClr="000000"/>
                </a:solidFill>
                <a:latin typeface="Calibri" pitchFamily="34" charset="0"/>
              </a:rPr>
              <a:t> New Click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3012" y="2438401"/>
            <a:ext cx="2268911" cy="9465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735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 flipV="1">
            <a:off x="2424953" y="1295400"/>
            <a:ext cx="112955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1201271" y="838200"/>
            <a:ext cx="282388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119784" y="3731901"/>
            <a:ext cx="2635624" cy="8108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3. Blank workbook  Click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8351464" y="2911703"/>
            <a:ext cx="971830" cy="7862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04800"/>
            <a:ext cx="4800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Capture 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94" y="381000"/>
            <a:ext cx="5930153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2187067" y="2492707"/>
            <a:ext cx="5580529" cy="65671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177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30824" y="3886200"/>
            <a:ext cx="2729753" cy="59366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en-US" sz="3177" dirty="0">
                <a:solidFill>
                  <a:sysClr val="windowText" lastClr="000000"/>
                </a:solidFill>
                <a:latin typeface="Calibri" pitchFamily="34" charset="0"/>
              </a:rPr>
              <a:t> Save As Click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7342" y="1371601"/>
            <a:ext cx="2268911" cy="9465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735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860176" y="3048000"/>
            <a:ext cx="112955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1201271" y="838200"/>
            <a:ext cx="1411941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6943165" y="4953000"/>
            <a:ext cx="941294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10425953" y="4953000"/>
            <a:ext cx="188259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9" name="Rounded Rectangle 1"/>
          <p:cNvSpPr>
            <a:spLocks noChangeArrowheads="1"/>
          </p:cNvSpPr>
          <p:nvPr/>
        </p:nvSpPr>
        <p:spPr bwMode="auto">
          <a:xfrm>
            <a:off x="1725706" y="4881012"/>
            <a:ext cx="9305365" cy="82718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733" tIns="51866" rIns="103733" bIns="51866" numCol="1">
            <a:prstTxWarp prst="textPlain">
              <a:avLst/>
            </a:prstTxWarp>
          </a:bodyPr>
          <a:lstStyle/>
          <a:p>
            <a:pPr eaLnBrk="0" hangingPunct="0"/>
            <a:r>
              <a:rPr lang="en-US" sz="24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File click &gt;  Save as click &gt; </a:t>
            </a:r>
            <a:r>
              <a:rPr lang="en-US" sz="24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File Name  &gt; Save click</a:t>
            </a:r>
            <a:r>
              <a:rPr lang="bn-BD" sz="24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7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9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04800"/>
            <a:ext cx="4800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Capture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65" y="381000"/>
            <a:ext cx="6024282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4280647" y="296874"/>
            <a:ext cx="5499849" cy="656713"/>
          </a:xfrm>
          <a:prstGeom prst="flowChartAlternateProcess">
            <a:avLst/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177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7342" y="1066801"/>
            <a:ext cx="2268911" cy="9465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735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1201271" y="838200"/>
            <a:ext cx="1411941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519082" y="2362200"/>
            <a:ext cx="2541494" cy="59366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en-US" sz="3177" dirty="0">
                <a:solidFill>
                  <a:sysClr val="windowText" lastClr="000000"/>
                </a:solidFill>
                <a:latin typeface="Calibri" pitchFamily="34" charset="0"/>
              </a:rPr>
              <a:t> Open Click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1483659" y="1828800"/>
            <a:ext cx="112955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8731624" y="2590800"/>
            <a:ext cx="753035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>
            <a:off x="10331823" y="4800600"/>
            <a:ext cx="658906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7" name="Rounded Rectangle 1"/>
          <p:cNvSpPr>
            <a:spLocks noChangeArrowheads="1"/>
          </p:cNvSpPr>
          <p:nvPr/>
        </p:nvSpPr>
        <p:spPr bwMode="auto">
          <a:xfrm>
            <a:off x="1613490" y="4511352"/>
            <a:ext cx="9305365" cy="88649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733" tIns="51866" rIns="103733" bIns="51866" numCol="1">
            <a:prstTxWarp prst="textPlain">
              <a:avLst/>
            </a:prstTxWarp>
          </a:bodyPr>
          <a:lstStyle/>
          <a:p>
            <a:pPr eaLnBrk="0" hangingPunct="0"/>
            <a:r>
              <a:rPr lang="en-US" sz="24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File click &gt; Open click &gt; </a:t>
            </a:r>
            <a:r>
              <a:rPr lang="en-US" sz="24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File Name Select &gt; Open click</a:t>
            </a:r>
            <a:r>
              <a:rPr lang="bn-BD" sz="24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7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6261" y="259083"/>
            <a:ext cx="452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69333" y="2941518"/>
            <a:ext cx="5893777" cy="3385542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ছোটবাইসদিয়া বিজনেস ম্যানেজমেন্ট ইন্সটিটিউট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০১৭৪৬১২০৯২৩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bn-BD" dirty="0">
              <a:solidFill>
                <a:srgbClr val="00B05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6126" y="3489185"/>
            <a:ext cx="4284717" cy="24929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অফিস অ্যাপ্লিকেশন </a:t>
            </a:r>
            <a:r>
              <a:rPr lang="en-US" sz="2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-1</a:t>
            </a:r>
            <a:endParaRPr lang="en-US" sz="2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৮.৪: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" b="99318" l="0" r="100000">
                        <a14:foregroundMark x1="3333" y1="69091" x2="96970" y2="97727"/>
                        <a14:foregroundMark x1="16061" y1="67955" x2="1212" y2="96591"/>
                        <a14:foregroundMark x1="65455" y1="91818" x2="97879" y2="69545"/>
                        <a14:foregroundMark x1="95455" y1="83864" x2="72121" y2="58409"/>
                        <a14:foregroundMark x1="30909" y1="70000" x2="20606" y2="98636"/>
                        <a14:foregroundMark x1="20000" y1="83409" x2="42121" y2="9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26" y="270455"/>
            <a:ext cx="2380512" cy="25305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50" y="193185"/>
            <a:ext cx="2116052" cy="2382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083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" descr="Purple mesh"/>
          <p:cNvSpPr>
            <a:spLocks noChangeArrowheads="1"/>
          </p:cNvSpPr>
          <p:nvPr/>
        </p:nvSpPr>
        <p:spPr bwMode="auto">
          <a:xfrm>
            <a:off x="1893794" y="309093"/>
            <a:ext cx="7436224" cy="70880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>
              <a:buFont typeface="Wingdings" pitchFamily="2" charset="2"/>
              <a:buChar char="Ø"/>
              <a:defRPr/>
            </a:pPr>
            <a:r>
              <a:rPr lang="bn-BD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ব্যবহারের নানাবিধ সুবিধা :</a:t>
            </a:r>
            <a:endParaRPr lang="en-US" sz="3177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4753" y="1085135"/>
            <a:ext cx="9574306" cy="22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just">
              <a:buFont typeface="Wingdings 2" pitchFamily="18" charset="2"/>
              <a:buChar char="³"/>
            </a:pPr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স্প্রেডশিট সফটওয়্যার ব্যবহারের মাধ্যমে হিসাবের কাজ দ্রুত ও নির্ভূলভাবে করা যায়। 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মাধ্যমে সহজ, কঠিন ও জটিল সকল ধরনের হিসবা করা যায়।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এতে বিপুল পরিমান উপাত্ত নিয়ে কাজ করা যায়।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ফলে হিসাবের কাজ স্বয়ংক্রিয়ভাবে করা যায়।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2735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সম্ভব ৬৫৫৩৬টি।</a:t>
            </a:r>
            <a:endParaRPr lang="en-US" sz="2735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3429000"/>
            <a:ext cx="10757647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2236694" y="4537364"/>
            <a:ext cx="6563387" cy="65681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bn-BD" sz="3177" dirty="0">
                <a:latin typeface="NikoshBAN" pitchFamily="2" charset="0"/>
                <a:cs typeface="NikoshBAN" pitchFamily="2" charset="0"/>
              </a:rPr>
              <a:t>স্প্রেডশিট ব্যবহারের উদ্দেশ্য</a:t>
            </a:r>
            <a:endParaRPr lang="en-US" sz="3177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07141" y="5025105"/>
            <a:ext cx="9996544" cy="13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just"/>
            <a:r>
              <a:rPr lang="bn-BD" sz="2735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স্প্রেডশিট প্রোগ্রামের মাধ্যমে একটা ওয়ার্কশিটে সব ধরনের উপাত্ত প্রবেশ করানো হয়।  ফলে যে কোন ধরনের যে কোনো সংখ্যক উপাত্ত অল্প সময়ে সম্পাদন করা , হিসাব করা, বিশ্লেষণ করা এবং প্রতিবেদন তৈরি করার কাজ স্প্রেডশিট প্রোগ্রামের মাধ্যমে করা হয়। </a:t>
            </a:r>
            <a:endParaRPr lang="en-US" sz="2735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1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03031" y="0"/>
            <a:ext cx="12088969" cy="6858000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82353" y="403412"/>
            <a:ext cx="2622176" cy="73958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65" y="1479176"/>
            <a:ext cx="4437529" cy="3265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Alternate Process 8"/>
          <p:cNvSpPr/>
          <p:nvPr/>
        </p:nvSpPr>
        <p:spPr>
          <a:xfrm>
            <a:off x="959223" y="5177118"/>
            <a:ext cx="9036424" cy="103632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513" tIns="60756" rIns="121513" bIns="60756" rtlCol="0" anchor="ctr"/>
          <a:lstStyle/>
          <a:p>
            <a:pPr marL="455699" indent="-455699">
              <a:buFontTx/>
              <a:buAutoNum type="arabicPeriod"/>
            </a:pPr>
            <a:endParaRPr lang="en-US" sz="4236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প্রোগ্রাম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83531" indent="-583531">
              <a:buFont typeface="+mj-lt"/>
              <a:buAutoNum type="arabicPeriod"/>
            </a:pPr>
            <a:r>
              <a:rPr lang="bn-BD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ব্যবহারের নানাবিধ সুবিধা কি কি ?</a:t>
            </a:r>
            <a:endParaRPr lang="en-US" sz="4236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42878" indent="-842878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236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eachers,gov,bd OK\New  Picture July\New Excel\kkk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882" y="1277471"/>
            <a:ext cx="5082988" cy="5257800"/>
          </a:xfrm>
          <a:prstGeom prst="rect">
            <a:avLst/>
          </a:prstGeom>
          <a:noFill/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888640" y="154546"/>
            <a:ext cx="5546564" cy="78815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D:\Teachers,gov,bd OK\New  Picture July\New Excel\2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259" y="1295400"/>
            <a:ext cx="4988859" cy="5239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547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003177" y="470647"/>
            <a:ext cx="5271247" cy="60511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8" y="1239592"/>
            <a:ext cx="10183701" cy="52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eachers,gov,bd OK\New  Picture July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118" y="1143000"/>
            <a:ext cx="10381129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137647" y="327609"/>
            <a:ext cx="5271247" cy="537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6735650" y="0"/>
            <a:ext cx="5456350" cy="68580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be 1"/>
          <p:cNvSpPr/>
          <p:nvPr/>
        </p:nvSpPr>
        <p:spPr>
          <a:xfrm>
            <a:off x="0" y="0"/>
            <a:ext cx="6722772" cy="685800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213412" y="461564"/>
            <a:ext cx="3079376" cy="806942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47800"/>
            <a:ext cx="4626834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255059" y="4984127"/>
            <a:ext cx="8942294" cy="1335772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1. </a:t>
            </a:r>
            <a:r>
              <a:rPr lang="bn-BD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ব্যবহারের ক্ষেত্র সমূহ লেখ। </a:t>
            </a:r>
            <a:endParaRPr lang="en-US" sz="3618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2.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  </a:t>
            </a:r>
          </a:p>
        </p:txBody>
      </p:sp>
    </p:spTree>
    <p:extLst>
      <p:ext uri="{BB962C8B-B14F-4D97-AF65-F5344CB8AC3E}">
        <p14:creationId xmlns:p14="http://schemas.microsoft.com/office/powerpoint/2010/main" val="103421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6473780" y="0"/>
            <a:ext cx="5718220" cy="6858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3188500" y="19317"/>
            <a:ext cx="5718220" cy="6858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0" y="0"/>
            <a:ext cx="5718220" cy="6858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4038600" y="457200"/>
            <a:ext cx="3348318" cy="806942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1059" y="1371600"/>
            <a:ext cx="4437529" cy="3145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831076" y="4801455"/>
            <a:ext cx="9789459" cy="150158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18694" indent="-518694">
              <a:buFont typeface="+mj-lt"/>
              <a:buAutoNum type="arabicPeriod"/>
            </a:pP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পেজকে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8694" indent="-518694">
              <a:buFont typeface="+mj-lt"/>
              <a:buAutoNum type="arabicPeriod"/>
            </a:pP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8694" indent="-518694">
              <a:buFont typeface="+mj-lt"/>
              <a:buAutoNum type="arabicPeriod"/>
            </a:pP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77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56484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733800" y="457200"/>
            <a:ext cx="3763215" cy="5772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4859431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918882" y="4908176"/>
            <a:ext cx="10448365" cy="134776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(Spreadsheet) </a:t>
            </a: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৫টি 	</a:t>
            </a:r>
          </a:p>
          <a:p>
            <a:pPr algn="ctr"/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113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4"/>
          <p:cNvSpPr/>
          <p:nvPr/>
        </p:nvSpPr>
        <p:spPr>
          <a:xfrm>
            <a:off x="528035" y="4842456"/>
            <a:ext cx="11024314" cy="1435183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177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63" y="746975"/>
            <a:ext cx="9445322" cy="3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156" y="250134"/>
            <a:ext cx="6952129" cy="526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লক্ষ্য করি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706" y="5519515"/>
            <a:ext cx="9009529" cy="4706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88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5726" y="4562625"/>
            <a:ext cx="5513294" cy="74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5150" indent="-605150" algn="ctr">
              <a:buFont typeface="Wingdings" panose="05000000000000000000" pitchFamily="2" charset="2"/>
              <a:buChar char="ü"/>
            </a:pPr>
            <a:r>
              <a:rPr lang="en-US" sz="4236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MicroSoft</a:t>
            </a:r>
            <a:r>
              <a:rPr lang="en-US" sz="4236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Excel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74" y="1426070"/>
            <a:ext cx="4675467" cy="2949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1426070"/>
            <a:ext cx="5075195" cy="28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71165" y="610961"/>
            <a:ext cx="6952129" cy="526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53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লক্ষ্য করি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353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706" y="5611075"/>
            <a:ext cx="7933765" cy="59482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কম্পিউটারে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কিসের</a:t>
            </a:r>
            <a:r>
              <a:rPr lang="bn-BD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মাধ্যমে হিসাবের কাজ দ্রুত ও নির্ভূলভাবে করা যায়।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0347" y="4335266"/>
            <a:ext cx="7933765" cy="59482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 algn="just">
              <a:buFont typeface="Wingdings" panose="05000000000000000000" pitchFamily="2" charset="2"/>
              <a:buChar char="ü"/>
            </a:pPr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সফটওয়্যার ব্যবহারের মাধ্যমে হিসাবের কাজ দ্রুত ও নির্ভূলভাবে করা যায়।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5" y="1269420"/>
            <a:ext cx="4944535" cy="2667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41" y="1446489"/>
            <a:ext cx="35242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707341" y="362534"/>
            <a:ext cx="6777318" cy="65671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04292" indent="-504292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177" dirty="0" err="1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177" dirty="0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177" dirty="0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177" dirty="0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177" dirty="0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>
                  <a:solidFill>
                    <a:srgbClr val="0937C9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177" dirty="0">
              <a:ln w="0">
                <a:solidFill>
                  <a:srgbClr val="0937C9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0176" y="3362980"/>
            <a:ext cx="2243418" cy="593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3165" y="3307318"/>
            <a:ext cx="3088621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146" y="5991893"/>
            <a:ext cx="3091324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0368" y="6060083"/>
            <a:ext cx="3088621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NCCNCC\Downloads\imageseeexx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501" y="1127998"/>
            <a:ext cx="442408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3" descr="C:\Users\NCCNCC\Downloads\imagesjkk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97" y="3985409"/>
            <a:ext cx="4424082" cy="204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C:\Users\NCCNCC\Downloads\indexujnh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434" y="3893932"/>
            <a:ext cx="4424082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5" descr="C:\Users\NCCNCC\Downloads\imagesjik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46" y="1267480"/>
            <a:ext cx="442408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2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90756"/>
            <a:ext cx="10377644" cy="6214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2263588" y="3227294"/>
            <a:ext cx="7328647" cy="1327091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8471" baseline="-25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471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471" baseline="-25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471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7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547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7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547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7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7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1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>
            <a:off x="4347882" y="470647"/>
            <a:ext cx="2756647" cy="73958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29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294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823" y="1815353"/>
            <a:ext cx="5020444" cy="532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7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76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143000" y="2743200"/>
            <a:ext cx="9601201" cy="214704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24" tIns="51861" rIns="103724" bIns="51861" rtlCol="0" anchor="ctr"/>
          <a:lstStyle/>
          <a:p>
            <a:pPr algn="ctr"/>
            <a:endParaRPr lang="en-US" sz="4059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477" indent="-583477" algn="ctr"/>
            <a:endParaRPr lang="en-US" sz="4059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059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মেনু পরিচিতি  বলতে পারবে।</a:t>
            </a:r>
            <a:endParaRPr lang="en-US" sz="4059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ব্যবহারের ক্ষেত্র চি</a:t>
            </a:r>
            <a:r>
              <a:rPr lang="en-US" sz="4059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4059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 করতে পারবে। </a:t>
            </a:r>
            <a:endParaRPr lang="en-US" sz="4059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477" indent="-583477" algn="ctr">
              <a:buFont typeface="+mj-lt"/>
              <a:buAutoNum type="arabicPeriod"/>
            </a:pPr>
            <a:endParaRPr lang="en-US" sz="4059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477" indent="-583477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059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50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" descr="Purple mesh"/>
          <p:cNvSpPr>
            <a:spLocks noChangeArrowheads="1"/>
          </p:cNvSpPr>
          <p:nvPr/>
        </p:nvSpPr>
        <p:spPr bwMode="auto">
          <a:xfrm>
            <a:off x="2801470" y="411173"/>
            <a:ext cx="6777318" cy="73187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স্প্রেডশীটের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18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82209" y="2887805"/>
            <a:ext cx="2541494" cy="1082577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হিসাবকারী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95800" y="2895601"/>
            <a:ext cx="3388659" cy="1082577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ইলেক্ট্রনিকস্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25753" y="3048001"/>
            <a:ext cx="2259106" cy="1571493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5" name="Picture 3" descr="E:\MOTIAR\D,contennt Picture 2\calcul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218" y="1066800"/>
            <a:ext cx="300219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 descr="E:\MOTIAR\D,contennt Picture 2\visical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780" y="1143000"/>
            <a:ext cx="260620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3" descr="E:\MOTIAR\D,contennt Picture 2\Open off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566" y="4048195"/>
            <a:ext cx="2608729" cy="197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Rounded Rectangle 67"/>
          <p:cNvSpPr/>
          <p:nvPr/>
        </p:nvSpPr>
        <p:spPr>
          <a:xfrm>
            <a:off x="1577788" y="5867400"/>
            <a:ext cx="3765176" cy="762000"/>
          </a:xfrm>
          <a:prstGeom prst="round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bn-IN" sz="3618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‌ওপেন অফিস ক্যালক্‌</a:t>
            </a:r>
            <a:endParaRPr lang="en-US" sz="3618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284259" y="5867400"/>
            <a:ext cx="2941544" cy="762000"/>
          </a:xfrm>
          <a:prstGeom prst="round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এক্সেল</a:t>
            </a:r>
            <a:endParaRPr lang="en-US" sz="45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41724"/>
            <a:ext cx="2823882" cy="207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 descr="indexabacu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065" y="1095376"/>
            <a:ext cx="271378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3070412" y="605118"/>
            <a:ext cx="6118412" cy="48825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3618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618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5472953" y="5966012"/>
            <a:ext cx="304798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2554943" y="5966012"/>
            <a:ext cx="304798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 bwMode="auto">
          <a:xfrm rot="16200000">
            <a:off x="8861614" y="5966011"/>
            <a:ext cx="304798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18884" y="1447801"/>
            <a:ext cx="3376893" cy="4276091"/>
            <a:chOff x="762000" y="571500"/>
            <a:chExt cx="7620000" cy="5715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07141" y="6096000"/>
            <a:ext cx="1109171" cy="38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Start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1179755" y="5575672"/>
            <a:ext cx="303904" cy="6727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310627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4459" y="1524000"/>
            <a:ext cx="325727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Line 15"/>
          <p:cNvSpPr>
            <a:spLocks noChangeShapeType="1"/>
          </p:cNvSpPr>
          <p:nvPr/>
        </p:nvSpPr>
        <p:spPr bwMode="auto">
          <a:xfrm flipV="1">
            <a:off x="4589930" y="4908176"/>
            <a:ext cx="376515" cy="11878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8166847" y="3124200"/>
            <a:ext cx="282388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3191176" y="6082322"/>
            <a:ext cx="1963530" cy="38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All Programs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001872" y="6082322"/>
            <a:ext cx="2633030" cy="38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Microsoft Office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9390529" y="5715001"/>
            <a:ext cx="1788459" cy="9601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Microsoft  Office Excel </a:t>
            </a:r>
            <a:r>
              <a:rPr lang="en-US" sz="1853" dirty="0">
                <a:latin typeface="Times New Roman" pitchFamily="18" charset="0"/>
                <a:cs typeface="Times New Roman" pitchFamily="18" charset="0"/>
              </a:rPr>
              <a:t>2007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9202271" y="3429000"/>
            <a:ext cx="658906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4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751</Words>
  <Application>Microsoft Office PowerPoint</Application>
  <PresentationFormat>Widescreen</PresentationFormat>
  <Paragraphs>126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CiscoSans ExtraLight</vt:lpstr>
      <vt:lpstr>Gill Sans SemiBold</vt:lpstr>
      <vt:lpstr>Lucida Sans Unicode</vt:lpstr>
      <vt:lpstr>NikoshBAN</vt:lpstr>
      <vt:lpstr>NikoshLight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2020-08-25T15:11:37Z</dcterms:created>
  <dcterms:modified xsi:type="dcterms:W3CDTF">2020-08-25T16:50:45Z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