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handoutMasterIdLst>
    <p:handoutMasterId r:id="rId22"/>
  </p:handoutMasterIdLst>
  <p:sldIdLst>
    <p:sldId id="256" r:id="rId2"/>
    <p:sldId id="312" r:id="rId3"/>
    <p:sldId id="277" r:id="rId4"/>
    <p:sldId id="260" r:id="rId5"/>
    <p:sldId id="257" r:id="rId6"/>
    <p:sldId id="313" r:id="rId7"/>
    <p:sldId id="314" r:id="rId8"/>
    <p:sldId id="315" r:id="rId9"/>
    <p:sldId id="322" r:id="rId10"/>
    <p:sldId id="317" r:id="rId11"/>
    <p:sldId id="295" r:id="rId12"/>
    <p:sldId id="301" r:id="rId13"/>
    <p:sldId id="324" r:id="rId14"/>
    <p:sldId id="325" r:id="rId15"/>
    <p:sldId id="319" r:id="rId16"/>
    <p:sldId id="320" r:id="rId17"/>
    <p:sldId id="306" r:id="rId18"/>
    <p:sldId id="307" r:id="rId19"/>
    <p:sldId id="309" r:id="rId20"/>
    <p:sldId id="311" r:id="rId21"/>
  </p:sldIdLst>
  <p:sldSz cx="12801600" cy="7315200"/>
  <p:notesSz cx="9144000" cy="6858000"/>
  <p:defaultTextStyle>
    <a:defPPr>
      <a:defRPr lang="en-US"/>
    </a:defPPr>
    <a:lvl1pPr marL="0" algn="l" defTabSz="10058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2920" algn="l" defTabSz="10058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5840" algn="l" defTabSz="10058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08760" algn="l" defTabSz="10058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1680" algn="l" defTabSz="10058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14600" algn="l" defTabSz="10058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17520" algn="l" defTabSz="10058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0440" algn="l" defTabSz="10058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23360" algn="l" defTabSz="10058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6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037" y="-62"/>
      </p:cViewPr>
      <p:guideLst>
        <p:guide orient="horz" pos="230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-1968" y="-82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D72E98-5C2E-4333-A46E-1C83089667B4}" type="datetimeFigureOut">
              <a:rPr lang="en-US" smtClean="0"/>
              <a:pPr/>
              <a:t>25-Aug-20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ED5EA-71D1-403C-A2CF-640DABDF1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272455"/>
            <a:ext cx="1088136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4145280"/>
            <a:ext cx="896112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5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8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1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4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17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23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292949"/>
            <a:ext cx="2880360" cy="62416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292949"/>
            <a:ext cx="8427720" cy="6241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4700695"/>
            <a:ext cx="10881360" cy="145288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3100495"/>
            <a:ext cx="10881360" cy="1600199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29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1706882"/>
            <a:ext cx="5654040" cy="4827694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1706882"/>
            <a:ext cx="5654040" cy="4827694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1" y="1637454"/>
            <a:ext cx="5656263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2000" b="1"/>
            </a:lvl3pPr>
            <a:lvl4pPr marL="1508760" indent="0">
              <a:buNone/>
              <a:defRPr sz="1800" b="1"/>
            </a:lvl4pPr>
            <a:lvl5pPr marL="2011680" indent="0">
              <a:buNone/>
              <a:defRPr sz="1800" b="1"/>
            </a:lvl5pPr>
            <a:lvl6pPr marL="2514600" indent="0">
              <a:buNone/>
              <a:defRPr sz="1800" b="1"/>
            </a:lvl6pPr>
            <a:lvl7pPr marL="3017520" indent="0">
              <a:buNone/>
              <a:defRPr sz="1800" b="1"/>
            </a:lvl7pPr>
            <a:lvl8pPr marL="3520440" indent="0">
              <a:buNone/>
              <a:defRPr sz="1800" b="1"/>
            </a:lvl8pPr>
            <a:lvl9pPr marL="4023360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1" y="2319867"/>
            <a:ext cx="5656263" cy="421470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7" y="1637454"/>
            <a:ext cx="5658485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2000" b="1"/>
            </a:lvl3pPr>
            <a:lvl4pPr marL="1508760" indent="0">
              <a:buNone/>
              <a:defRPr sz="1800" b="1"/>
            </a:lvl4pPr>
            <a:lvl5pPr marL="2011680" indent="0">
              <a:buNone/>
              <a:defRPr sz="1800" b="1"/>
            </a:lvl5pPr>
            <a:lvl6pPr marL="2514600" indent="0">
              <a:buNone/>
              <a:defRPr sz="1800" b="1"/>
            </a:lvl6pPr>
            <a:lvl7pPr marL="3017520" indent="0">
              <a:buNone/>
              <a:defRPr sz="1800" b="1"/>
            </a:lvl7pPr>
            <a:lvl8pPr marL="3520440" indent="0">
              <a:buNone/>
              <a:defRPr sz="1800" b="1"/>
            </a:lvl8pPr>
            <a:lvl9pPr marL="4023360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7" y="2319867"/>
            <a:ext cx="5658485" cy="421470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25-Aug-20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25-Aug-20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25-Aug-20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2" y="291253"/>
            <a:ext cx="4211638" cy="123952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69" y="291255"/>
            <a:ext cx="7156451" cy="6243321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2" y="1530775"/>
            <a:ext cx="4211638" cy="5003801"/>
          </a:xfrm>
        </p:spPr>
        <p:txBody>
          <a:bodyPr/>
          <a:lstStyle>
            <a:lvl1pPr marL="0" indent="0">
              <a:buNone/>
              <a:defRPr sz="1500"/>
            </a:lvl1pPr>
            <a:lvl2pPr marL="502920" indent="0">
              <a:buNone/>
              <a:defRPr sz="1300"/>
            </a:lvl2pPr>
            <a:lvl3pPr marL="1005840" indent="0">
              <a:buNone/>
              <a:defRPr sz="1100"/>
            </a:lvl3pPr>
            <a:lvl4pPr marL="1508760" indent="0">
              <a:buNone/>
              <a:defRPr sz="1000"/>
            </a:lvl4pPr>
            <a:lvl5pPr marL="2011680" indent="0">
              <a:buNone/>
              <a:defRPr sz="1000"/>
            </a:lvl5pPr>
            <a:lvl6pPr marL="2514600" indent="0">
              <a:buNone/>
              <a:defRPr sz="1000"/>
            </a:lvl6pPr>
            <a:lvl7pPr marL="3017520" indent="0">
              <a:buNone/>
              <a:defRPr sz="1000"/>
            </a:lvl7pPr>
            <a:lvl8pPr marL="3520440" indent="0">
              <a:buNone/>
              <a:defRPr sz="1000"/>
            </a:lvl8pPr>
            <a:lvl9pPr marL="402336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5120640"/>
            <a:ext cx="7680960" cy="60452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653627"/>
            <a:ext cx="7680960" cy="4389120"/>
          </a:xfrm>
        </p:spPr>
        <p:txBody>
          <a:bodyPr/>
          <a:lstStyle>
            <a:lvl1pPr marL="0" indent="0">
              <a:buNone/>
              <a:defRPr sz="3500"/>
            </a:lvl1pPr>
            <a:lvl2pPr marL="502920" indent="0">
              <a:buNone/>
              <a:defRPr sz="3100"/>
            </a:lvl2pPr>
            <a:lvl3pPr marL="1005840" indent="0">
              <a:buNone/>
              <a:defRPr sz="260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5725161"/>
            <a:ext cx="7680960" cy="858519"/>
          </a:xfrm>
        </p:spPr>
        <p:txBody>
          <a:bodyPr/>
          <a:lstStyle>
            <a:lvl1pPr marL="0" indent="0">
              <a:buNone/>
              <a:defRPr sz="1500"/>
            </a:lvl1pPr>
            <a:lvl2pPr marL="502920" indent="0">
              <a:buNone/>
              <a:defRPr sz="1300"/>
            </a:lvl2pPr>
            <a:lvl3pPr marL="1005840" indent="0">
              <a:buNone/>
              <a:defRPr sz="1100"/>
            </a:lvl3pPr>
            <a:lvl4pPr marL="1508760" indent="0">
              <a:buNone/>
              <a:defRPr sz="1000"/>
            </a:lvl4pPr>
            <a:lvl5pPr marL="2011680" indent="0">
              <a:buNone/>
              <a:defRPr sz="1000"/>
            </a:lvl5pPr>
            <a:lvl6pPr marL="2514600" indent="0">
              <a:buNone/>
              <a:defRPr sz="1000"/>
            </a:lvl6pPr>
            <a:lvl7pPr marL="3017520" indent="0">
              <a:buNone/>
              <a:defRPr sz="1000"/>
            </a:lvl7pPr>
            <a:lvl8pPr marL="3520440" indent="0">
              <a:buNone/>
              <a:defRPr sz="1000"/>
            </a:lvl8pPr>
            <a:lvl9pPr marL="402336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43000" b="-4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292947"/>
            <a:ext cx="11521440" cy="1219200"/>
          </a:xfrm>
          <a:prstGeom prst="rect">
            <a:avLst/>
          </a:prstGeom>
        </p:spPr>
        <p:txBody>
          <a:bodyPr vert="horz" lIns="100584" tIns="50292" rIns="100584" bIns="5029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706882"/>
            <a:ext cx="11521440" cy="4827694"/>
          </a:xfrm>
          <a:prstGeom prst="rect">
            <a:avLst/>
          </a:prstGeom>
        </p:spPr>
        <p:txBody>
          <a:bodyPr vert="horz" lIns="100584" tIns="50292" rIns="100584" bIns="5029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6780108"/>
            <a:ext cx="2987040" cy="389467"/>
          </a:xfrm>
          <a:prstGeom prst="rect">
            <a:avLst/>
          </a:prstGeom>
        </p:spPr>
        <p:txBody>
          <a:bodyPr vert="horz" lIns="100584" tIns="50292" rIns="100584" bIns="5029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25-Aug-20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6780108"/>
            <a:ext cx="4053840" cy="389467"/>
          </a:xfrm>
          <a:prstGeom prst="rect">
            <a:avLst/>
          </a:prstGeom>
        </p:spPr>
        <p:txBody>
          <a:bodyPr vert="horz" lIns="100584" tIns="50292" rIns="100584" bIns="5029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6780108"/>
            <a:ext cx="2987040" cy="389467"/>
          </a:xfrm>
          <a:prstGeom prst="rect">
            <a:avLst/>
          </a:prstGeom>
        </p:spPr>
        <p:txBody>
          <a:bodyPr vert="horz" lIns="100584" tIns="50292" rIns="100584" bIns="5029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100584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190" indent="-377190" algn="l" defTabSz="100584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7245" indent="-314325" algn="l" defTabSz="1005840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8944" y="228600"/>
            <a:ext cx="8383712" cy="6908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2142744" y="1829508"/>
            <a:ext cx="8449056" cy="2132892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আসসালামু</a:t>
            </a:r>
            <a:r>
              <a:rPr lang="en-US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আলাইকুম</a:t>
            </a:r>
            <a:endParaRPr lang="en-US" sz="6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6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অনলাইন</a:t>
            </a:r>
            <a:r>
              <a:rPr lang="en-US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মাল্টিমিডিয়া</a:t>
            </a:r>
            <a:r>
              <a:rPr lang="bn-IN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ক্লা</a:t>
            </a:r>
            <a:r>
              <a:rPr lang="en-US" sz="6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সে</a:t>
            </a:r>
            <a:endParaRPr lang="en-US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267200" y="5029200"/>
            <a:ext cx="4352544" cy="154432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bn-IN" sz="8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স্বাগতম </a:t>
            </a:r>
            <a:endParaRPr lang="en-US" sz="8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9259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801600" cy="785707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3551" tIns="46776" rIns="93551" bIns="46776" rtlCol="0" anchor="ctr"/>
          <a:lstStyle/>
          <a:p>
            <a:pPr algn="ctr"/>
            <a:r>
              <a:rPr lang="ar-SA" sz="4500" b="1" dirty="0" smtClean="0"/>
              <a:t>معانى المفردات</a:t>
            </a:r>
            <a:r>
              <a:rPr lang="en-US" sz="4500" b="1" dirty="0" smtClean="0"/>
              <a:t>/</a:t>
            </a:r>
            <a:r>
              <a:rPr lang="en-US" sz="51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শব্দার্থ</a:t>
            </a:r>
            <a:endParaRPr lang="en-US" sz="5100" b="1" dirty="0">
              <a:solidFill>
                <a:srgbClr val="FFFF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812801"/>
            <a:ext cx="6614160" cy="157141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6800" dirty="0" smtClean="0"/>
              <a:t>اعمال</a:t>
            </a:r>
            <a:endParaRPr lang="en-US" sz="6800" dirty="0"/>
          </a:p>
        </p:txBody>
      </p:sp>
      <p:sp>
        <p:nvSpPr>
          <p:cNvPr id="8" name="Rectangle 7"/>
          <p:cNvSpPr/>
          <p:nvPr/>
        </p:nvSpPr>
        <p:spPr>
          <a:xfrm>
            <a:off x="6187440" y="812801"/>
            <a:ext cx="6614160" cy="157141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en-US" sz="6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কাজ</a:t>
            </a:r>
            <a:r>
              <a:rPr lang="en-US" sz="6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সমূহ</a:t>
            </a:r>
            <a:endParaRPr lang="en-US" sz="6000" dirty="0"/>
          </a:p>
        </p:txBody>
      </p:sp>
      <p:sp>
        <p:nvSpPr>
          <p:cNvPr id="9" name="Rectangle 8"/>
          <p:cNvSpPr/>
          <p:nvPr/>
        </p:nvSpPr>
        <p:spPr>
          <a:xfrm>
            <a:off x="0" y="2004906"/>
            <a:ext cx="6614160" cy="157141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6800" dirty="0" smtClean="0"/>
              <a:t>وقتها</a:t>
            </a:r>
            <a:endParaRPr lang="en-US" sz="6800" dirty="0"/>
          </a:p>
        </p:txBody>
      </p:sp>
      <p:sp>
        <p:nvSpPr>
          <p:cNvPr id="10" name="Rectangle 9"/>
          <p:cNvSpPr/>
          <p:nvPr/>
        </p:nvSpPr>
        <p:spPr>
          <a:xfrm>
            <a:off x="6187440" y="2004906"/>
            <a:ext cx="6614160" cy="157141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en-US" sz="7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তার</a:t>
            </a:r>
            <a:r>
              <a:rPr lang="en-US" sz="7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7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সময়</a:t>
            </a:r>
            <a:endParaRPr lang="en-US" sz="6800" dirty="0"/>
          </a:p>
        </p:txBody>
      </p:sp>
      <p:sp>
        <p:nvSpPr>
          <p:cNvPr id="11" name="Rectangle 10"/>
          <p:cNvSpPr/>
          <p:nvPr/>
        </p:nvSpPr>
        <p:spPr>
          <a:xfrm>
            <a:off x="0" y="3197014"/>
            <a:ext cx="6614160" cy="157141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6800" dirty="0" smtClean="0"/>
              <a:t>بر</a:t>
            </a:r>
            <a:endParaRPr lang="en-US" sz="6800" dirty="0"/>
          </a:p>
        </p:txBody>
      </p:sp>
      <p:sp>
        <p:nvSpPr>
          <p:cNvPr id="12" name="Rectangle 11"/>
          <p:cNvSpPr/>
          <p:nvPr/>
        </p:nvSpPr>
        <p:spPr>
          <a:xfrm>
            <a:off x="6187440" y="3197014"/>
            <a:ext cx="6614160" cy="157141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en-US" sz="7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সদাচরণ</a:t>
            </a:r>
            <a:endParaRPr lang="en-US" sz="6800" dirty="0"/>
          </a:p>
        </p:txBody>
      </p:sp>
      <p:sp>
        <p:nvSpPr>
          <p:cNvPr id="13" name="Rectangle 12"/>
          <p:cNvSpPr/>
          <p:nvPr/>
        </p:nvSpPr>
        <p:spPr>
          <a:xfrm>
            <a:off x="6187440" y="4389121"/>
            <a:ext cx="6614160" cy="157141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en-US" sz="7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মাতা</a:t>
            </a:r>
            <a:r>
              <a:rPr lang="en-US" sz="7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-পিতা</a:t>
            </a:r>
            <a:endParaRPr lang="en-US" sz="6800" dirty="0"/>
          </a:p>
        </p:txBody>
      </p:sp>
      <p:sp>
        <p:nvSpPr>
          <p:cNvPr id="14" name="Rectangle 13"/>
          <p:cNvSpPr/>
          <p:nvPr/>
        </p:nvSpPr>
        <p:spPr>
          <a:xfrm>
            <a:off x="0" y="4389121"/>
            <a:ext cx="6144768" cy="157141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6800" dirty="0" smtClean="0"/>
              <a:t>الوالدين</a:t>
            </a:r>
            <a:endParaRPr lang="en-US" sz="6800" dirty="0"/>
          </a:p>
        </p:txBody>
      </p:sp>
      <p:sp>
        <p:nvSpPr>
          <p:cNvPr id="15" name="Rectangle 14"/>
          <p:cNvSpPr/>
          <p:nvPr/>
        </p:nvSpPr>
        <p:spPr>
          <a:xfrm>
            <a:off x="0" y="5581226"/>
            <a:ext cx="6614160" cy="157141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6800" dirty="0" smtClean="0"/>
              <a:t>الجهاد</a:t>
            </a:r>
            <a:endParaRPr lang="en-US" sz="6800" dirty="0"/>
          </a:p>
        </p:txBody>
      </p:sp>
      <p:sp>
        <p:nvSpPr>
          <p:cNvPr id="16" name="Rectangle 15"/>
          <p:cNvSpPr/>
          <p:nvPr/>
        </p:nvSpPr>
        <p:spPr>
          <a:xfrm>
            <a:off x="6187440" y="5581226"/>
            <a:ext cx="6614160" cy="157141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en-US" sz="7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যুদ্ধ</a:t>
            </a:r>
            <a:r>
              <a:rPr lang="en-US" sz="7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/</a:t>
            </a:r>
            <a:r>
              <a:rPr lang="en-US" sz="7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প্রচেষ্টা</a:t>
            </a:r>
            <a:endParaRPr lang="en-US" sz="6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0160" y="0"/>
            <a:ext cx="10155936" cy="717119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ar-SA" sz="4000" b="1" u="sng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بر الوالدين</a:t>
            </a:r>
            <a:r>
              <a:rPr lang="en-US" sz="4000" b="1" u="sng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u="sng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এর</a:t>
            </a:r>
            <a:r>
              <a:rPr lang="en-US" sz="4000" b="1" u="sng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u="sng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মর্মার্থঃ</a:t>
            </a:r>
            <a:endParaRPr lang="en-US" sz="4000" b="1" u="sng" dirty="0">
              <a:solidFill>
                <a:srgbClr val="7030A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838200"/>
            <a:ext cx="12039600" cy="5641544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r>
              <a:rPr lang="ar-SA" sz="4000" b="1" u="sng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بر الوالدين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এর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আভিধানিক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অর্থ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পিতামাতর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অধিকার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এর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বিস্তারিত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মর্মার্থ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হলো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.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পিতামাতা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জীবিত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থাকা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কালীন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যেমন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তাঁদের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জন্য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সন্তানের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অনেক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কিছু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করণীয়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থাকে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তেমনি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তাঁদের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মৃত্যুর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পরও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সন্তানের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জন্য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অনেক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অধিকার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থেকে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যায়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তাই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পিতামাতার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অধিকারকে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দু’ভাগে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ভাগ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যায়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যথা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, ১.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জীবিত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াবস্থায়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অধিকারসমূহ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যেমন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তাদের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সাথে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সৌজহন্যমূলক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আচরণ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তাদের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অবাধ্য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না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হওয়া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তাদেরকে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গালি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না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দেয়া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তাদের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ভরণপোষণ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স্ত্রীর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ওপর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তাদেরকে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প্রাধান্য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দেয়া,বার্ধক্যে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যত্ন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নেয়া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ইত্যাদি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২.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মৃত্যুর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পরের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অধিকারসমূহ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যেমন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দাফন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কাফনের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ব্যবস্থা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অসিয়ত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পূরণ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তাদের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জন্য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দোয়া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ইত্যাদি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।</a:t>
            </a:r>
            <a:endParaRPr lang="en-US" sz="4000" b="1" dirty="0" smtClean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42374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43840"/>
            <a:ext cx="12801600" cy="578620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ar-SA" sz="3100" dirty="0" smtClean="0">
                <a:latin typeface="Nikosh" pitchFamily="2" charset="0"/>
                <a:cs typeface="Nikosh" pitchFamily="2" charset="0"/>
              </a:rPr>
              <a:t>تحقيق</a:t>
            </a:r>
            <a:r>
              <a:rPr lang="en-US" sz="31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31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latin typeface="Nikosh" pitchFamily="2" charset="0"/>
                <a:cs typeface="Nikosh" pitchFamily="2" charset="0"/>
              </a:rPr>
              <a:t>শব্দ</a:t>
            </a:r>
            <a:r>
              <a:rPr lang="en-US" sz="31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latin typeface="Nikosh" pitchFamily="2" charset="0"/>
                <a:cs typeface="Nikosh" pitchFamily="2" charset="0"/>
              </a:rPr>
              <a:t>বিশ্লেষণ</a:t>
            </a:r>
            <a:r>
              <a:rPr lang="en-US" sz="31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latin typeface="Nikosh" pitchFamily="2" charset="0"/>
                <a:cs typeface="Nikosh" pitchFamily="2" charset="0"/>
              </a:rPr>
              <a:t>করি</a:t>
            </a:r>
            <a:endParaRPr lang="en-US" sz="31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376" y="1056640"/>
            <a:ext cx="9985248" cy="486287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endParaRPr lang="en-US" sz="2500" dirty="0">
              <a:latin typeface="Nikosh" pitchFamily="2" charset="0"/>
              <a:cs typeface="Nikosh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12064" y="731520"/>
          <a:ext cx="12289536" cy="617489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319959"/>
                <a:gridCol w="2969577"/>
              </a:tblGrid>
              <a:tr h="703583">
                <a:tc gridSpan="2">
                  <a:txBody>
                    <a:bodyPr/>
                    <a:lstStyle/>
                    <a:p>
                      <a:pPr algn="ctr"/>
                      <a:endParaRPr lang="en-US" sz="38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0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صيغة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54174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بحث</a:t>
                      </a:r>
                      <a:endParaRPr lang="en-US" sz="43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مصدر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rgbClr val="00B050"/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باب</a:t>
                      </a:r>
                      <a:endParaRPr lang="en-US" sz="4300" dirty="0">
                        <a:solidFill>
                          <a:srgbClr val="00B050"/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مادة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chemeClr val="accent1"/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جنس</a:t>
                      </a:r>
                      <a:endParaRPr lang="en-US" sz="4300" dirty="0">
                        <a:solidFill>
                          <a:schemeClr val="accent1"/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معنى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12064" y="1544320"/>
            <a:ext cx="9302496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latin typeface="Al Qalam Quran Majeed Web" pitchFamily="2" charset="-78"/>
                <a:cs typeface="Al Qalam Quran Majeed Web" pitchFamily="2" charset="-78"/>
              </a:rPr>
              <a:t>واحد </a:t>
            </a:r>
            <a:r>
              <a:rPr lang="ar-SA" sz="5900" dirty="0" smtClean="0">
                <a:latin typeface="Al Qalam Quran Majeed Web" pitchFamily="2" charset="-78"/>
                <a:cs typeface="Al Qalam Quran Majeed Web" pitchFamily="2" charset="-78"/>
              </a:rPr>
              <a:t>متكلم</a:t>
            </a:r>
            <a:endParaRPr lang="en-US" sz="5900" dirty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2064" y="2357120"/>
            <a:ext cx="9302496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اثبات فعل </a:t>
            </a:r>
            <a:r>
              <a:rPr lang="ar-SA" sz="5900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ماضى  </a:t>
            </a:r>
            <a:r>
              <a:rPr lang="ar-SA" sz="5900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معروف</a:t>
            </a:r>
            <a:endParaRPr lang="en-US" sz="5900" dirty="0">
              <a:solidFill>
                <a:schemeClr val="accent1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7408" y="3169920"/>
            <a:ext cx="9217152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latin typeface="Al Qalam Quran Majeed Web" pitchFamily="2" charset="-78"/>
                <a:cs typeface="Al Qalam Quran Majeed Web" pitchFamily="2" charset="-78"/>
              </a:rPr>
              <a:t>السوال</a:t>
            </a:r>
            <a:endParaRPr lang="en-US" sz="5900" dirty="0" smtClean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7408" y="3982720"/>
            <a:ext cx="9217152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solidFill>
                  <a:srgbClr val="00B050"/>
                </a:solidFill>
                <a:latin typeface="Al Qalam Quran Majeed Web" pitchFamily="2" charset="-78"/>
                <a:cs typeface="Al Qalam Quran Majeed Web" pitchFamily="2" charset="-78"/>
              </a:rPr>
              <a:t>فتح</a:t>
            </a:r>
            <a:endParaRPr lang="en-US" sz="5900" dirty="0" smtClean="0">
              <a:solidFill>
                <a:srgbClr val="00B050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97408" y="4714240"/>
            <a:ext cx="9131808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4800" b="1" dirty="0" smtClean="0">
                <a:latin typeface="Al Qalam Quran Majeed Web" pitchFamily="2" charset="-78"/>
                <a:cs typeface="Al Qalam Quran Majeed Web" pitchFamily="2" charset="-78"/>
              </a:rPr>
              <a:t>-س_ء_ل</a:t>
            </a:r>
            <a:endParaRPr lang="en-US" sz="4800" b="1" dirty="0" smtClean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2064" y="5445760"/>
            <a:ext cx="9302496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300" b="1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مهموز عين</a:t>
            </a:r>
            <a:endParaRPr lang="en-US" sz="5300" b="1" dirty="0" smtClean="0">
              <a:solidFill>
                <a:schemeClr val="accent1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7408" y="6177280"/>
            <a:ext cx="9131808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আমি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জিজ্ঞেস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করলাম</a:t>
            </a:r>
            <a:endParaRPr lang="en-US" sz="4400" dirty="0" smtClean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731520"/>
            <a:ext cx="12801600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4400" b="1" dirty="0" smtClean="0">
                <a:solidFill>
                  <a:schemeClr val="tx1"/>
                </a:solidFill>
              </a:rPr>
              <a:t>سألت</a:t>
            </a:r>
            <a:endParaRPr lang="en-US" sz="4400" b="1" dirty="0">
              <a:solidFill>
                <a:schemeClr val="tx1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42374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43840"/>
            <a:ext cx="12801600" cy="578620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ar-SA" sz="3100" dirty="0" smtClean="0">
                <a:latin typeface="Nikosh" pitchFamily="2" charset="0"/>
                <a:cs typeface="Nikosh" pitchFamily="2" charset="0"/>
              </a:rPr>
              <a:t>تحقيق</a:t>
            </a:r>
            <a:r>
              <a:rPr lang="en-US" sz="31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31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latin typeface="Nikosh" pitchFamily="2" charset="0"/>
                <a:cs typeface="Nikosh" pitchFamily="2" charset="0"/>
              </a:rPr>
              <a:t>শব্দ</a:t>
            </a:r>
            <a:r>
              <a:rPr lang="en-US" sz="31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latin typeface="Nikosh" pitchFamily="2" charset="0"/>
                <a:cs typeface="Nikosh" pitchFamily="2" charset="0"/>
              </a:rPr>
              <a:t>বিশ্লেষণ</a:t>
            </a:r>
            <a:r>
              <a:rPr lang="en-US" sz="31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latin typeface="Nikosh" pitchFamily="2" charset="0"/>
                <a:cs typeface="Nikosh" pitchFamily="2" charset="0"/>
              </a:rPr>
              <a:t>করি</a:t>
            </a:r>
            <a:endParaRPr lang="en-US" sz="31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376" y="1056640"/>
            <a:ext cx="9985248" cy="486287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endParaRPr lang="en-US" sz="2500" dirty="0">
              <a:latin typeface="Nikosh" pitchFamily="2" charset="0"/>
              <a:cs typeface="Nikosh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12064" y="731520"/>
          <a:ext cx="12289536" cy="617489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319959"/>
                <a:gridCol w="2969577"/>
              </a:tblGrid>
              <a:tr h="703583">
                <a:tc gridSpan="2">
                  <a:txBody>
                    <a:bodyPr/>
                    <a:lstStyle/>
                    <a:p>
                      <a:pPr algn="ctr"/>
                      <a:endParaRPr lang="en-US" sz="38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0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صيغة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54174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بحث</a:t>
                      </a:r>
                      <a:endParaRPr lang="en-US" sz="43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مصدر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rgbClr val="00B050"/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باب</a:t>
                      </a:r>
                      <a:endParaRPr lang="en-US" sz="4300" dirty="0">
                        <a:solidFill>
                          <a:srgbClr val="00B050"/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مادة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chemeClr val="accent1"/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جنس</a:t>
                      </a:r>
                      <a:endParaRPr lang="en-US" sz="4300" dirty="0">
                        <a:solidFill>
                          <a:schemeClr val="accent1"/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معنى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12064" y="1544320"/>
            <a:ext cx="9302496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latin typeface="Al Qalam Quran Majeed Web" pitchFamily="2" charset="-78"/>
                <a:cs typeface="Al Qalam Quran Majeed Web" pitchFamily="2" charset="-78"/>
              </a:rPr>
              <a:t>واحد </a:t>
            </a:r>
            <a:r>
              <a:rPr lang="ar-SA" sz="5900" dirty="0" smtClean="0">
                <a:latin typeface="Al Qalam Quran Majeed Web" pitchFamily="2" charset="-78"/>
                <a:cs typeface="Al Qalam Quran Majeed Web" pitchFamily="2" charset="-78"/>
              </a:rPr>
              <a:t>مذكر</a:t>
            </a:r>
            <a:endParaRPr lang="en-US" sz="5900" dirty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2064" y="2357120"/>
            <a:ext cx="9302496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اسم التفضيل</a:t>
            </a:r>
            <a:endParaRPr lang="en-US" sz="5900" dirty="0">
              <a:solidFill>
                <a:schemeClr val="accent1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7408" y="3169920"/>
            <a:ext cx="9217152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latin typeface="Al Qalam Quran Majeed Web" pitchFamily="2" charset="-78"/>
                <a:cs typeface="Al Qalam Quran Majeed Web" pitchFamily="2" charset="-78"/>
              </a:rPr>
              <a:t>الحب</a:t>
            </a:r>
            <a:endParaRPr lang="en-US" sz="5900" dirty="0" smtClean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7408" y="3982720"/>
            <a:ext cx="9217152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solidFill>
                  <a:srgbClr val="00B050"/>
                </a:solidFill>
                <a:latin typeface="Al Qalam Quran Majeed Web" pitchFamily="2" charset="-78"/>
                <a:cs typeface="Al Qalam Quran Majeed Web" pitchFamily="2" charset="-78"/>
              </a:rPr>
              <a:t>كرم</a:t>
            </a:r>
            <a:endParaRPr lang="en-US" sz="5900" dirty="0" smtClean="0">
              <a:solidFill>
                <a:srgbClr val="00B050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97408" y="4714240"/>
            <a:ext cx="9131808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4800" b="1" dirty="0" smtClean="0">
                <a:latin typeface="Al Qalam Quran Majeed Web" pitchFamily="2" charset="-78"/>
                <a:cs typeface="Al Qalam Quran Majeed Web" pitchFamily="2" charset="-78"/>
              </a:rPr>
              <a:t>ح</a:t>
            </a:r>
            <a:r>
              <a:rPr lang="ar-SA" sz="4800" b="1" dirty="0" smtClean="0">
                <a:latin typeface="Al Qalam Quran Majeed Web" pitchFamily="2" charset="-78"/>
                <a:cs typeface="Al Qalam Quran Majeed Web" pitchFamily="2" charset="-78"/>
              </a:rPr>
              <a:t>_ب_ب</a:t>
            </a:r>
            <a:endParaRPr lang="en-US" sz="4800" b="1" dirty="0" smtClean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2064" y="5445760"/>
            <a:ext cx="9302496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300" b="1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مضاعف ثلاثى</a:t>
            </a:r>
            <a:endParaRPr lang="en-US" sz="5300" b="1" dirty="0" smtClean="0">
              <a:solidFill>
                <a:schemeClr val="accent1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7408" y="6177280"/>
            <a:ext cx="9131808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অপেক্ষাকৃত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অধিক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প্রিয়</a:t>
            </a:r>
            <a:endParaRPr lang="en-US" sz="4400" dirty="0" smtClean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731520"/>
            <a:ext cx="12801600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4400" b="1" dirty="0" smtClean="0">
                <a:solidFill>
                  <a:schemeClr val="tx1"/>
                </a:solidFill>
              </a:rPr>
              <a:t>احب</a:t>
            </a:r>
            <a:endParaRPr lang="en-US" sz="4400" b="1" dirty="0">
              <a:solidFill>
                <a:schemeClr val="tx1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42374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43840"/>
            <a:ext cx="12801600" cy="578620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ar-SA" sz="3100" dirty="0" smtClean="0">
                <a:latin typeface="Nikosh" pitchFamily="2" charset="0"/>
                <a:cs typeface="Nikosh" pitchFamily="2" charset="0"/>
              </a:rPr>
              <a:t>تحقيق</a:t>
            </a:r>
            <a:r>
              <a:rPr lang="en-US" sz="31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31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latin typeface="Nikosh" pitchFamily="2" charset="0"/>
                <a:cs typeface="Nikosh" pitchFamily="2" charset="0"/>
              </a:rPr>
              <a:t>শব্দ</a:t>
            </a:r>
            <a:r>
              <a:rPr lang="en-US" sz="31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latin typeface="Nikosh" pitchFamily="2" charset="0"/>
                <a:cs typeface="Nikosh" pitchFamily="2" charset="0"/>
              </a:rPr>
              <a:t>বিশ্লেষণ</a:t>
            </a:r>
            <a:r>
              <a:rPr lang="en-US" sz="31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latin typeface="Nikosh" pitchFamily="2" charset="0"/>
                <a:cs typeface="Nikosh" pitchFamily="2" charset="0"/>
              </a:rPr>
              <a:t>করি</a:t>
            </a:r>
            <a:endParaRPr lang="en-US" sz="31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376" y="1056640"/>
            <a:ext cx="9985248" cy="486287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endParaRPr lang="en-US" sz="2500" dirty="0">
              <a:latin typeface="Nikosh" pitchFamily="2" charset="0"/>
              <a:cs typeface="Nikosh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12064" y="731520"/>
          <a:ext cx="12289536" cy="617489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319959"/>
                <a:gridCol w="2969577"/>
              </a:tblGrid>
              <a:tr h="703583">
                <a:tc gridSpan="2">
                  <a:txBody>
                    <a:bodyPr/>
                    <a:lstStyle/>
                    <a:p>
                      <a:pPr algn="ctr"/>
                      <a:endParaRPr lang="en-US" sz="38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0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صيغة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54174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بحث</a:t>
                      </a:r>
                      <a:endParaRPr lang="en-US" sz="43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مصدر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rgbClr val="00B050"/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باب</a:t>
                      </a:r>
                      <a:endParaRPr lang="en-US" sz="4300" dirty="0">
                        <a:solidFill>
                          <a:srgbClr val="00B050"/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مادة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chemeClr val="accent1"/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جنس</a:t>
                      </a:r>
                      <a:endParaRPr lang="en-US" sz="4300" dirty="0">
                        <a:solidFill>
                          <a:schemeClr val="accent1"/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معنى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12064" y="1544320"/>
            <a:ext cx="9302496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latin typeface="Al Qalam Quran Majeed Web" pitchFamily="2" charset="-78"/>
                <a:cs typeface="Al Qalam Quran Majeed Web" pitchFamily="2" charset="-78"/>
              </a:rPr>
              <a:t>واحد </a:t>
            </a:r>
            <a:r>
              <a:rPr lang="ar-SA" sz="5900" dirty="0" smtClean="0">
                <a:latin typeface="Al Qalam Quran Majeed Web" pitchFamily="2" charset="-78"/>
                <a:cs typeface="Al Qalam Quran Majeed Web" pitchFamily="2" charset="-78"/>
              </a:rPr>
              <a:t>متكلم</a:t>
            </a:r>
            <a:endParaRPr lang="en-US" sz="5900" dirty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2064" y="2357120"/>
            <a:ext cx="9302496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اثبات فعل </a:t>
            </a:r>
            <a:r>
              <a:rPr lang="ar-SA" sz="5900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ماضى  </a:t>
            </a:r>
            <a:r>
              <a:rPr lang="ar-SA" sz="5900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معروف</a:t>
            </a:r>
            <a:endParaRPr lang="en-US" sz="5900" dirty="0">
              <a:solidFill>
                <a:schemeClr val="accent1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7408" y="3169920"/>
            <a:ext cx="9217152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latin typeface="Al Qalam Quran Majeed Web" pitchFamily="2" charset="-78"/>
                <a:cs typeface="Al Qalam Quran Majeed Web" pitchFamily="2" charset="-78"/>
              </a:rPr>
              <a:t>القول</a:t>
            </a:r>
            <a:endParaRPr lang="en-US" sz="5900" dirty="0" smtClean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7408" y="3982720"/>
            <a:ext cx="9217152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solidFill>
                  <a:srgbClr val="00B050"/>
                </a:solidFill>
                <a:latin typeface="Al Qalam Quran Majeed Web" pitchFamily="2" charset="-78"/>
                <a:cs typeface="Al Qalam Quran Majeed Web" pitchFamily="2" charset="-78"/>
              </a:rPr>
              <a:t>نصر</a:t>
            </a:r>
            <a:endParaRPr lang="en-US" sz="5900" dirty="0" smtClean="0">
              <a:solidFill>
                <a:srgbClr val="00B050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97408" y="4714240"/>
            <a:ext cx="9131808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4800" b="1" dirty="0" smtClean="0">
                <a:latin typeface="Al Qalam Quran Majeed Web" pitchFamily="2" charset="-78"/>
                <a:cs typeface="Al Qalam Quran Majeed Web" pitchFamily="2" charset="-78"/>
              </a:rPr>
              <a:t>-ق_و_ل</a:t>
            </a:r>
            <a:endParaRPr lang="en-US" sz="4800" b="1" dirty="0" smtClean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2064" y="5445760"/>
            <a:ext cx="9302496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300" b="1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اجواف واوى</a:t>
            </a:r>
            <a:endParaRPr lang="en-US" sz="5300" b="1" dirty="0" smtClean="0">
              <a:solidFill>
                <a:schemeClr val="accent1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7408" y="6177280"/>
            <a:ext cx="9131808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আমি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বললাম</a:t>
            </a:r>
            <a:endParaRPr lang="en-US" sz="4400" dirty="0" smtClean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731520"/>
            <a:ext cx="12801600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4400" b="1" dirty="0" smtClean="0">
                <a:solidFill>
                  <a:schemeClr val="tx1"/>
                </a:solidFill>
              </a:rPr>
              <a:t>قلت</a:t>
            </a:r>
            <a:endParaRPr lang="en-US" sz="4400" b="1" dirty="0">
              <a:solidFill>
                <a:schemeClr val="tx1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42374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688" y="243840"/>
            <a:ext cx="12460224" cy="578620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ar-SA" sz="3100" dirty="0" smtClean="0">
                <a:latin typeface="Nikosh" pitchFamily="2" charset="0"/>
                <a:cs typeface="Nikosh" pitchFamily="2" charset="0"/>
              </a:rPr>
              <a:t>تحقيق</a:t>
            </a:r>
            <a:r>
              <a:rPr lang="en-US" sz="31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31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latin typeface="Nikosh" pitchFamily="2" charset="0"/>
                <a:cs typeface="Nikosh" pitchFamily="2" charset="0"/>
              </a:rPr>
              <a:t>শব্দ</a:t>
            </a:r>
            <a:r>
              <a:rPr lang="en-US" sz="31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latin typeface="Nikosh" pitchFamily="2" charset="0"/>
                <a:cs typeface="Nikosh" pitchFamily="2" charset="0"/>
              </a:rPr>
              <a:t>বিশ্লেষণ</a:t>
            </a:r>
            <a:r>
              <a:rPr lang="en-US" sz="31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latin typeface="Nikosh" pitchFamily="2" charset="0"/>
                <a:cs typeface="Nikosh" pitchFamily="2" charset="0"/>
              </a:rPr>
              <a:t>করি</a:t>
            </a:r>
            <a:endParaRPr lang="en-US" sz="31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376" y="1056640"/>
            <a:ext cx="9985248" cy="486287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endParaRPr lang="en-US" sz="2500" dirty="0">
              <a:latin typeface="Nikosh" pitchFamily="2" charset="0"/>
              <a:cs typeface="Nikosh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41376" y="731520"/>
          <a:ext cx="12289536" cy="617489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319959"/>
                <a:gridCol w="2969577"/>
              </a:tblGrid>
              <a:tr h="703583">
                <a:tc gridSpan="2">
                  <a:txBody>
                    <a:bodyPr/>
                    <a:lstStyle/>
                    <a:p>
                      <a:pPr algn="ctr"/>
                      <a:endParaRPr lang="en-US" sz="38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0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صيغة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54174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بحث</a:t>
                      </a:r>
                      <a:endParaRPr lang="en-US" sz="43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مصدر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rgbClr val="00B050"/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باب</a:t>
                      </a:r>
                      <a:endParaRPr lang="en-US" sz="4300" dirty="0">
                        <a:solidFill>
                          <a:srgbClr val="00B050"/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مادة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chemeClr val="accent1"/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جنس</a:t>
                      </a:r>
                      <a:endParaRPr lang="en-US" sz="4300" dirty="0">
                        <a:solidFill>
                          <a:schemeClr val="accent1"/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معنى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97408" y="1544320"/>
            <a:ext cx="8961120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latin typeface="Al Qalam Quran Majeed Web" pitchFamily="2" charset="-78"/>
                <a:cs typeface="Al Qalam Quran Majeed Web" pitchFamily="2" charset="-78"/>
              </a:rPr>
              <a:t>واحد مذكر غائب</a:t>
            </a:r>
            <a:endParaRPr lang="en-US" sz="5900" dirty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2063" y="2357120"/>
            <a:ext cx="9061807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اثبات فعل ماضى </a:t>
            </a:r>
            <a:r>
              <a:rPr lang="ar-SA" sz="5900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معروف</a:t>
            </a:r>
            <a:endParaRPr lang="en-US" sz="5900" dirty="0">
              <a:solidFill>
                <a:schemeClr val="accent1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7408" y="3169920"/>
            <a:ext cx="8961120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latin typeface="Al Qalam Quran Majeed Web" pitchFamily="2" charset="-78"/>
                <a:cs typeface="Al Qalam Quran Majeed Web" pitchFamily="2" charset="-78"/>
              </a:rPr>
              <a:t>التحديث</a:t>
            </a:r>
            <a:endParaRPr lang="en-US" sz="5900" dirty="0" smtClean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7408" y="3982720"/>
            <a:ext cx="8961120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solidFill>
                  <a:srgbClr val="00B050"/>
                </a:solidFill>
                <a:latin typeface="Al Qalam Quran Majeed Web" pitchFamily="2" charset="-78"/>
                <a:cs typeface="Al Qalam Quran Majeed Web" pitchFamily="2" charset="-78"/>
              </a:rPr>
              <a:t>تفعيل</a:t>
            </a:r>
            <a:endParaRPr lang="en-US" sz="5900" dirty="0" smtClean="0">
              <a:solidFill>
                <a:srgbClr val="00B050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97408" y="4714240"/>
            <a:ext cx="8961120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4800" b="1" dirty="0" smtClean="0">
                <a:latin typeface="Al Qalam Quran Majeed Web" pitchFamily="2" charset="-78"/>
                <a:cs typeface="Al Qalam Quran Majeed Web" pitchFamily="2" charset="-78"/>
              </a:rPr>
              <a:t>ح</a:t>
            </a:r>
            <a:r>
              <a:rPr lang="ar-SA" sz="4800" b="1" dirty="0" smtClean="0">
                <a:latin typeface="Al Qalam Quran Majeed Web" pitchFamily="2" charset="-78"/>
                <a:cs typeface="Al Qalam Quran Majeed Web" pitchFamily="2" charset="-78"/>
              </a:rPr>
              <a:t>_د_ث</a:t>
            </a:r>
            <a:endParaRPr lang="en-US" sz="4800" b="1" dirty="0" smtClean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2064" y="5445760"/>
            <a:ext cx="9162494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300" b="1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صحيح</a:t>
            </a:r>
            <a:endParaRPr lang="en-US" sz="5300" b="1" dirty="0" smtClean="0">
              <a:solidFill>
                <a:schemeClr val="accent1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2064" y="6177280"/>
            <a:ext cx="9162494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সে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একজন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পুরুষ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বর্ণনা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করল</a:t>
            </a:r>
            <a:endParaRPr lang="en-US" sz="3600" b="1" dirty="0" smtClean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5344" y="731520"/>
            <a:ext cx="12545568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4400" b="1" dirty="0" smtClean="0">
                <a:solidFill>
                  <a:schemeClr val="tx1"/>
                </a:solidFill>
              </a:rPr>
              <a:t>حدث</a:t>
            </a:r>
            <a:endParaRPr lang="en-US" sz="4400" b="1" dirty="0">
              <a:solidFill>
                <a:schemeClr val="tx1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42374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0160" y="243840"/>
            <a:ext cx="10155936" cy="578620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ar-SA" sz="3100" dirty="0" smtClean="0">
                <a:latin typeface="Nikosh" pitchFamily="2" charset="0"/>
                <a:cs typeface="Nikosh" pitchFamily="2" charset="0"/>
              </a:rPr>
              <a:t>تحقيق</a:t>
            </a:r>
            <a:r>
              <a:rPr lang="en-US" sz="31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31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latin typeface="Nikosh" pitchFamily="2" charset="0"/>
                <a:cs typeface="Nikosh" pitchFamily="2" charset="0"/>
              </a:rPr>
              <a:t>শব্দ</a:t>
            </a:r>
            <a:r>
              <a:rPr lang="en-US" sz="31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latin typeface="Nikosh" pitchFamily="2" charset="0"/>
                <a:cs typeface="Nikosh" pitchFamily="2" charset="0"/>
              </a:rPr>
              <a:t>বিশ্লেষণ</a:t>
            </a:r>
            <a:r>
              <a:rPr lang="en-US" sz="31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latin typeface="Nikosh" pitchFamily="2" charset="0"/>
                <a:cs typeface="Nikosh" pitchFamily="2" charset="0"/>
              </a:rPr>
              <a:t>করি</a:t>
            </a:r>
            <a:endParaRPr lang="en-US" sz="31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376" y="1056640"/>
            <a:ext cx="9985248" cy="486287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endParaRPr lang="en-US" sz="2500" dirty="0">
              <a:latin typeface="Nikosh" pitchFamily="2" charset="0"/>
              <a:cs typeface="Nikosh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56033" y="731520"/>
          <a:ext cx="12289536" cy="617489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319959"/>
                <a:gridCol w="2969577"/>
              </a:tblGrid>
              <a:tr h="703583">
                <a:tc gridSpan="2">
                  <a:txBody>
                    <a:bodyPr/>
                    <a:lstStyle/>
                    <a:p>
                      <a:pPr algn="ctr"/>
                      <a:endParaRPr lang="en-US" sz="38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0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صيغة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54174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بحث</a:t>
                      </a:r>
                      <a:endParaRPr lang="en-US" sz="43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مصدر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rgbClr val="00B050"/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باب</a:t>
                      </a:r>
                      <a:endParaRPr lang="en-US" sz="4300" dirty="0">
                        <a:solidFill>
                          <a:srgbClr val="00B050"/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مادة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chemeClr val="accent1"/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جنس</a:t>
                      </a:r>
                      <a:endParaRPr lang="en-US" sz="4300" dirty="0">
                        <a:solidFill>
                          <a:schemeClr val="accent1"/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معنى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41377" y="1544320"/>
            <a:ext cx="9191334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latin typeface="Al Qalam Quran Majeed Web" pitchFamily="2" charset="-78"/>
                <a:cs typeface="Al Qalam Quran Majeed Web" pitchFamily="2" charset="-78"/>
              </a:rPr>
              <a:t>واحد </a:t>
            </a:r>
            <a:r>
              <a:rPr lang="ar-SA" sz="5900" dirty="0" smtClean="0">
                <a:latin typeface="Al Qalam Quran Majeed Web" pitchFamily="2" charset="-78"/>
                <a:cs typeface="Al Qalam Quran Majeed Web" pitchFamily="2" charset="-78"/>
              </a:rPr>
              <a:t>متكلم</a:t>
            </a:r>
            <a:endParaRPr lang="en-US" sz="5900" dirty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6033" y="2357120"/>
            <a:ext cx="9294607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اثبات فعل ماضى معروف</a:t>
            </a:r>
            <a:endParaRPr lang="en-US" sz="5900" dirty="0">
              <a:solidFill>
                <a:schemeClr val="accent1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1377" y="3169920"/>
            <a:ext cx="9191334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latin typeface="Al Qalam Quran Majeed Web" pitchFamily="2" charset="-78"/>
                <a:cs typeface="Al Qalam Quran Majeed Web" pitchFamily="2" charset="-78"/>
              </a:rPr>
              <a:t>الاستزداد</a:t>
            </a:r>
            <a:endParaRPr lang="en-US" sz="5900" dirty="0" smtClean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1377" y="3982720"/>
            <a:ext cx="9191334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solidFill>
                  <a:srgbClr val="00B050"/>
                </a:solidFill>
                <a:latin typeface="Al Qalam Quran Majeed Web" pitchFamily="2" charset="-78"/>
                <a:cs typeface="Al Qalam Quran Majeed Web" pitchFamily="2" charset="-78"/>
              </a:rPr>
              <a:t>استفعال</a:t>
            </a:r>
            <a:endParaRPr lang="en-US" sz="5900" dirty="0" smtClean="0">
              <a:solidFill>
                <a:srgbClr val="00B050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1377" y="4714240"/>
            <a:ext cx="9191334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4800" b="1" dirty="0" smtClean="0">
                <a:latin typeface="Al Qalam Quran Majeed Web" pitchFamily="2" charset="-78"/>
                <a:cs typeface="Al Qalam Quran Majeed Web" pitchFamily="2" charset="-78"/>
              </a:rPr>
              <a:t>ز</a:t>
            </a:r>
            <a:r>
              <a:rPr lang="ar-SA" sz="4800" b="1" dirty="0" smtClean="0">
                <a:latin typeface="Al Qalam Quran Majeed Web" pitchFamily="2" charset="-78"/>
                <a:cs typeface="Al Qalam Quran Majeed Web" pitchFamily="2" charset="-78"/>
              </a:rPr>
              <a:t>_ى_د</a:t>
            </a:r>
            <a:endParaRPr lang="en-US" sz="4800" b="1" dirty="0" smtClean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6032" y="5445760"/>
            <a:ext cx="9397881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300" b="1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اجواف يائى</a:t>
            </a:r>
            <a:endParaRPr lang="en-US" sz="5300" b="1" dirty="0" smtClean="0">
              <a:solidFill>
                <a:schemeClr val="accent1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6032" y="6177280"/>
            <a:ext cx="9397881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en-US" sz="3500" dirty="0" err="1" smtClean="0">
                <a:latin typeface="Nikosh" pitchFamily="2" charset="0"/>
                <a:cs typeface="Nikosh" pitchFamily="2" charset="0"/>
              </a:rPr>
              <a:t>আমি</a:t>
            </a:r>
            <a:r>
              <a:rPr lang="en-US" sz="3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dirty="0" err="1" smtClean="0">
                <a:latin typeface="Nikosh" pitchFamily="2" charset="0"/>
                <a:cs typeface="Nikosh" pitchFamily="2" charset="0"/>
              </a:rPr>
              <a:t>অধিক</a:t>
            </a:r>
            <a:r>
              <a:rPr lang="en-US" sz="3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dirty="0" err="1" smtClean="0">
                <a:latin typeface="Nikosh" pitchFamily="2" charset="0"/>
                <a:cs typeface="Nikosh" pitchFamily="2" charset="0"/>
              </a:rPr>
              <a:t>করলাম</a:t>
            </a:r>
            <a:endParaRPr lang="en-US" sz="3500" dirty="0" smtClean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731520"/>
            <a:ext cx="12801600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4400" b="1" dirty="0" smtClean="0">
                <a:solidFill>
                  <a:schemeClr val="tx1"/>
                </a:solidFill>
              </a:rPr>
              <a:t>استزدت</a:t>
            </a:r>
            <a:endParaRPr lang="en-US" sz="4400" b="1" dirty="0">
              <a:solidFill>
                <a:schemeClr val="tx1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42374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048256" y="406401"/>
            <a:ext cx="8757683" cy="7930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lang="en-US" sz="4800" b="1" dirty="0" err="1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একক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b="1" dirty="0" err="1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কাজ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895600"/>
            <a:ext cx="12801600" cy="2357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solidFill>
                  <a:srgbClr val="FFFF00"/>
                </a:solidFill>
              </a:rPr>
              <a:t>ما المراد بقوله عليه السلام ”بر الوالدين“؟ اوضح بالاحديث.</a:t>
            </a:r>
            <a:endParaRPr lang="en-US" sz="59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995661" y="406401"/>
            <a:ext cx="8757683" cy="7930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lang="en-US" sz="4800" b="1" dirty="0" err="1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দলীয়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b="1" dirty="0" err="1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কাজ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905000"/>
            <a:ext cx="12801600" cy="5029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7900" dirty="0" smtClean="0">
                <a:solidFill>
                  <a:srgbClr val="FFFF00"/>
                </a:solidFill>
              </a:rPr>
              <a:t>ما معنى الصلوة لغة وشرعا؟ و</a:t>
            </a:r>
            <a:r>
              <a:rPr lang="ar-SA" sz="8000" dirty="0" smtClean="0">
                <a:solidFill>
                  <a:srgbClr val="FFFF00"/>
                </a:solidFill>
              </a:rPr>
              <a:t>ما </a:t>
            </a:r>
            <a:r>
              <a:rPr lang="ar-SA" sz="8000" dirty="0" smtClean="0">
                <a:solidFill>
                  <a:srgbClr val="FFFF00"/>
                </a:solidFill>
              </a:rPr>
              <a:t>المراد بقوله عليه السلام </a:t>
            </a:r>
            <a:r>
              <a:rPr lang="ar-SA" sz="8000" dirty="0" smtClean="0">
                <a:solidFill>
                  <a:srgbClr val="FFFF00"/>
                </a:solidFill>
              </a:rPr>
              <a:t>”الصلوة لوقتها“؟ بين.</a:t>
            </a:r>
            <a:endParaRPr lang="en-US" sz="8000" dirty="0" smtClean="0">
              <a:solidFill>
                <a:srgbClr val="FFFF00"/>
              </a:solidFill>
            </a:endParaRPr>
          </a:p>
          <a:p>
            <a:pPr algn="ctr"/>
            <a:endParaRPr lang="en-US" sz="79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995661" y="406401"/>
            <a:ext cx="8757683" cy="7930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lang="en-US" sz="4800" b="1" dirty="0" err="1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বাড়ীর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b="1" dirty="0" err="1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কাজ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381760"/>
            <a:ext cx="12801600" cy="59334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8000" b="1" dirty="0" smtClean="0">
                <a:solidFill>
                  <a:schemeClr val="bg2">
                    <a:lumMod val="10000"/>
                  </a:schemeClr>
                </a:solidFill>
              </a:rPr>
              <a:t>حقق الالفاظ </a:t>
            </a:r>
            <a:r>
              <a:rPr lang="ar-SA" sz="8000" b="1" dirty="0" smtClean="0">
                <a:solidFill>
                  <a:schemeClr val="bg2">
                    <a:lumMod val="10000"/>
                  </a:schemeClr>
                </a:solidFill>
              </a:rPr>
              <a:t>التالية:</a:t>
            </a:r>
          </a:p>
          <a:p>
            <a:pPr algn="ctr"/>
            <a:r>
              <a:rPr lang="ar-SA" sz="80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ar-SA" sz="8000" b="1" dirty="0" smtClean="0">
                <a:solidFill>
                  <a:schemeClr val="bg2">
                    <a:lumMod val="10000"/>
                  </a:schemeClr>
                </a:solidFill>
              </a:rPr>
              <a:t>رضى </a:t>
            </a:r>
            <a:r>
              <a:rPr lang="ar-SA" sz="8000" b="1" dirty="0" smtClean="0">
                <a:solidFill>
                  <a:schemeClr val="bg2">
                    <a:lumMod val="10000"/>
                  </a:schemeClr>
                </a:solidFill>
              </a:rPr>
              <a:t>- سَأَلْتُ - صَلَّى – سلَّمَ - </a:t>
            </a:r>
            <a:r>
              <a:rPr lang="ar-SA" sz="8000" b="1" dirty="0" smtClean="0">
                <a:solidFill>
                  <a:schemeClr val="bg2">
                    <a:lumMod val="10000"/>
                  </a:schemeClr>
                </a:solidFill>
              </a:rPr>
              <a:t>أحَبُّ </a:t>
            </a:r>
            <a:r>
              <a:rPr lang="ar-SA" sz="8000" b="1" dirty="0" smtClean="0">
                <a:solidFill>
                  <a:schemeClr val="bg2">
                    <a:lumMod val="10000"/>
                  </a:schemeClr>
                </a:solidFill>
              </a:rPr>
              <a:t>– قالَ- حدَّثَن- اسْتَزَدْتُهُ – زادَنِي.</a:t>
            </a:r>
            <a:endParaRPr lang="ar-SA" sz="8000" b="1" dirty="0" smtClean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99104" y="0"/>
            <a:ext cx="4437888" cy="10095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en-US" sz="5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শিক্ষক</a:t>
            </a:r>
            <a:r>
              <a:rPr lang="en-US" sz="5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bn-IN" sz="5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পরিচিতি</a:t>
            </a:r>
            <a:r>
              <a:rPr lang="bn-IN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endParaRPr lang="en-US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pic>
        <p:nvPicPr>
          <p:cNvPr id="6" name="Picture 5" descr="DSC_00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130" y="1381760"/>
            <a:ext cx="3855864" cy="394349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9" name="TextBox 8"/>
          <p:cNvSpPr txBox="1"/>
          <p:nvPr/>
        </p:nvSpPr>
        <p:spPr>
          <a:xfrm>
            <a:off x="4693920" y="1524000"/>
            <a:ext cx="8107680" cy="3744102"/>
          </a:xfrm>
          <a:prstGeom prst="rect">
            <a:avLst/>
          </a:prstGeom>
          <a:noFill/>
        </p:spPr>
        <p:txBody>
          <a:bodyPr wrap="square" lIns="100584" tIns="0" rIns="100584" bIns="50292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আবুল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আসাদ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মুহাম্মদ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জুবাইর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রজভী</a:t>
            </a:r>
            <a:endParaRPr lang="bn-IN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প্রভাষক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(</a:t>
            </a:r>
            <a:r>
              <a:rPr lang="en-US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আরবী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):</a:t>
            </a:r>
            <a:endParaRPr lang="bn-IN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জামেয়া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আহমদিয়া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সুন্নিয়া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কামিল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মাদরাসা,চট্টগ্রাম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।</a:t>
            </a:r>
            <a:r>
              <a:rPr lang="bn-IN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endParaRPr lang="bn-IN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algn="ctr"/>
            <a:r>
              <a:rPr lang="bn-IN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মোবাইল </a:t>
            </a:r>
            <a:r>
              <a:rPr lang="bn-IN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নং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-</a:t>
            </a:r>
            <a:r>
              <a:rPr lang="bn-IN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bn-IN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০১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৮১৯০৩৫৪৮৪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85370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304288" y="2301240"/>
            <a:ext cx="8107680" cy="97536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en-US" sz="6600" b="1" dirty="0" err="1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সমাপ্তি</a:t>
            </a:r>
            <a:endParaRPr lang="en-US" sz="6600" b="1" dirty="0" smtClean="0">
              <a:solidFill>
                <a:schemeClr val="accent6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89632" y="4307840"/>
            <a:ext cx="8193024" cy="5689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আল্লাহ</a:t>
            </a:r>
            <a:r>
              <a:rPr lang="en-US" sz="4800" b="1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হাফেজ</a:t>
            </a:r>
            <a:endParaRPr lang="en-US" sz="4800" b="1" dirty="0" smtClean="0">
              <a:solidFill>
                <a:srgbClr val="00B05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81856" y="0"/>
            <a:ext cx="4437888" cy="10095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en-US" sz="5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বিষয়</a:t>
            </a:r>
            <a:r>
              <a:rPr lang="en-US" sz="5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bn-IN" sz="5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পরিচিতি</a:t>
            </a:r>
            <a:r>
              <a:rPr lang="bn-IN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endParaRPr lang="en-US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2704" y="2012188"/>
            <a:ext cx="7168896" cy="5475542"/>
          </a:xfrm>
          <a:prstGeom prst="roundRect">
            <a:avLst/>
          </a:prstGeom>
          <a:solidFill>
            <a:srgbClr val="FFFF00"/>
          </a:solidFill>
        </p:spPr>
        <p:txBody>
          <a:bodyPr wrap="square" lIns="100584" tIns="50292" rIns="100584" bIns="50292" rtlCol="0">
            <a:spAutoFit/>
          </a:bodyPr>
          <a:lstStyle/>
          <a:p>
            <a:pPr lvl="1" algn="ctr"/>
            <a:r>
              <a:rPr lang="bn-IN" sz="7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বিষয়</a:t>
            </a:r>
            <a:r>
              <a:rPr lang="en-US" sz="7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:</a:t>
            </a:r>
            <a:endParaRPr lang="ar-SA" sz="7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lvl="1" algn="ctr"/>
            <a:r>
              <a:rPr lang="en-US" sz="8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হাদীছ</a:t>
            </a:r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8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শরীফ</a:t>
            </a:r>
            <a:endParaRPr lang="bn-IN" sz="7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lvl="1" algn="ctr"/>
            <a:r>
              <a:rPr lang="bn-IN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অধ্যায়</a:t>
            </a:r>
            <a:r>
              <a:rPr lang="en-US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:</a:t>
            </a:r>
            <a:r>
              <a:rPr lang="bn-IN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কিতাবুস</a:t>
            </a:r>
            <a:r>
              <a:rPr lang="en-US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সালাত</a:t>
            </a:r>
            <a:endParaRPr lang="bn-IN" sz="5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lvl="1" algn="ctr"/>
            <a:r>
              <a:rPr lang="bn-IN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সময়</a:t>
            </a:r>
            <a:r>
              <a:rPr lang="en-US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:</a:t>
            </a:r>
            <a:r>
              <a:rPr lang="bn-IN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৩০</a:t>
            </a:r>
            <a:r>
              <a:rPr lang="bn-IN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মিনিট </a:t>
            </a:r>
            <a:endParaRPr lang="bn-IN" sz="5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lvl="1" algn="ctr"/>
            <a:r>
              <a:rPr lang="bn-IN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তারিখ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:</a:t>
            </a:r>
            <a:r>
              <a:rPr lang="bn-IN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২৫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আগস্ট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২০২০খ্রি:</a:t>
            </a:r>
            <a:r>
              <a:rPr lang="bn-IN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 </a:t>
            </a:r>
            <a:endParaRPr lang="en-US" sz="5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41376" y="1219200"/>
            <a:ext cx="5205984" cy="382016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584" tIns="50292" rIns="100584" bIns="50292" rtlCol="0" anchor="ctr"/>
          <a:lstStyle/>
          <a:p>
            <a:pPr lvl="1" algn="ctr"/>
            <a:r>
              <a:rPr lang="bn-IN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শ্রেণি</a:t>
            </a:r>
            <a:r>
              <a:rPr lang="en-US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:</a:t>
            </a:r>
          </a:p>
          <a:p>
            <a:pPr lvl="1" algn="ctr"/>
            <a:r>
              <a:rPr lang="en-US" sz="73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আলিম</a:t>
            </a:r>
            <a:r>
              <a:rPr lang="en-US" sz="7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73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প্রথম</a:t>
            </a:r>
            <a:r>
              <a:rPr lang="en-US" sz="7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ও </a:t>
            </a:r>
            <a:r>
              <a:rPr lang="en-US" sz="73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দ্বিতীয়</a:t>
            </a:r>
            <a:r>
              <a:rPr lang="en-US" sz="7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73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বর্ষ</a:t>
            </a:r>
            <a:endParaRPr lang="bn-IN" sz="8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85370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64350" y="81280"/>
            <a:ext cx="6063916" cy="10095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100584" tIns="50292" rIns="100584" bIns="50292">
            <a:spAutoFit/>
          </a:bodyPr>
          <a:lstStyle/>
          <a:p>
            <a:pPr algn="ctr"/>
            <a:r>
              <a:rPr lang="bn-IN" sz="5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শিখনফল </a:t>
            </a:r>
            <a:endParaRPr lang="en-US" sz="5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032000"/>
            <a:ext cx="12801600" cy="467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100584" tIns="50292" rIns="100584" bIns="50292">
            <a:spAutoFit/>
          </a:bodyPr>
          <a:lstStyle/>
          <a:p>
            <a:pPr marL="502920" indent="-502920">
              <a:lnSpc>
                <a:spcPct val="150000"/>
              </a:lnSpc>
              <a:buClr>
                <a:srgbClr val="00B050"/>
              </a:buClr>
              <a:buFont typeface="Wingdings" pitchFamily="2" charset="2"/>
              <a:buChar char="q"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সালাতের</a:t>
            </a: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পরিচয়</a:t>
            </a: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বলতে</a:t>
            </a: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;</a:t>
            </a:r>
            <a:endParaRPr lang="bn-IN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marL="502920" indent="-502920">
              <a:lnSpc>
                <a:spcPct val="150000"/>
              </a:lnSpc>
              <a:buClr>
                <a:srgbClr val="00B050"/>
              </a:buClr>
              <a:buFont typeface="Wingdings" pitchFamily="2" charset="2"/>
              <a:buChar char="q"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মাতা-পিতার</a:t>
            </a: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অধিকার</a:t>
            </a: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বর্ণনা</a:t>
            </a: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;</a:t>
            </a:r>
            <a:r>
              <a:rPr lang="bn-IN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endParaRPr lang="en-US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marL="502920" indent="-502920">
              <a:lnSpc>
                <a:spcPct val="150000"/>
              </a:lnSpc>
              <a:buClr>
                <a:srgbClr val="00B050"/>
              </a:buClr>
              <a:buFont typeface="Wingdings" pitchFamily="2" charset="2"/>
              <a:buChar char="q"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আরবী</a:t>
            </a: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শব্দার্থ</a:t>
            </a: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ও </a:t>
            </a:r>
            <a:r>
              <a:rPr lang="en-US" sz="6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বিশ্লেষণ</a:t>
            </a: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;</a:t>
            </a:r>
          </a:p>
        </p:txBody>
      </p:sp>
      <p:sp>
        <p:nvSpPr>
          <p:cNvPr id="5" name="Rectangle 4"/>
          <p:cNvSpPr/>
          <p:nvPr/>
        </p:nvSpPr>
        <p:spPr>
          <a:xfrm>
            <a:off x="2131597" y="1137921"/>
            <a:ext cx="8451060" cy="8402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100584" tIns="50292" rIns="100584" bIns="50292">
            <a:spAutoFit/>
          </a:bodyPr>
          <a:lstStyle/>
          <a:p>
            <a:r>
              <a:rPr lang="bn-IN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এই পাঠ শেষে শিক্ষার্থীরা</a:t>
            </a:r>
            <a:r>
              <a:rPr lang="bn-IN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...</a:t>
            </a:r>
            <a:endParaRPr lang="bn-IN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11531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295400"/>
            <a:ext cx="6152474" cy="58657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72384" y="243840"/>
            <a:ext cx="5462016" cy="9171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bn-IN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চিত্রে কী </a:t>
            </a:r>
            <a:r>
              <a:rPr lang="en-US" sz="5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আছে</a:t>
            </a:r>
            <a:r>
              <a:rPr lang="bn-IN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? </a:t>
            </a:r>
            <a:endParaRPr lang="en-US" sz="5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05600" y="1600200"/>
            <a:ext cx="5334000" cy="1332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en-US" sz="8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নামাজ</a:t>
            </a:r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/</a:t>
            </a:r>
            <a:r>
              <a:rPr lang="en-US" sz="8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সালাত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46918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4122057"/>
            <a:ext cx="6705600" cy="31931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69792" y="0"/>
            <a:ext cx="5462016" cy="91717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bn-IN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চিত্রে কী দে</a:t>
            </a:r>
            <a:r>
              <a:rPr lang="en-US" sz="5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খা</a:t>
            </a:r>
            <a:r>
              <a:rPr lang="en-US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যাচ্ছে</a:t>
            </a:r>
            <a:r>
              <a:rPr lang="en-US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?</a:t>
            </a:r>
            <a:endParaRPr lang="en-US" sz="5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6400" y="2438400"/>
            <a:ext cx="2895600" cy="3148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en-US" sz="6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মাতা-পিতার</a:t>
            </a:r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সেবা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pic>
        <p:nvPicPr>
          <p:cNvPr id="5" name="Picture 4" descr="2019013116110516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990600"/>
            <a:ext cx="67056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746918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5671" y="1084292"/>
            <a:ext cx="10290258" cy="604069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69792" y="0"/>
            <a:ext cx="5462016" cy="91717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en-US" sz="5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এটা</a:t>
            </a:r>
            <a:r>
              <a:rPr lang="en-US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কিসের</a:t>
            </a:r>
            <a:r>
              <a:rPr lang="en-US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ছবি</a:t>
            </a:r>
            <a:r>
              <a:rPr lang="en-US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?</a:t>
            </a:r>
            <a:endParaRPr lang="en-US" sz="5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29216" y="812801"/>
            <a:ext cx="3072384" cy="10248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জিহাদ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46918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69792" y="0"/>
            <a:ext cx="5462016" cy="91717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en-US" sz="5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হাদীছের</a:t>
            </a:r>
            <a:r>
              <a:rPr lang="en-US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নস</a:t>
            </a:r>
            <a:endParaRPr lang="en-US" sz="5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75360"/>
            <a:ext cx="12801600" cy="63398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400" b="1" dirty="0" smtClean="0">
                <a:solidFill>
                  <a:schemeClr val="bg1"/>
                </a:solidFill>
              </a:rPr>
              <a:t>عَنْ عَبْدِ اللَّهِ بْنِ مسعود رضى الله عنه قالسَأَلْتُ النبيَّ صَلَّى اللهُ عليه وسلَّمَ: أيُّ العَمَلِ أحَبُّ إلى اللَّهِ؟ قالَ: الصَّلاةُ علَى وقْتِها، قالَ: ثُمَّ أيٌّ؟ قالَ: ثُمَّ برُّ الوالِدَيْنِ، قالَ: ثُمَّ أيٌّ؟ قالَ: الجِهادُ في سَبيلِ اللَّهِ، قالَ: حدَّثَني بهِنَّ، ولَوِ اسْتَزَدْتُهُ لَزادَنِي. (متفق عليه)</a:t>
            </a:r>
          </a:p>
        </p:txBody>
      </p:sp>
    </p:spTree>
    <p:extLst>
      <p:ext uri="{BB962C8B-B14F-4D97-AF65-F5344CB8AC3E}">
        <p14:creationId xmlns:p14="http://schemas.microsoft.com/office/powerpoint/2010/main" xmlns="" val="17746918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বাংলায়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অনুবাদঃ</a:t>
            </a:r>
            <a:endParaRPr lang="en-US" sz="3600" b="1" dirty="0" smtClean="0">
              <a:solidFill>
                <a:srgbClr val="FFFF00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প্রথম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হাদীছঃ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হযরত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আব্দুল্লাহ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ইবনে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মাসউদ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(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রা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.)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হতে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বর্ণিত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তিনি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বলেন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আমি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নবী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করিম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(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সাল্লাল্লাহু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আলাইহি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ওয়াসাল্লাম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)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কে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জিজ্ঞেস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করলাম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কোন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কাজ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আল্লাহ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তা’আলার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নিকট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অধিক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প্রিয়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?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জবাবে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তিনি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(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সাল্লাল্লাহু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আলাইহি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ওয়াসাল্লাম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) 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বললেন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সঠিক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সময়ে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নামায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আদায়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করা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। 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আমি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বললাম,তারপর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কোন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কাজ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?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তিনি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(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সাল্লাল্লাহু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আলাইহি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ওয়াসাল্লাম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) 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বললেন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পিতা-মাতার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সাথে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সদ্ব্যবহার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করা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পুনরায়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জিজ্ঞেস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করলাম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অত:পর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কোনটি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?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তিনি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(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সাল্লাল্লাহু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আলাইহি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ওয়াসাল্লাম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) 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বললেন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আল্লাহর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রাস্তা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য়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জিহাদ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করা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বর্ণনাকারী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বলেন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মহানবী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(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সাল্লাল্লাহু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আলাইহি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ওয়াসাল্লাম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) 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আমাকে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এগুলো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বললেন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আমি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যদি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আরো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অধিক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জিজ্ঞেস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করতাম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তাহলে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তিনিও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আমাকে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আরো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অথিক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বলতেন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। (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বুখারী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3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মুসলিম</a:t>
            </a:r>
            <a:r>
              <a:rPr lang="en-US" sz="3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)</a:t>
            </a:r>
            <a:endParaRPr lang="en-US" sz="3600" b="1" dirty="0">
              <a:solidFill>
                <a:srgbClr val="FFFF00"/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46918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1721</TotalTime>
  <Words>610</Words>
  <Application>Microsoft Office PowerPoint</Application>
  <PresentationFormat>Custom</PresentationFormat>
  <Paragraphs>134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nazim sir</dc:creator>
  <cp:lastModifiedBy>User</cp:lastModifiedBy>
  <cp:revision>264</cp:revision>
  <dcterms:created xsi:type="dcterms:W3CDTF">2006-08-16T00:00:00Z</dcterms:created>
  <dcterms:modified xsi:type="dcterms:W3CDTF">2020-08-25T07:22:49Z</dcterms:modified>
</cp:coreProperties>
</file>