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5"/>
  </p:notesMasterIdLst>
  <p:sldIdLst>
    <p:sldId id="269" r:id="rId2"/>
    <p:sldId id="291" r:id="rId3"/>
    <p:sldId id="266" r:id="rId4"/>
    <p:sldId id="265" r:id="rId5"/>
    <p:sldId id="271" r:id="rId6"/>
    <p:sldId id="290" r:id="rId7"/>
    <p:sldId id="288" r:id="rId8"/>
    <p:sldId id="285" r:id="rId9"/>
    <p:sldId id="270" r:id="rId10"/>
    <p:sldId id="258" r:id="rId11"/>
    <p:sldId id="284" r:id="rId12"/>
    <p:sldId id="277" r:id="rId13"/>
    <p:sldId id="278" r:id="rId14"/>
    <p:sldId id="279" r:id="rId15"/>
    <p:sldId id="280" r:id="rId16"/>
    <p:sldId id="281" r:id="rId17"/>
    <p:sldId id="259" r:id="rId18"/>
    <p:sldId id="260" r:id="rId19"/>
    <p:sldId id="273" r:id="rId20"/>
    <p:sldId id="274" r:id="rId21"/>
    <p:sldId id="262" r:id="rId22"/>
    <p:sldId id="263" r:id="rId23"/>
    <p:sldId id="26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0016EF-0B80-4924-B087-A439E8639EC7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BC47B6-E923-480C-9916-FA3CD0DF1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29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4338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563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212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502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3383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105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65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016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588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8/1/2020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70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697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575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wmf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4724400"/>
            <a:ext cx="4499848" cy="1657921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সবাইকে শুভেচ্ছা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24" y="152400"/>
            <a:ext cx="8763000" cy="435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25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33600" y="250371"/>
            <a:ext cx="4267200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ব্যাকটেরিয়ার বৈশিষ্ট্য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9" descr="ANd9GcSuaugcR63Buu0Af9iJzevO-GcV8-U4dtq1iVfx0KCOCEZXJ6a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837" y="120696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ANd9GcRG5kaRuMeEvU-vNHW0eBYcCbk1q-uNSdo0SD0YmWZ0dy2ixkT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68404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7" descr="ANd9GcRo2NRlNcGR8MGS-sGl4XaHvPNDUtGblZED70Uf9LqLy_A6R__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537" y="4687671"/>
            <a:ext cx="23907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ular Callout 6"/>
          <p:cNvSpPr/>
          <p:nvPr/>
        </p:nvSpPr>
        <p:spPr>
          <a:xfrm rot="1947498">
            <a:off x="7467792" y="391887"/>
            <a:ext cx="1523621" cy="1219200"/>
          </a:xfrm>
          <a:prstGeom prst="wedgeRoundRect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এককোষী একক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Callout 7"/>
          <p:cNvSpPr/>
          <p:nvPr/>
        </p:nvSpPr>
        <p:spPr>
          <a:xfrm rot="14235333">
            <a:off x="4490757" y="4711904"/>
            <a:ext cx="1447800" cy="1663226"/>
          </a:xfrm>
          <a:prstGeom prst="wedgeEllipseCallout">
            <a:avLst>
              <a:gd name="adj1" fmla="val -18536"/>
              <a:gd name="adj2" fmla="val 867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দলবদ্ধ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Callout 9"/>
          <p:cNvSpPr/>
          <p:nvPr/>
        </p:nvSpPr>
        <p:spPr>
          <a:xfrm rot="19217762">
            <a:off x="283888" y="2514793"/>
            <a:ext cx="1447800" cy="1961243"/>
          </a:xfrm>
          <a:prstGeom prst="wedgeEllipseCallout">
            <a:avLst>
              <a:gd name="adj1" fmla="val -7623"/>
              <a:gd name="adj2" fmla="val 72766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দ্বিবিভাজন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Program Files\Microsoft Office\MEDIA\CAGCAT10\j0305257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5268">
            <a:off x="413686" y="135148"/>
            <a:ext cx="1752078" cy="2477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ardrop 10"/>
          <p:cNvSpPr/>
          <p:nvPr/>
        </p:nvSpPr>
        <p:spPr>
          <a:xfrm rot="14520043">
            <a:off x="3151596" y="1499026"/>
            <a:ext cx="1502230" cy="1633537"/>
          </a:xfrm>
          <a:prstGeom prst="teardrop">
            <a:avLst>
              <a:gd name="adj" fmla="val 13491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আনুবীক্ষণিক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18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LENOVO\Downloads\6258218612_862202de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5181600" cy="655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39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NOVO\Downloads\cocci1-new-copy-1024x7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-205770"/>
            <a:ext cx="6793801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26805" y="4975830"/>
            <a:ext cx="249299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কক্কাস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1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ENOVO\Downloads\baciil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80477"/>
            <a:ext cx="55626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05200" y="5708809"/>
            <a:ext cx="259558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ব্যাসিলাস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99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ENOVO\Downloads\vibrio-cholera com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1993"/>
            <a:ext cx="6585560" cy="478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657600" y="5029200"/>
            <a:ext cx="154561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কমা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07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LENOVO\Downloads\spi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76200"/>
            <a:ext cx="3352800" cy="446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61403" y="4724400"/>
            <a:ext cx="260199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স্পাইলাম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45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ENOVO\Downloads\class-9-lesson-5-b-13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26" y="-30271"/>
            <a:ext cx="9156526" cy="687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15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ollmer_leaf_speck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406195"/>
            <a:ext cx="1905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7" descr="ANd9GcRm-L_nj8NyNTH4x5Wv2xxsoOaHDUwVuyTWeeTL05XngOBa2I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445286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3" descr="ANd9GcS3byuO6rXFNvBVWxkGMO9hY35OvsRO6b02wQxoAS3zwdK_7V5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26" y="1482396"/>
            <a:ext cx="229552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1" descr="ANd9GcTznPPLAYFx6qutjWIu1r-MRh7b14C49ZdRZ3a_3KCMSqyk0n-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50" y="4325148"/>
            <a:ext cx="258127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" y="3473121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কলেরা রোগে আক্রান্ত রোগী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9484" y="365760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আক্রান্ত লেবু গাছের পাতা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6159786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খাদ্য দ্রব্যের পচন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2173" y="612783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এনথ্রাক্স রোগে মৃত গরু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95400" y="304800"/>
            <a:ext cx="6324600" cy="762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ব্যাকটেরিয়ার অপকারি ভুমিকা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47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304800"/>
            <a:ext cx="63246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ব্যাকটেরিয়ার উপকারি ভুমিকা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5" descr="ANd9GcShCE1wEj5c1P3lEx99LlLXh0JghnbzKOo5k1usq-7ueXuInR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83" y="1857221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7" descr="ANd9GcTDbHH-316IQ-1VW1wNI54fKJ7y-ECZRzyX7EO_lubGxHiH2k06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799" y="16764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ANd9GcSOTuFXY8FTvizj3QRO1dpS25OX2cDFBBSpMqxh4QD2pQujoNo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64" y="4572000"/>
            <a:ext cx="2342536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ular Callout 5"/>
          <p:cNvSpPr/>
          <p:nvPr/>
        </p:nvSpPr>
        <p:spPr>
          <a:xfrm rot="20319948">
            <a:off x="443730" y="1058198"/>
            <a:ext cx="1143000" cy="708241"/>
          </a:xfrm>
          <a:prstGeom prst="wedgeRect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দধি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ular Callout 6"/>
          <p:cNvSpPr/>
          <p:nvPr/>
        </p:nvSpPr>
        <p:spPr>
          <a:xfrm rot="2703123">
            <a:off x="6817047" y="1595969"/>
            <a:ext cx="1143000" cy="708241"/>
          </a:xfrm>
          <a:prstGeom prst="wedgeRect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পনির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 rot="7578529">
            <a:off x="2472745" y="3298846"/>
            <a:ext cx="2133838" cy="2044001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পাট পঁচানো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13" descr="ANd9GcSUlEPeUFArpEtCUIdgnPCsZQh9FOjmSSP02Vpu1uOyxxiIDHEy2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059" y="41148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198741" y="6213139"/>
            <a:ext cx="4021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চামড়া প্রক্রিয়াজাতকরন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69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Tea_Pluck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76" y="1264691"/>
            <a:ext cx="3730620" cy="249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1" descr="ANd9GcQFDX7-bQdpC0b6yosdRIt_SeW6uHQEQ83srPMZ6kSu7ejVd7j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56270"/>
            <a:ext cx="2133600" cy="321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ANd9GcQ5ARuw0c3qUoy4JF6vD5IgZMehwLZwFAm1QxdmXaFP5W8TgkS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068" y="3721722"/>
            <a:ext cx="3058732" cy="214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756" y="4419600"/>
            <a:ext cx="2592324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6007387"/>
            <a:ext cx="906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উপরের ছবিগুলো দেখে ব্যাক্টেরিয়ার ৫ টি উপকারি ভূমিকার তালিকা কর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90800" y="0"/>
            <a:ext cx="3168084" cy="68580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228600" y="76199"/>
            <a:ext cx="2325690" cy="914401"/>
          </a:xfrm>
          <a:prstGeom prst="wedgeEllipseCallout">
            <a:avLst>
              <a:gd name="adj1" fmla="val -23369"/>
              <a:gd name="adj2" fmla="val 10992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 পাতা আহরন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Callout 9"/>
          <p:cNvSpPr/>
          <p:nvPr/>
        </p:nvSpPr>
        <p:spPr>
          <a:xfrm rot="15078161">
            <a:off x="4161380" y="843633"/>
            <a:ext cx="2171376" cy="1924326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শিম জাতীয় উদ্ভিদের মূল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399" y="4209786"/>
            <a:ext cx="1524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ডি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এন.এ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22177" y="3992940"/>
            <a:ext cx="12594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পানিতে ভাসমান  তৈল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83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1636376"/>
            <a:ext cx="4038600" cy="338554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তন্ময় দাস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পুর্বভাগ এস.ই.এস.ডি.পি মডেল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নাসিরনগর,ব্রাহ্মণবাড়িয়া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36376"/>
            <a:ext cx="3581400" cy="36318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3864" y="228600"/>
            <a:ext cx="3581400" cy="101566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6000" dirty="0" smtClean="0"/>
              <a:t> পরিচিতি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16003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Chick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071" y="762000"/>
            <a:ext cx="2729105" cy="292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ANd9GcTwFZVDdGcSbXbgO4HtbmgqsPWyAkpYmYWi57DmvPVvMT_-Z9W8Q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10000"/>
            <a:ext cx="3048000" cy="204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1" descr="potato-sca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573" y="3124200"/>
            <a:ext cx="1878685" cy="273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999" y="452711"/>
            <a:ext cx="2619375" cy="266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04076" y="76200"/>
            <a:ext cx="3886200" cy="609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096000"/>
            <a:ext cx="906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উপরের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ছবিগুলো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দেখে ব্যাক্টেরিয়ার ৫ টি অ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পকারি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ভূমিকার তালিকা কর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Callout 8"/>
          <p:cNvSpPr/>
          <p:nvPr/>
        </p:nvSpPr>
        <p:spPr>
          <a:xfrm rot="18138548">
            <a:off x="207214" y="911243"/>
            <a:ext cx="1792610" cy="1303909"/>
          </a:xfrm>
          <a:prstGeom prst="wedgeEllipseCallout">
            <a:avLst>
              <a:gd name="adj1" fmla="val 27478"/>
              <a:gd name="adj2" fmla="val 9673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সুস্থ মুরগী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Callout 9"/>
          <p:cNvSpPr/>
          <p:nvPr/>
        </p:nvSpPr>
        <p:spPr>
          <a:xfrm rot="16200000">
            <a:off x="83285" y="4134662"/>
            <a:ext cx="1792610" cy="1303909"/>
          </a:xfrm>
          <a:prstGeom prst="wedgeEllipseCallout">
            <a:avLst>
              <a:gd name="adj1" fmla="val 22897"/>
              <a:gd name="adj2" fmla="val 8465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দূষিত পানি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Callout 10"/>
          <p:cNvSpPr/>
          <p:nvPr/>
        </p:nvSpPr>
        <p:spPr>
          <a:xfrm rot="18138548">
            <a:off x="5236414" y="1108152"/>
            <a:ext cx="1792610" cy="1303909"/>
          </a:xfrm>
          <a:prstGeom prst="wedgeEllipseCallout">
            <a:avLst>
              <a:gd name="adj1" fmla="val 27478"/>
              <a:gd name="adj2" fmla="val 9673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মানুষের ফুসফুস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Callout 11"/>
          <p:cNvSpPr/>
          <p:nvPr/>
        </p:nvSpPr>
        <p:spPr>
          <a:xfrm rot="16466915">
            <a:off x="4850254" y="3785305"/>
            <a:ext cx="2090169" cy="1303909"/>
          </a:xfrm>
          <a:prstGeom prst="wedgeEllipseCallout">
            <a:avLst>
              <a:gd name="adj1" fmla="val 27478"/>
              <a:gd name="adj2" fmla="val 9673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রোগাক্রান্ত আলু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54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543232"/>
            <a:ext cx="4724400" cy="14478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শিখনমূল্য যাচাই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667000"/>
            <a:ext cx="7772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প্লাজমিড কি?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ব্যাকটেরিয়ার বংশবৃদ্ধি প্রক্রিয়ার নাম কি?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ব্যাকটেরিয়া কোষে ফ্লাজেলার কাজ কি?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09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703006"/>
            <a:ext cx="4572000" cy="10668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2667000"/>
            <a:ext cx="5562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একটি ব্যাকটেরিয়া কোষের চিহ্নিত চিত্র অংকন কর।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ব্যাকটেরিয়ার অর্থনৈতিক গুরুত্ত্ব বর্ণনা কর।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34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9599" y="5105400"/>
            <a:ext cx="5410200" cy="132343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ধন্যবাদ সবাইকে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04800"/>
            <a:ext cx="6121399" cy="459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40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1828800"/>
            <a:ext cx="7315200" cy="2971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বিষয়ঃ বিজ্ঞান</a:t>
            </a:r>
          </a:p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৭-ম</a:t>
            </a:r>
            <a:endParaRPr lang="bn-BD" sz="5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সময়ঃ ৪০ মিনিট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21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65006" y="457200"/>
            <a:ext cx="5181600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ছবিগুলো লক্ষ্য করি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11" descr="ANd9GcSaP-OYhu01EELKj2F2wqkCjtOdz-v7bQ7CHZWxANlSg9R9kr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788" y="1463162"/>
            <a:ext cx="2219091" cy="189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9" descr="Slide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80" y="4114800"/>
            <a:ext cx="2373302" cy="177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1" descr="ANd9GcSSQ2ndyCic7L_KUFpEqtDsl1MLHA725g8QiAxwRjugKFnPccEB-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561" y="4054470"/>
            <a:ext cx="2581275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8652" y="3080197"/>
            <a:ext cx="2832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মাখন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37034" y="3372585"/>
            <a:ext cx="2832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ভিনেগার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66684" y="5894777"/>
            <a:ext cx="2832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রোগাক্রান্ত ভূট্টা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1578" y="5929190"/>
            <a:ext cx="2832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রোগাক্রান্ত ধান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9" descr="ANd9GcSeR8qle1ZNL4P4funcTJPLtCpsDNqKNUEPT_Jxvl1JMbiI3f8w_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15" y="1463162"/>
            <a:ext cx="2257778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15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2" descr="ANd9GcT2oImNigbJS6NMVpiDjIhrR63K5yApgauM23lOIGUI4VGNQs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366" y="1248697"/>
            <a:ext cx="230505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ANd9GcREOn9x1t4Da4NGKbYCjqdsJL24mkoFiqIM6RpODvzvFoN2GQRrb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73407" y="4343400"/>
            <a:ext cx="1746252" cy="155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ANd9GcT1R6hK9Dgyi3A87NykEOQFPkKbPPioimsU5IsZIfsyBLoZ3RX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283" y="4326194"/>
            <a:ext cx="1899530" cy="157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133600" y="400665"/>
            <a:ext cx="5029200" cy="68580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 প্রকার কোষ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12" descr="ANd9GcS7EmooUNASGP2I9pzaHKH5ciTYTkzrYMmxxrFSoUxfJjOrd5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033" y="1233948"/>
            <a:ext cx="1914533" cy="201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93472" y="3468451"/>
            <a:ext cx="2387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উদ্ভিদ কোষ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58012" y="3468450"/>
            <a:ext cx="2387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প্রাণীকোষ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3472" y="5900200"/>
            <a:ext cx="2387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অ্যামিবা কোষ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28236" y="5900200"/>
            <a:ext cx="2387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ব্যাকটেরিয়া কোষ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88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143000"/>
            <a:ext cx="4062331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endParaRPr lang="en-US" sz="4400" dirty="0"/>
          </a:p>
          <a:p>
            <a:r>
              <a:rPr lang="bn-BD" sz="8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ব্যাকটিরিয়া</a:t>
            </a:r>
            <a:endParaRPr lang="en-US" sz="8800" dirty="0" smtClean="0">
              <a:solidFill>
                <a:srgbClr val="FF0000"/>
              </a:solidFill>
            </a:endParaRP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69053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207" y="304800"/>
            <a:ext cx="8915400" cy="4538581"/>
            <a:chOff x="952500" y="707923"/>
            <a:chExt cx="7848600" cy="4538581"/>
          </a:xfrm>
        </p:grpSpPr>
        <p:sp>
          <p:nvSpPr>
            <p:cNvPr id="3" name="Rectangle 2"/>
            <p:cNvSpPr/>
            <p:nvPr/>
          </p:nvSpPr>
          <p:spPr>
            <a:xfrm>
              <a:off x="3048000" y="707923"/>
              <a:ext cx="3657600" cy="9144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5400" dirty="0" smtClean="0"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US" sz="5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52500" y="2507293"/>
              <a:ext cx="7848600" cy="2739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4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NikoshBAN" pitchFamily="2" charset="0"/>
                  <a:cs typeface="NikoshBAN" pitchFamily="2" charset="0"/>
                </a:rPr>
                <a:t>এ পাঠ শেষে শিক্ষার্থীরা-</a:t>
              </a:r>
            </a:p>
            <a:p>
              <a:r>
                <a:rPr lang="en-US" sz="3200" dirty="0" smtClean="0">
                  <a:solidFill>
                    <a:schemeClr val="tx1">
                      <a:lumMod val="95000"/>
                    </a:schemeClr>
                  </a:solidFill>
                  <a:latin typeface="NikoshBAN" pitchFamily="2" charset="0"/>
                  <a:cs typeface="NikoshBAN" pitchFamily="2" charset="0"/>
                </a:rPr>
                <a:t>1.</a:t>
              </a:r>
              <a:r>
                <a:rPr lang="bn-BD" sz="3200" dirty="0" smtClean="0">
                  <a:solidFill>
                    <a:schemeClr val="tx1">
                      <a:lumMod val="95000"/>
                    </a:schemeClr>
                  </a:solidFill>
                  <a:latin typeface="NikoshBAN" pitchFamily="2" charset="0"/>
                  <a:cs typeface="NikoshBAN" pitchFamily="2" charset="0"/>
                </a:rPr>
                <a:t>ব্যাকটেরিয়ার সংজ্ঞা দিতে পারবে</a:t>
              </a:r>
            </a:p>
            <a:p>
              <a:r>
                <a:rPr lang="en-US" sz="3200" dirty="0" smtClean="0">
                  <a:solidFill>
                    <a:schemeClr val="tx1">
                      <a:lumMod val="95000"/>
                    </a:schemeClr>
                  </a:solidFill>
                  <a:latin typeface="NikoshBAN" pitchFamily="2" charset="0"/>
                  <a:cs typeface="NikoshBAN" pitchFamily="2" charset="0"/>
                </a:rPr>
                <a:t>2.</a:t>
              </a:r>
              <a:r>
                <a:rPr lang="bn-BD" sz="3200" dirty="0" smtClean="0">
                  <a:solidFill>
                    <a:schemeClr val="tx1">
                      <a:lumMod val="95000"/>
                    </a:schemeClr>
                  </a:solidFill>
                  <a:latin typeface="NikoshBAN" pitchFamily="2" charset="0"/>
                  <a:cs typeface="NikoshBAN" pitchFamily="2" charset="0"/>
                </a:rPr>
                <a:t>ব্যাক্টেরিয়া কোষের গঠন বিশ্লেষণ করতে পারবে</a:t>
              </a:r>
            </a:p>
            <a:p>
              <a:r>
                <a:rPr lang="en-US" sz="3200" dirty="0" smtClean="0">
                  <a:solidFill>
                    <a:schemeClr val="tx1">
                      <a:lumMod val="95000"/>
                    </a:schemeClr>
                  </a:solidFill>
                  <a:latin typeface="NikoshBAN" pitchFamily="2" charset="0"/>
                  <a:cs typeface="NikoshBAN" pitchFamily="2" charset="0"/>
                </a:rPr>
                <a:t>3.</a:t>
              </a:r>
              <a:r>
                <a:rPr lang="bn-BD" sz="3200" dirty="0" smtClean="0">
                  <a:solidFill>
                    <a:schemeClr val="tx1">
                      <a:lumMod val="95000"/>
                    </a:schemeClr>
                  </a:solidFill>
                  <a:latin typeface="NikoshBAN" pitchFamily="2" charset="0"/>
                  <a:cs typeface="NikoshBAN" pitchFamily="2" charset="0"/>
                </a:rPr>
                <a:t>ব্যাকটেরিয়া কোষের বৈশিষ্ট্য সনাক্ত করতে পারবে</a:t>
              </a:r>
            </a:p>
            <a:p>
              <a:r>
                <a:rPr lang="en-US" sz="3200" dirty="0" smtClean="0">
                  <a:solidFill>
                    <a:schemeClr val="tx1">
                      <a:lumMod val="95000"/>
                    </a:schemeClr>
                  </a:solidFill>
                  <a:latin typeface="NikoshBAN" pitchFamily="2" charset="0"/>
                  <a:cs typeface="NikoshBAN" pitchFamily="2" charset="0"/>
                </a:rPr>
                <a:t>4.</a:t>
              </a:r>
              <a:r>
                <a:rPr lang="bn-BD" sz="3200" dirty="0" smtClean="0">
                  <a:solidFill>
                    <a:schemeClr val="tx1">
                      <a:lumMod val="95000"/>
                    </a:schemeClr>
                  </a:solidFill>
                  <a:latin typeface="NikoshBAN" pitchFamily="2" charset="0"/>
                  <a:cs typeface="NikoshBAN" pitchFamily="2" charset="0"/>
                </a:rPr>
                <a:t>ব্যাকটেরিয়ার উপকারি ও অপকারি দিক ব্যাখ্যা করতে পারবে  </a:t>
              </a:r>
              <a:endParaRPr lang="en-US" sz="3200" dirty="0">
                <a:solidFill>
                  <a:schemeClr val="tx1">
                    <a:lumMod val="9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165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1000" y="228600"/>
            <a:ext cx="8534400" cy="6370638"/>
            <a:chOff x="381000" y="228600"/>
            <a:chExt cx="8534400" cy="6370638"/>
          </a:xfrm>
        </p:grpSpPr>
        <p:pic>
          <p:nvPicPr>
            <p:cNvPr id="3" name="Picture 5" descr="ANd9GcQcXpPWpoDNUnyodwWXjcLswcK2sgTqp4nJjXZjTMDbTU9AuzhK8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1800" y="990600"/>
              <a:ext cx="1752600" cy="220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AutoShape 7" descr="2Q=="/>
            <p:cNvSpPr>
              <a:spLocks noChangeAspect="1" noChangeArrowheads="1"/>
            </p:cNvSpPr>
            <p:nvPr/>
          </p:nvSpPr>
          <p:spPr bwMode="auto">
            <a:xfrm>
              <a:off x="4419600" y="3276600"/>
              <a:ext cx="304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" name="Picture 9" descr="ANd9GcSUc1CJaoayRQD9o7-PcS9vj81qGtRYPlm58665P6ljnSXhiv9_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600" y="3733800"/>
              <a:ext cx="1524000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0" descr="ANd9GcRo2NRlNcGR8MGS-sGl4XaHvPNDUtGblZED70Uf9LqLy_A6R__u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1143000"/>
              <a:ext cx="2390775" cy="191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1" descr="ANd9GcSuaugcR63Buu0Af9iJzevO-GcV8-U4dtq1iVfx0KCOCEZXJ6a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505200"/>
              <a:ext cx="2143125" cy="2143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3" descr="ANd9GcRUoWBsglUXs92kq-WeKPYPP-zbiAXy5kKpif4faLuDlFy-GBCR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00" y="3962400"/>
              <a:ext cx="2057400" cy="1173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4" descr="ANd9GcRxwtzD558rHcjRu4f3Gr_C7YIcP7MHslUWxjzK_XJUbYIw5-I1L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1143000"/>
              <a:ext cx="1333500" cy="95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AutoShape 16"/>
            <p:cNvSpPr>
              <a:spLocks noChangeArrowheads="1"/>
            </p:cNvSpPr>
            <p:nvPr/>
          </p:nvSpPr>
          <p:spPr bwMode="auto">
            <a:xfrm rot="-5400000">
              <a:off x="4648993" y="532607"/>
              <a:ext cx="303213" cy="3657600"/>
            </a:xfrm>
            <a:prstGeom prst="upArrow">
              <a:avLst>
                <a:gd name="adj1" fmla="val 50000"/>
                <a:gd name="adj2" fmla="val 30157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1" name="AutoShape 18"/>
            <p:cNvSpPr>
              <a:spLocks noChangeArrowheads="1"/>
            </p:cNvSpPr>
            <p:nvPr/>
          </p:nvSpPr>
          <p:spPr bwMode="auto">
            <a:xfrm rot="-4404430">
              <a:off x="3382169" y="3474244"/>
              <a:ext cx="284162" cy="1905000"/>
            </a:xfrm>
            <a:prstGeom prst="upArrow">
              <a:avLst>
                <a:gd name="adj1" fmla="val 50000"/>
                <a:gd name="adj2" fmla="val 16759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2" name="AutoShape 19"/>
            <p:cNvSpPr>
              <a:spLocks noChangeArrowheads="1"/>
            </p:cNvSpPr>
            <p:nvPr/>
          </p:nvSpPr>
          <p:spPr bwMode="auto">
            <a:xfrm rot="5003892">
              <a:off x="5830094" y="3755231"/>
              <a:ext cx="238125" cy="1395413"/>
            </a:xfrm>
            <a:prstGeom prst="upArrow">
              <a:avLst>
                <a:gd name="adj1" fmla="val 50000"/>
                <a:gd name="adj2" fmla="val 146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3" name="Rectangle 20"/>
            <p:cNvSpPr>
              <a:spLocks noChangeArrowheads="1"/>
            </p:cNvSpPr>
            <p:nvPr/>
          </p:nvSpPr>
          <p:spPr bwMode="auto">
            <a:xfrm>
              <a:off x="1143000" y="228600"/>
              <a:ext cx="7162800" cy="5334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bn-BD" sz="4000" dirty="0">
                  <a:latin typeface="NikoshBAN" pitchFamily="2" charset="0"/>
                  <a:cs typeface="NikoshBAN" pitchFamily="2" charset="0"/>
                </a:rPr>
                <a:t>অণুবীক্ষণ যন্ত্রে ব্যাকটেরিয়াকে যেমন দেখায়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AutoShape 21"/>
            <p:cNvSpPr>
              <a:spLocks noChangeArrowheads="1"/>
            </p:cNvSpPr>
            <p:nvPr/>
          </p:nvSpPr>
          <p:spPr bwMode="auto">
            <a:xfrm rot="-10302293">
              <a:off x="4648200" y="1828800"/>
              <a:ext cx="2428875" cy="269875"/>
            </a:xfrm>
            <a:prstGeom prst="rightArrow">
              <a:avLst>
                <a:gd name="adj1" fmla="val 50000"/>
                <a:gd name="adj2" fmla="val 2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Text Box 22"/>
            <p:cNvSpPr txBox="1">
              <a:spLocks noChangeArrowheads="1"/>
            </p:cNvSpPr>
            <p:nvPr/>
          </p:nvSpPr>
          <p:spPr bwMode="auto">
            <a:xfrm>
              <a:off x="5257800" y="3200400"/>
              <a:ext cx="36576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সরল অণুবীক্ষ্ণণ যন্ত্র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Text Box 23"/>
            <p:cNvSpPr txBox="1">
              <a:spLocks noChangeArrowheads="1"/>
            </p:cNvSpPr>
            <p:nvPr/>
          </p:nvSpPr>
          <p:spPr bwMode="auto">
            <a:xfrm>
              <a:off x="2362200" y="6019800"/>
              <a:ext cx="43434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ইলেক্ট্রন অণুবীক্ষ্ণণ যন্ত্র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464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2590263" y="1161454"/>
            <a:ext cx="2362200" cy="381000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Alternate Process 3"/>
          <p:cNvSpPr/>
          <p:nvPr/>
        </p:nvSpPr>
        <p:spPr>
          <a:xfrm>
            <a:off x="2719803" y="1262146"/>
            <a:ext cx="2057400" cy="354330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7" name="Freeform 6"/>
          <p:cNvSpPr/>
          <p:nvPr/>
        </p:nvSpPr>
        <p:spPr>
          <a:xfrm>
            <a:off x="3518942" y="2706887"/>
            <a:ext cx="473511" cy="769347"/>
          </a:xfrm>
          <a:custGeom>
            <a:avLst/>
            <a:gdLst>
              <a:gd name="connsiteX0" fmla="*/ 119024 w 473511"/>
              <a:gd name="connsiteY0" fmla="*/ 44928 h 769347"/>
              <a:gd name="connsiteX1" fmla="*/ 119024 w 473511"/>
              <a:gd name="connsiteY1" fmla="*/ 44928 h 769347"/>
              <a:gd name="connsiteX2" fmla="*/ 251759 w 473511"/>
              <a:gd name="connsiteY2" fmla="*/ 683 h 769347"/>
              <a:gd name="connsiteX3" fmla="*/ 310753 w 473511"/>
              <a:gd name="connsiteY3" fmla="*/ 15431 h 769347"/>
              <a:gd name="connsiteX4" fmla="*/ 384495 w 473511"/>
              <a:gd name="connsiteY4" fmla="*/ 103922 h 769347"/>
              <a:gd name="connsiteX5" fmla="*/ 369746 w 473511"/>
              <a:gd name="connsiteY5" fmla="*/ 339896 h 769347"/>
              <a:gd name="connsiteX6" fmla="*/ 354998 w 473511"/>
              <a:gd name="connsiteY6" fmla="*/ 384141 h 769347"/>
              <a:gd name="connsiteX7" fmla="*/ 266508 w 473511"/>
              <a:gd name="connsiteY7" fmla="*/ 413638 h 769347"/>
              <a:gd name="connsiteX8" fmla="*/ 192766 w 473511"/>
              <a:gd name="connsiteY8" fmla="*/ 398889 h 769347"/>
              <a:gd name="connsiteX9" fmla="*/ 222262 w 473511"/>
              <a:gd name="connsiteY9" fmla="*/ 162915 h 769347"/>
              <a:gd name="connsiteX10" fmla="*/ 296004 w 473511"/>
              <a:gd name="connsiteY10" fmla="*/ 177664 h 769347"/>
              <a:gd name="connsiteX11" fmla="*/ 340249 w 473511"/>
              <a:gd name="connsiteY11" fmla="*/ 221909 h 769347"/>
              <a:gd name="connsiteX12" fmla="*/ 384495 w 473511"/>
              <a:gd name="connsiteY12" fmla="*/ 310399 h 769347"/>
              <a:gd name="connsiteX13" fmla="*/ 384495 w 473511"/>
              <a:gd name="connsiteY13" fmla="*/ 472631 h 769347"/>
              <a:gd name="connsiteX14" fmla="*/ 354998 w 473511"/>
              <a:gd name="connsiteY14" fmla="*/ 516877 h 769347"/>
              <a:gd name="connsiteX15" fmla="*/ 222262 w 473511"/>
              <a:gd name="connsiteY15" fmla="*/ 502128 h 769347"/>
              <a:gd name="connsiteX16" fmla="*/ 266508 w 473511"/>
              <a:gd name="connsiteY16" fmla="*/ 457883 h 769347"/>
              <a:gd name="connsiteX17" fmla="*/ 281256 w 473511"/>
              <a:gd name="connsiteY17" fmla="*/ 413638 h 769347"/>
              <a:gd name="connsiteX18" fmla="*/ 340249 w 473511"/>
              <a:gd name="connsiteY18" fmla="*/ 325148 h 769347"/>
              <a:gd name="connsiteX19" fmla="*/ 340249 w 473511"/>
              <a:gd name="connsiteY19" fmla="*/ 89173 h 769347"/>
              <a:gd name="connsiteX20" fmla="*/ 296004 w 473511"/>
              <a:gd name="connsiteY20" fmla="*/ 74425 h 769347"/>
              <a:gd name="connsiteX21" fmla="*/ 163269 w 473511"/>
              <a:gd name="connsiteY21" fmla="*/ 103922 h 769347"/>
              <a:gd name="connsiteX22" fmla="*/ 133772 w 473511"/>
              <a:gd name="connsiteY22" fmla="*/ 148167 h 769347"/>
              <a:gd name="connsiteX23" fmla="*/ 119024 w 473511"/>
              <a:gd name="connsiteY23" fmla="*/ 192412 h 769347"/>
              <a:gd name="connsiteX24" fmla="*/ 354998 w 473511"/>
              <a:gd name="connsiteY24" fmla="*/ 325148 h 769347"/>
              <a:gd name="connsiteX25" fmla="*/ 369746 w 473511"/>
              <a:gd name="connsiteY25" fmla="*/ 369393 h 769347"/>
              <a:gd name="connsiteX26" fmla="*/ 325501 w 473511"/>
              <a:gd name="connsiteY26" fmla="*/ 516877 h 769347"/>
              <a:gd name="connsiteX27" fmla="*/ 281256 w 473511"/>
              <a:gd name="connsiteY27" fmla="*/ 531625 h 769347"/>
              <a:gd name="connsiteX28" fmla="*/ 133772 w 473511"/>
              <a:gd name="connsiteY28" fmla="*/ 472631 h 769347"/>
              <a:gd name="connsiteX29" fmla="*/ 119024 w 473511"/>
              <a:gd name="connsiteY29" fmla="*/ 428386 h 769347"/>
              <a:gd name="connsiteX30" fmla="*/ 133772 w 473511"/>
              <a:gd name="connsiteY30" fmla="*/ 295651 h 769347"/>
              <a:gd name="connsiteX31" fmla="*/ 163269 w 473511"/>
              <a:gd name="connsiteY31" fmla="*/ 251406 h 769347"/>
              <a:gd name="connsiteX32" fmla="*/ 266508 w 473511"/>
              <a:gd name="connsiteY32" fmla="*/ 207160 h 769347"/>
              <a:gd name="connsiteX33" fmla="*/ 369746 w 473511"/>
              <a:gd name="connsiteY33" fmla="*/ 236657 h 769347"/>
              <a:gd name="connsiteX34" fmla="*/ 399243 w 473511"/>
              <a:gd name="connsiteY34" fmla="*/ 295651 h 769347"/>
              <a:gd name="connsiteX35" fmla="*/ 384495 w 473511"/>
              <a:gd name="connsiteY35" fmla="*/ 457883 h 769347"/>
              <a:gd name="connsiteX36" fmla="*/ 369746 w 473511"/>
              <a:gd name="connsiteY36" fmla="*/ 516877 h 769347"/>
              <a:gd name="connsiteX37" fmla="*/ 325501 w 473511"/>
              <a:gd name="connsiteY37" fmla="*/ 561122 h 769347"/>
              <a:gd name="connsiteX38" fmla="*/ 281256 w 473511"/>
              <a:gd name="connsiteY38" fmla="*/ 575870 h 769347"/>
              <a:gd name="connsiteX39" fmla="*/ 104275 w 473511"/>
              <a:gd name="connsiteY39" fmla="*/ 502128 h 769347"/>
              <a:gd name="connsiteX40" fmla="*/ 89527 w 473511"/>
              <a:gd name="connsiteY40" fmla="*/ 457883 h 769347"/>
              <a:gd name="connsiteX41" fmla="*/ 104275 w 473511"/>
              <a:gd name="connsiteY41" fmla="*/ 280902 h 769347"/>
              <a:gd name="connsiteX42" fmla="*/ 192766 w 473511"/>
              <a:gd name="connsiteY42" fmla="*/ 221909 h 769347"/>
              <a:gd name="connsiteX43" fmla="*/ 281256 w 473511"/>
              <a:gd name="connsiteY43" fmla="*/ 236657 h 769347"/>
              <a:gd name="connsiteX44" fmla="*/ 296004 w 473511"/>
              <a:gd name="connsiteY44" fmla="*/ 280902 h 769347"/>
              <a:gd name="connsiteX45" fmla="*/ 369746 w 473511"/>
              <a:gd name="connsiteY45" fmla="*/ 384141 h 769347"/>
              <a:gd name="connsiteX46" fmla="*/ 354998 w 473511"/>
              <a:gd name="connsiteY46" fmla="*/ 590619 h 769347"/>
              <a:gd name="connsiteX47" fmla="*/ 325501 w 473511"/>
              <a:gd name="connsiteY47" fmla="*/ 634864 h 769347"/>
              <a:gd name="connsiteX48" fmla="*/ 237011 w 473511"/>
              <a:gd name="connsiteY48" fmla="*/ 708606 h 769347"/>
              <a:gd name="connsiteX49" fmla="*/ 192766 w 473511"/>
              <a:gd name="connsiteY49" fmla="*/ 693857 h 769347"/>
              <a:gd name="connsiteX50" fmla="*/ 163269 w 473511"/>
              <a:gd name="connsiteY50" fmla="*/ 649612 h 769347"/>
              <a:gd name="connsiteX51" fmla="*/ 119024 w 473511"/>
              <a:gd name="connsiteY51" fmla="*/ 605367 h 769347"/>
              <a:gd name="connsiteX52" fmla="*/ 104275 w 473511"/>
              <a:gd name="connsiteY52" fmla="*/ 546373 h 769347"/>
              <a:gd name="connsiteX53" fmla="*/ 89527 w 473511"/>
              <a:gd name="connsiteY53" fmla="*/ 502128 h 769347"/>
              <a:gd name="connsiteX54" fmla="*/ 133772 w 473511"/>
              <a:gd name="connsiteY54" fmla="*/ 354644 h 769347"/>
              <a:gd name="connsiteX55" fmla="*/ 178017 w 473511"/>
              <a:gd name="connsiteY55" fmla="*/ 310399 h 769347"/>
              <a:gd name="connsiteX56" fmla="*/ 266508 w 473511"/>
              <a:gd name="connsiteY56" fmla="*/ 280902 h 769347"/>
              <a:gd name="connsiteX57" fmla="*/ 325501 w 473511"/>
              <a:gd name="connsiteY57" fmla="*/ 295651 h 769347"/>
              <a:gd name="connsiteX58" fmla="*/ 354998 w 473511"/>
              <a:gd name="connsiteY58" fmla="*/ 339896 h 769347"/>
              <a:gd name="connsiteX59" fmla="*/ 428740 w 473511"/>
              <a:gd name="connsiteY59" fmla="*/ 428386 h 769347"/>
              <a:gd name="connsiteX60" fmla="*/ 443488 w 473511"/>
              <a:gd name="connsiteY60" fmla="*/ 472631 h 769347"/>
              <a:gd name="connsiteX61" fmla="*/ 399243 w 473511"/>
              <a:gd name="connsiteY61" fmla="*/ 679109 h 769347"/>
              <a:gd name="connsiteX62" fmla="*/ 354998 w 473511"/>
              <a:gd name="connsiteY62" fmla="*/ 723354 h 769347"/>
              <a:gd name="connsiteX63" fmla="*/ 310753 w 473511"/>
              <a:gd name="connsiteY63" fmla="*/ 738102 h 769347"/>
              <a:gd name="connsiteX64" fmla="*/ 266508 w 473511"/>
              <a:gd name="connsiteY64" fmla="*/ 767599 h 769347"/>
              <a:gd name="connsiteX65" fmla="*/ 148520 w 473511"/>
              <a:gd name="connsiteY65" fmla="*/ 752851 h 769347"/>
              <a:gd name="connsiteX66" fmla="*/ 119024 w 473511"/>
              <a:gd name="connsiteY66" fmla="*/ 693857 h 769347"/>
              <a:gd name="connsiteX67" fmla="*/ 89527 w 473511"/>
              <a:gd name="connsiteY67" fmla="*/ 649612 h 769347"/>
              <a:gd name="connsiteX68" fmla="*/ 60030 w 473511"/>
              <a:gd name="connsiteY68" fmla="*/ 546373 h 769347"/>
              <a:gd name="connsiteX69" fmla="*/ 45282 w 473511"/>
              <a:gd name="connsiteY69" fmla="*/ 502128 h 769347"/>
              <a:gd name="connsiteX70" fmla="*/ 74778 w 473511"/>
              <a:gd name="connsiteY70" fmla="*/ 251406 h 769347"/>
              <a:gd name="connsiteX71" fmla="*/ 104275 w 473511"/>
              <a:gd name="connsiteY71" fmla="*/ 207160 h 769347"/>
              <a:gd name="connsiteX72" fmla="*/ 148520 w 473511"/>
              <a:gd name="connsiteY72" fmla="*/ 162915 h 769347"/>
              <a:gd name="connsiteX73" fmla="*/ 207514 w 473511"/>
              <a:gd name="connsiteY73" fmla="*/ 148167 h 769347"/>
              <a:gd name="connsiteX74" fmla="*/ 251759 w 473511"/>
              <a:gd name="connsiteY74" fmla="*/ 118670 h 769347"/>
              <a:gd name="connsiteX75" fmla="*/ 399243 w 473511"/>
              <a:gd name="connsiteY75" fmla="*/ 148167 h 769347"/>
              <a:gd name="connsiteX76" fmla="*/ 413991 w 473511"/>
              <a:gd name="connsiteY76" fmla="*/ 192412 h 769347"/>
              <a:gd name="connsiteX77" fmla="*/ 443488 w 473511"/>
              <a:gd name="connsiteY77" fmla="*/ 236657 h 769347"/>
              <a:gd name="connsiteX78" fmla="*/ 472985 w 473511"/>
              <a:gd name="connsiteY78" fmla="*/ 325148 h 769347"/>
              <a:gd name="connsiteX79" fmla="*/ 443488 w 473511"/>
              <a:gd name="connsiteY79" fmla="*/ 620115 h 769347"/>
              <a:gd name="connsiteX80" fmla="*/ 413991 w 473511"/>
              <a:gd name="connsiteY80" fmla="*/ 664360 h 769347"/>
              <a:gd name="connsiteX81" fmla="*/ 369746 w 473511"/>
              <a:gd name="connsiteY81" fmla="*/ 679109 h 769347"/>
              <a:gd name="connsiteX82" fmla="*/ 281256 w 473511"/>
              <a:gd name="connsiteY82" fmla="*/ 738102 h 769347"/>
              <a:gd name="connsiteX83" fmla="*/ 222262 w 473511"/>
              <a:gd name="connsiteY83" fmla="*/ 723354 h 769347"/>
              <a:gd name="connsiteX84" fmla="*/ 178017 w 473511"/>
              <a:gd name="connsiteY84" fmla="*/ 679109 h 769347"/>
              <a:gd name="connsiteX85" fmla="*/ 163269 w 473511"/>
              <a:gd name="connsiteY85" fmla="*/ 620115 h 769347"/>
              <a:gd name="connsiteX86" fmla="*/ 133772 w 473511"/>
              <a:gd name="connsiteY86" fmla="*/ 575870 h 769347"/>
              <a:gd name="connsiteX87" fmla="*/ 148520 w 473511"/>
              <a:gd name="connsiteY87" fmla="*/ 236657 h 769347"/>
              <a:gd name="connsiteX88" fmla="*/ 251759 w 473511"/>
              <a:gd name="connsiteY88" fmla="*/ 118670 h 769347"/>
              <a:gd name="connsiteX89" fmla="*/ 296004 w 473511"/>
              <a:gd name="connsiteY89" fmla="*/ 103922 h 769347"/>
              <a:gd name="connsiteX90" fmla="*/ 369746 w 473511"/>
              <a:gd name="connsiteY90" fmla="*/ 118670 h 769347"/>
              <a:gd name="connsiteX91" fmla="*/ 399243 w 473511"/>
              <a:gd name="connsiteY91" fmla="*/ 162915 h 769347"/>
              <a:gd name="connsiteX92" fmla="*/ 369746 w 473511"/>
              <a:gd name="connsiteY92" fmla="*/ 74425 h 769347"/>
              <a:gd name="connsiteX93" fmla="*/ 325501 w 473511"/>
              <a:gd name="connsiteY93" fmla="*/ 59677 h 769347"/>
              <a:gd name="connsiteX94" fmla="*/ 222262 w 473511"/>
              <a:gd name="connsiteY94" fmla="*/ 30180 h 769347"/>
              <a:gd name="connsiteX95" fmla="*/ 119024 w 473511"/>
              <a:gd name="connsiteY95" fmla="*/ 59677 h 769347"/>
              <a:gd name="connsiteX96" fmla="*/ 89527 w 473511"/>
              <a:gd name="connsiteY96" fmla="*/ 103922 h 769347"/>
              <a:gd name="connsiteX97" fmla="*/ 45282 w 473511"/>
              <a:gd name="connsiteY97" fmla="*/ 148167 h 769347"/>
              <a:gd name="connsiteX98" fmla="*/ 30533 w 473511"/>
              <a:gd name="connsiteY98" fmla="*/ 192412 h 769347"/>
              <a:gd name="connsiteX99" fmla="*/ 1037 w 473511"/>
              <a:gd name="connsiteY99" fmla="*/ 236657 h 769347"/>
              <a:gd name="connsiteX100" fmla="*/ 15785 w 473511"/>
              <a:gd name="connsiteY100" fmla="*/ 413638 h 769347"/>
              <a:gd name="connsiteX101" fmla="*/ 104275 w 473511"/>
              <a:gd name="connsiteY101" fmla="*/ 561122 h 769347"/>
              <a:gd name="connsiteX102" fmla="*/ 133772 w 473511"/>
              <a:gd name="connsiteY102" fmla="*/ 605367 h 769347"/>
              <a:gd name="connsiteX103" fmla="*/ 163269 w 473511"/>
              <a:gd name="connsiteY103" fmla="*/ 649612 h 769347"/>
              <a:gd name="connsiteX104" fmla="*/ 207514 w 473511"/>
              <a:gd name="connsiteY104" fmla="*/ 679109 h 769347"/>
              <a:gd name="connsiteX105" fmla="*/ 296004 w 473511"/>
              <a:gd name="connsiteY105" fmla="*/ 664360 h 769347"/>
              <a:gd name="connsiteX106" fmla="*/ 354998 w 473511"/>
              <a:gd name="connsiteY106" fmla="*/ 575870 h 769347"/>
              <a:gd name="connsiteX107" fmla="*/ 369746 w 473511"/>
              <a:gd name="connsiteY107" fmla="*/ 516877 h 769347"/>
              <a:gd name="connsiteX108" fmla="*/ 369746 w 473511"/>
              <a:gd name="connsiteY108" fmla="*/ 516877 h 769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473511" h="769347">
                <a:moveTo>
                  <a:pt x="119024" y="44928"/>
                </a:moveTo>
                <a:lnTo>
                  <a:pt x="119024" y="44928"/>
                </a:lnTo>
                <a:cubicBezTo>
                  <a:pt x="163269" y="30180"/>
                  <a:pt x="205663" y="7775"/>
                  <a:pt x="251759" y="683"/>
                </a:cubicBezTo>
                <a:cubicBezTo>
                  <a:pt x="271793" y="-2399"/>
                  <a:pt x="293154" y="5374"/>
                  <a:pt x="310753" y="15431"/>
                </a:cubicBezTo>
                <a:cubicBezTo>
                  <a:pt x="341324" y="32900"/>
                  <a:pt x="365700" y="75730"/>
                  <a:pt x="384495" y="103922"/>
                </a:cubicBezTo>
                <a:cubicBezTo>
                  <a:pt x="379579" y="182580"/>
                  <a:pt x="377996" y="261518"/>
                  <a:pt x="369746" y="339896"/>
                </a:cubicBezTo>
                <a:cubicBezTo>
                  <a:pt x="368119" y="355357"/>
                  <a:pt x="367648" y="375105"/>
                  <a:pt x="354998" y="384141"/>
                </a:cubicBezTo>
                <a:cubicBezTo>
                  <a:pt x="329697" y="402213"/>
                  <a:pt x="266508" y="413638"/>
                  <a:pt x="266508" y="413638"/>
                </a:cubicBezTo>
                <a:cubicBezTo>
                  <a:pt x="241927" y="408722"/>
                  <a:pt x="199653" y="422992"/>
                  <a:pt x="192766" y="398889"/>
                </a:cubicBezTo>
                <a:cubicBezTo>
                  <a:pt x="168242" y="313055"/>
                  <a:pt x="197059" y="238527"/>
                  <a:pt x="222262" y="162915"/>
                </a:cubicBezTo>
                <a:cubicBezTo>
                  <a:pt x="246843" y="167831"/>
                  <a:pt x="273583" y="166453"/>
                  <a:pt x="296004" y="177664"/>
                </a:cubicBezTo>
                <a:cubicBezTo>
                  <a:pt x="314659" y="186992"/>
                  <a:pt x="326896" y="205886"/>
                  <a:pt x="340249" y="221909"/>
                </a:cubicBezTo>
                <a:cubicBezTo>
                  <a:pt x="372016" y="260029"/>
                  <a:pt x="369713" y="266055"/>
                  <a:pt x="384495" y="310399"/>
                </a:cubicBezTo>
                <a:cubicBezTo>
                  <a:pt x="395011" y="384012"/>
                  <a:pt x="411813" y="408888"/>
                  <a:pt x="384495" y="472631"/>
                </a:cubicBezTo>
                <a:cubicBezTo>
                  <a:pt x="377513" y="488923"/>
                  <a:pt x="364830" y="502128"/>
                  <a:pt x="354998" y="516877"/>
                </a:cubicBezTo>
                <a:lnTo>
                  <a:pt x="222262" y="502128"/>
                </a:lnTo>
                <a:cubicBezTo>
                  <a:pt x="204908" y="490558"/>
                  <a:pt x="254938" y="475237"/>
                  <a:pt x="266508" y="457883"/>
                </a:cubicBezTo>
                <a:cubicBezTo>
                  <a:pt x="275131" y="444948"/>
                  <a:pt x="273706" y="427228"/>
                  <a:pt x="281256" y="413638"/>
                </a:cubicBezTo>
                <a:cubicBezTo>
                  <a:pt x="298472" y="382649"/>
                  <a:pt x="340249" y="325148"/>
                  <a:pt x="340249" y="325148"/>
                </a:cubicBezTo>
                <a:cubicBezTo>
                  <a:pt x="357791" y="237440"/>
                  <a:pt x="374286" y="191283"/>
                  <a:pt x="340249" y="89173"/>
                </a:cubicBezTo>
                <a:cubicBezTo>
                  <a:pt x="335333" y="74425"/>
                  <a:pt x="310752" y="79341"/>
                  <a:pt x="296004" y="74425"/>
                </a:cubicBezTo>
                <a:cubicBezTo>
                  <a:pt x="295094" y="74577"/>
                  <a:pt x="182380" y="88633"/>
                  <a:pt x="163269" y="103922"/>
                </a:cubicBezTo>
                <a:cubicBezTo>
                  <a:pt x="149428" y="114995"/>
                  <a:pt x="143604" y="133419"/>
                  <a:pt x="133772" y="148167"/>
                </a:cubicBezTo>
                <a:cubicBezTo>
                  <a:pt x="128856" y="162915"/>
                  <a:pt x="119024" y="176866"/>
                  <a:pt x="119024" y="192412"/>
                </a:cubicBezTo>
                <a:cubicBezTo>
                  <a:pt x="119024" y="382140"/>
                  <a:pt x="138817" y="310735"/>
                  <a:pt x="354998" y="325148"/>
                </a:cubicBezTo>
                <a:cubicBezTo>
                  <a:pt x="359914" y="339896"/>
                  <a:pt x="369746" y="353847"/>
                  <a:pt x="369746" y="369393"/>
                </a:cubicBezTo>
                <a:cubicBezTo>
                  <a:pt x="369746" y="409410"/>
                  <a:pt x="365482" y="484892"/>
                  <a:pt x="325501" y="516877"/>
                </a:cubicBezTo>
                <a:cubicBezTo>
                  <a:pt x="313362" y="526589"/>
                  <a:pt x="296004" y="526709"/>
                  <a:pt x="281256" y="531625"/>
                </a:cubicBezTo>
                <a:cubicBezTo>
                  <a:pt x="176378" y="518516"/>
                  <a:pt x="171526" y="548139"/>
                  <a:pt x="133772" y="472631"/>
                </a:cubicBezTo>
                <a:cubicBezTo>
                  <a:pt x="126820" y="458726"/>
                  <a:pt x="123940" y="443134"/>
                  <a:pt x="119024" y="428386"/>
                </a:cubicBezTo>
                <a:cubicBezTo>
                  <a:pt x="123940" y="384141"/>
                  <a:pt x="122975" y="338839"/>
                  <a:pt x="133772" y="295651"/>
                </a:cubicBezTo>
                <a:cubicBezTo>
                  <a:pt x="138071" y="278455"/>
                  <a:pt x="149652" y="262754"/>
                  <a:pt x="163269" y="251406"/>
                </a:cubicBezTo>
                <a:cubicBezTo>
                  <a:pt x="187569" y="231156"/>
                  <a:pt x="235770" y="217406"/>
                  <a:pt x="266508" y="207160"/>
                </a:cubicBezTo>
                <a:cubicBezTo>
                  <a:pt x="300921" y="216992"/>
                  <a:pt x="339967" y="216804"/>
                  <a:pt x="369746" y="236657"/>
                </a:cubicBezTo>
                <a:cubicBezTo>
                  <a:pt x="388039" y="248853"/>
                  <a:pt x="397780" y="273714"/>
                  <a:pt x="399243" y="295651"/>
                </a:cubicBezTo>
                <a:cubicBezTo>
                  <a:pt x="402855" y="349831"/>
                  <a:pt x="391672" y="404059"/>
                  <a:pt x="384495" y="457883"/>
                </a:cubicBezTo>
                <a:cubicBezTo>
                  <a:pt x="381816" y="477975"/>
                  <a:pt x="379803" y="499278"/>
                  <a:pt x="369746" y="516877"/>
                </a:cubicBezTo>
                <a:cubicBezTo>
                  <a:pt x="359398" y="534986"/>
                  <a:pt x="342855" y="549553"/>
                  <a:pt x="325501" y="561122"/>
                </a:cubicBezTo>
                <a:cubicBezTo>
                  <a:pt x="312566" y="569745"/>
                  <a:pt x="296004" y="570954"/>
                  <a:pt x="281256" y="575870"/>
                </a:cubicBezTo>
                <a:cubicBezTo>
                  <a:pt x="161417" y="551902"/>
                  <a:pt x="145663" y="584904"/>
                  <a:pt x="104275" y="502128"/>
                </a:cubicBezTo>
                <a:cubicBezTo>
                  <a:pt x="97323" y="488223"/>
                  <a:pt x="94443" y="472631"/>
                  <a:pt x="89527" y="457883"/>
                </a:cubicBezTo>
                <a:cubicBezTo>
                  <a:pt x="94443" y="398889"/>
                  <a:pt x="80547" y="335137"/>
                  <a:pt x="104275" y="280902"/>
                </a:cubicBezTo>
                <a:cubicBezTo>
                  <a:pt x="118484" y="248424"/>
                  <a:pt x="192766" y="221909"/>
                  <a:pt x="192766" y="221909"/>
                </a:cubicBezTo>
                <a:cubicBezTo>
                  <a:pt x="222263" y="226825"/>
                  <a:pt x="255292" y="221821"/>
                  <a:pt x="281256" y="236657"/>
                </a:cubicBezTo>
                <a:cubicBezTo>
                  <a:pt x="294754" y="244370"/>
                  <a:pt x="289880" y="266613"/>
                  <a:pt x="296004" y="280902"/>
                </a:cubicBezTo>
                <a:cubicBezTo>
                  <a:pt x="325122" y="348845"/>
                  <a:pt x="319163" y="333558"/>
                  <a:pt x="369746" y="384141"/>
                </a:cubicBezTo>
                <a:cubicBezTo>
                  <a:pt x="364830" y="452967"/>
                  <a:pt x="366989" y="522668"/>
                  <a:pt x="354998" y="590619"/>
                </a:cubicBezTo>
                <a:cubicBezTo>
                  <a:pt x="351918" y="608075"/>
                  <a:pt x="336849" y="621247"/>
                  <a:pt x="325501" y="634864"/>
                </a:cubicBezTo>
                <a:cubicBezTo>
                  <a:pt x="290014" y="677448"/>
                  <a:pt x="280516" y="679603"/>
                  <a:pt x="237011" y="708606"/>
                </a:cubicBezTo>
                <a:cubicBezTo>
                  <a:pt x="222263" y="703690"/>
                  <a:pt x="204905" y="703569"/>
                  <a:pt x="192766" y="693857"/>
                </a:cubicBezTo>
                <a:cubicBezTo>
                  <a:pt x="178925" y="682784"/>
                  <a:pt x="174617" y="663229"/>
                  <a:pt x="163269" y="649612"/>
                </a:cubicBezTo>
                <a:cubicBezTo>
                  <a:pt x="149916" y="633589"/>
                  <a:pt x="133772" y="620115"/>
                  <a:pt x="119024" y="605367"/>
                </a:cubicBezTo>
                <a:cubicBezTo>
                  <a:pt x="114108" y="585702"/>
                  <a:pt x="109844" y="565863"/>
                  <a:pt x="104275" y="546373"/>
                </a:cubicBezTo>
                <a:cubicBezTo>
                  <a:pt x="100004" y="531425"/>
                  <a:pt x="89527" y="517674"/>
                  <a:pt x="89527" y="502128"/>
                </a:cubicBezTo>
                <a:cubicBezTo>
                  <a:pt x="89527" y="430746"/>
                  <a:pt x="93790" y="402622"/>
                  <a:pt x="133772" y="354644"/>
                </a:cubicBezTo>
                <a:cubicBezTo>
                  <a:pt x="147125" y="338621"/>
                  <a:pt x="159784" y="320528"/>
                  <a:pt x="178017" y="310399"/>
                </a:cubicBezTo>
                <a:cubicBezTo>
                  <a:pt x="205197" y="295299"/>
                  <a:pt x="266508" y="280902"/>
                  <a:pt x="266508" y="280902"/>
                </a:cubicBezTo>
                <a:cubicBezTo>
                  <a:pt x="286172" y="285818"/>
                  <a:pt x="308636" y="284407"/>
                  <a:pt x="325501" y="295651"/>
                </a:cubicBezTo>
                <a:cubicBezTo>
                  <a:pt x="340249" y="305483"/>
                  <a:pt x="343650" y="326279"/>
                  <a:pt x="354998" y="339896"/>
                </a:cubicBezTo>
                <a:cubicBezTo>
                  <a:pt x="449630" y="453453"/>
                  <a:pt x="355504" y="318534"/>
                  <a:pt x="428740" y="428386"/>
                </a:cubicBezTo>
                <a:cubicBezTo>
                  <a:pt x="433656" y="443134"/>
                  <a:pt x="443488" y="457085"/>
                  <a:pt x="443488" y="472631"/>
                </a:cubicBezTo>
                <a:cubicBezTo>
                  <a:pt x="443488" y="578105"/>
                  <a:pt x="453523" y="613974"/>
                  <a:pt x="399243" y="679109"/>
                </a:cubicBezTo>
                <a:cubicBezTo>
                  <a:pt x="385890" y="695132"/>
                  <a:pt x="372352" y="711785"/>
                  <a:pt x="354998" y="723354"/>
                </a:cubicBezTo>
                <a:cubicBezTo>
                  <a:pt x="342063" y="731977"/>
                  <a:pt x="325501" y="733186"/>
                  <a:pt x="310753" y="738102"/>
                </a:cubicBezTo>
                <a:cubicBezTo>
                  <a:pt x="296005" y="747934"/>
                  <a:pt x="284161" y="765994"/>
                  <a:pt x="266508" y="767599"/>
                </a:cubicBezTo>
                <a:cubicBezTo>
                  <a:pt x="227035" y="771188"/>
                  <a:pt x="183971" y="770576"/>
                  <a:pt x="148520" y="752851"/>
                </a:cubicBezTo>
                <a:cubicBezTo>
                  <a:pt x="128855" y="743019"/>
                  <a:pt x="129932" y="712946"/>
                  <a:pt x="119024" y="693857"/>
                </a:cubicBezTo>
                <a:cubicBezTo>
                  <a:pt x="110230" y="678467"/>
                  <a:pt x="97454" y="665466"/>
                  <a:pt x="89527" y="649612"/>
                </a:cubicBezTo>
                <a:cubicBezTo>
                  <a:pt x="77737" y="626033"/>
                  <a:pt x="66332" y="568432"/>
                  <a:pt x="60030" y="546373"/>
                </a:cubicBezTo>
                <a:cubicBezTo>
                  <a:pt x="55759" y="531425"/>
                  <a:pt x="50198" y="516876"/>
                  <a:pt x="45282" y="502128"/>
                </a:cubicBezTo>
                <a:cubicBezTo>
                  <a:pt x="46550" y="486907"/>
                  <a:pt x="55010" y="304121"/>
                  <a:pt x="74778" y="251406"/>
                </a:cubicBezTo>
                <a:cubicBezTo>
                  <a:pt x="81002" y="234809"/>
                  <a:pt x="92927" y="220777"/>
                  <a:pt x="104275" y="207160"/>
                </a:cubicBezTo>
                <a:cubicBezTo>
                  <a:pt x="117627" y="191137"/>
                  <a:pt x="130411" y="173263"/>
                  <a:pt x="148520" y="162915"/>
                </a:cubicBezTo>
                <a:cubicBezTo>
                  <a:pt x="166119" y="152858"/>
                  <a:pt x="187849" y="153083"/>
                  <a:pt x="207514" y="148167"/>
                </a:cubicBezTo>
                <a:cubicBezTo>
                  <a:pt x="222262" y="138335"/>
                  <a:pt x="234122" y="120434"/>
                  <a:pt x="251759" y="118670"/>
                </a:cubicBezTo>
                <a:cubicBezTo>
                  <a:pt x="303901" y="113456"/>
                  <a:pt x="351753" y="132337"/>
                  <a:pt x="399243" y="148167"/>
                </a:cubicBezTo>
                <a:cubicBezTo>
                  <a:pt x="404159" y="162915"/>
                  <a:pt x="407039" y="178507"/>
                  <a:pt x="413991" y="192412"/>
                </a:cubicBezTo>
                <a:cubicBezTo>
                  <a:pt x="421918" y="208266"/>
                  <a:pt x="436289" y="220459"/>
                  <a:pt x="443488" y="236657"/>
                </a:cubicBezTo>
                <a:cubicBezTo>
                  <a:pt x="456116" y="265070"/>
                  <a:pt x="472985" y="325148"/>
                  <a:pt x="472985" y="325148"/>
                </a:cubicBezTo>
                <a:cubicBezTo>
                  <a:pt x="472122" y="339816"/>
                  <a:pt x="481964" y="543164"/>
                  <a:pt x="443488" y="620115"/>
                </a:cubicBezTo>
                <a:cubicBezTo>
                  <a:pt x="435561" y="635969"/>
                  <a:pt x="427832" y="653287"/>
                  <a:pt x="413991" y="664360"/>
                </a:cubicBezTo>
                <a:cubicBezTo>
                  <a:pt x="401852" y="674072"/>
                  <a:pt x="384494" y="674193"/>
                  <a:pt x="369746" y="679109"/>
                </a:cubicBezTo>
                <a:cubicBezTo>
                  <a:pt x="343144" y="705711"/>
                  <a:pt x="323944" y="738102"/>
                  <a:pt x="281256" y="738102"/>
                </a:cubicBezTo>
                <a:cubicBezTo>
                  <a:pt x="260986" y="738102"/>
                  <a:pt x="241927" y="728270"/>
                  <a:pt x="222262" y="723354"/>
                </a:cubicBezTo>
                <a:cubicBezTo>
                  <a:pt x="207514" y="708606"/>
                  <a:pt x="188365" y="697218"/>
                  <a:pt x="178017" y="679109"/>
                </a:cubicBezTo>
                <a:cubicBezTo>
                  <a:pt x="167960" y="661510"/>
                  <a:pt x="171254" y="638746"/>
                  <a:pt x="163269" y="620115"/>
                </a:cubicBezTo>
                <a:cubicBezTo>
                  <a:pt x="156287" y="603823"/>
                  <a:pt x="143604" y="590618"/>
                  <a:pt x="133772" y="575870"/>
                </a:cubicBezTo>
                <a:cubicBezTo>
                  <a:pt x="138688" y="462799"/>
                  <a:pt x="129290" y="348189"/>
                  <a:pt x="148520" y="236657"/>
                </a:cubicBezTo>
                <a:cubicBezTo>
                  <a:pt x="156868" y="188240"/>
                  <a:pt x="208257" y="140421"/>
                  <a:pt x="251759" y="118670"/>
                </a:cubicBezTo>
                <a:cubicBezTo>
                  <a:pt x="265664" y="111718"/>
                  <a:pt x="281256" y="108838"/>
                  <a:pt x="296004" y="103922"/>
                </a:cubicBezTo>
                <a:cubicBezTo>
                  <a:pt x="320585" y="108838"/>
                  <a:pt x="347981" y="106233"/>
                  <a:pt x="369746" y="118670"/>
                </a:cubicBezTo>
                <a:cubicBezTo>
                  <a:pt x="385136" y="127464"/>
                  <a:pt x="399243" y="180640"/>
                  <a:pt x="399243" y="162915"/>
                </a:cubicBezTo>
                <a:cubicBezTo>
                  <a:pt x="399243" y="131823"/>
                  <a:pt x="399243" y="84257"/>
                  <a:pt x="369746" y="74425"/>
                </a:cubicBezTo>
                <a:cubicBezTo>
                  <a:pt x="354998" y="69509"/>
                  <a:pt x="340449" y="63948"/>
                  <a:pt x="325501" y="59677"/>
                </a:cubicBezTo>
                <a:cubicBezTo>
                  <a:pt x="195860" y="22636"/>
                  <a:pt x="328355" y="65543"/>
                  <a:pt x="222262" y="30180"/>
                </a:cubicBezTo>
                <a:cubicBezTo>
                  <a:pt x="218404" y="31144"/>
                  <a:pt x="128643" y="51981"/>
                  <a:pt x="119024" y="59677"/>
                </a:cubicBezTo>
                <a:cubicBezTo>
                  <a:pt x="105183" y="70750"/>
                  <a:pt x="100875" y="90305"/>
                  <a:pt x="89527" y="103922"/>
                </a:cubicBezTo>
                <a:cubicBezTo>
                  <a:pt x="76174" y="119945"/>
                  <a:pt x="60030" y="133419"/>
                  <a:pt x="45282" y="148167"/>
                </a:cubicBezTo>
                <a:cubicBezTo>
                  <a:pt x="40366" y="162915"/>
                  <a:pt x="37485" y="178507"/>
                  <a:pt x="30533" y="192412"/>
                </a:cubicBezTo>
                <a:cubicBezTo>
                  <a:pt x="22606" y="208266"/>
                  <a:pt x="2216" y="218971"/>
                  <a:pt x="1037" y="236657"/>
                </a:cubicBezTo>
                <a:cubicBezTo>
                  <a:pt x="-2901" y="295724"/>
                  <a:pt x="4875" y="355454"/>
                  <a:pt x="15785" y="413638"/>
                </a:cubicBezTo>
                <a:cubicBezTo>
                  <a:pt x="21700" y="445183"/>
                  <a:pt x="96677" y="549725"/>
                  <a:pt x="104275" y="561122"/>
                </a:cubicBezTo>
                <a:lnTo>
                  <a:pt x="133772" y="605367"/>
                </a:lnTo>
                <a:cubicBezTo>
                  <a:pt x="143604" y="620115"/>
                  <a:pt x="148521" y="639780"/>
                  <a:pt x="163269" y="649612"/>
                </a:cubicBezTo>
                <a:lnTo>
                  <a:pt x="207514" y="679109"/>
                </a:lnTo>
                <a:cubicBezTo>
                  <a:pt x="237011" y="674193"/>
                  <a:pt x="271506" y="681509"/>
                  <a:pt x="296004" y="664360"/>
                </a:cubicBezTo>
                <a:cubicBezTo>
                  <a:pt x="325046" y="644030"/>
                  <a:pt x="354998" y="575870"/>
                  <a:pt x="354998" y="575870"/>
                </a:cubicBezTo>
                <a:lnTo>
                  <a:pt x="369746" y="516877"/>
                </a:lnTo>
                <a:lnTo>
                  <a:pt x="369746" y="516877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/>
          <p:cNvSpPr/>
          <p:nvPr/>
        </p:nvSpPr>
        <p:spPr>
          <a:xfrm>
            <a:off x="4343400" y="2171700"/>
            <a:ext cx="114300" cy="11430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6" name="Flowchart: Connector 25"/>
          <p:cNvSpPr/>
          <p:nvPr/>
        </p:nvSpPr>
        <p:spPr>
          <a:xfrm>
            <a:off x="3116992" y="3367396"/>
            <a:ext cx="76200" cy="108839"/>
          </a:xfrm>
          <a:prstGeom prst="flowChartConnector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Connector 26"/>
          <p:cNvSpPr/>
          <p:nvPr/>
        </p:nvSpPr>
        <p:spPr>
          <a:xfrm>
            <a:off x="3325761" y="2027903"/>
            <a:ext cx="114300" cy="15240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Connector 27"/>
          <p:cNvSpPr/>
          <p:nvPr/>
        </p:nvSpPr>
        <p:spPr>
          <a:xfrm>
            <a:off x="3903001" y="3952874"/>
            <a:ext cx="87160" cy="133351"/>
          </a:xfrm>
          <a:prstGeom prst="flowChartConnector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9" name="Flowchart: Connector 28"/>
          <p:cNvSpPr/>
          <p:nvPr/>
        </p:nvSpPr>
        <p:spPr>
          <a:xfrm>
            <a:off x="4229100" y="2688452"/>
            <a:ext cx="114300" cy="114300"/>
          </a:xfrm>
          <a:prstGeom prst="flowChartConnector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0" name="Flowchart: Connector 29"/>
          <p:cNvSpPr/>
          <p:nvPr/>
        </p:nvSpPr>
        <p:spPr>
          <a:xfrm>
            <a:off x="3611344" y="3704848"/>
            <a:ext cx="114300" cy="114300"/>
          </a:xfrm>
          <a:prstGeom prst="flowChartConnector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1" name="Flowchart: Connector 30"/>
          <p:cNvSpPr/>
          <p:nvPr/>
        </p:nvSpPr>
        <p:spPr>
          <a:xfrm>
            <a:off x="4084855" y="1638300"/>
            <a:ext cx="114300" cy="114300"/>
          </a:xfrm>
          <a:prstGeom prst="flowChartConnector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2" name="Flowchart: Connector 31"/>
          <p:cNvSpPr/>
          <p:nvPr/>
        </p:nvSpPr>
        <p:spPr>
          <a:xfrm>
            <a:off x="3211461" y="1777795"/>
            <a:ext cx="114300" cy="114300"/>
          </a:xfrm>
          <a:prstGeom prst="flowChartConnector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3" name="Flowchart: Connector 32"/>
          <p:cNvSpPr/>
          <p:nvPr/>
        </p:nvSpPr>
        <p:spPr>
          <a:xfrm>
            <a:off x="3002692" y="2545256"/>
            <a:ext cx="114300" cy="11430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6" name="Flowchart: Connector 35"/>
          <p:cNvSpPr/>
          <p:nvPr/>
        </p:nvSpPr>
        <p:spPr>
          <a:xfrm>
            <a:off x="2941117" y="2957596"/>
            <a:ext cx="45719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Connector 36"/>
          <p:cNvSpPr/>
          <p:nvPr/>
        </p:nvSpPr>
        <p:spPr>
          <a:xfrm>
            <a:off x="4556514" y="3091561"/>
            <a:ext cx="45719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Connector 37"/>
          <p:cNvSpPr/>
          <p:nvPr/>
        </p:nvSpPr>
        <p:spPr>
          <a:xfrm>
            <a:off x="3421458" y="4114800"/>
            <a:ext cx="114300" cy="114300"/>
          </a:xfrm>
          <a:prstGeom prst="flowChartConnector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9" name="Flowchart: Connector 38"/>
          <p:cNvSpPr/>
          <p:nvPr/>
        </p:nvSpPr>
        <p:spPr>
          <a:xfrm>
            <a:off x="3535758" y="1640758"/>
            <a:ext cx="114300" cy="114300"/>
          </a:xfrm>
          <a:prstGeom prst="flowChartConnector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0" name="Flowchart: Connector 39"/>
          <p:cNvSpPr/>
          <p:nvPr/>
        </p:nvSpPr>
        <p:spPr>
          <a:xfrm>
            <a:off x="2946156" y="2244897"/>
            <a:ext cx="114300" cy="114300"/>
          </a:xfrm>
          <a:prstGeom prst="flowChartConnector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cxnSp>
        <p:nvCxnSpPr>
          <p:cNvPr id="45" name="Curved Connector 44"/>
          <p:cNvCxnSpPr/>
          <p:nvPr/>
        </p:nvCxnSpPr>
        <p:spPr>
          <a:xfrm rot="10800000">
            <a:off x="2083805" y="990600"/>
            <a:ext cx="636005" cy="500148"/>
          </a:xfrm>
          <a:prstGeom prst="curved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urved Connector 49"/>
          <p:cNvCxnSpPr/>
          <p:nvPr/>
        </p:nvCxnSpPr>
        <p:spPr>
          <a:xfrm rot="10800000" flipV="1">
            <a:off x="1848466" y="4604325"/>
            <a:ext cx="894734" cy="824220"/>
          </a:xfrm>
          <a:prstGeom prst="curved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urved Connector 51"/>
          <p:cNvCxnSpPr/>
          <p:nvPr/>
        </p:nvCxnSpPr>
        <p:spPr>
          <a:xfrm>
            <a:off x="4748442" y="4560218"/>
            <a:ext cx="826179" cy="697582"/>
          </a:xfrm>
          <a:prstGeom prst="curved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urved Connector 55"/>
          <p:cNvCxnSpPr/>
          <p:nvPr/>
        </p:nvCxnSpPr>
        <p:spPr>
          <a:xfrm flipV="1">
            <a:off x="4777203" y="990600"/>
            <a:ext cx="659398" cy="552840"/>
          </a:xfrm>
          <a:prstGeom prst="curved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H="1">
            <a:off x="4908536" y="1642469"/>
            <a:ext cx="164616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H="1">
            <a:off x="4748442" y="2209800"/>
            <a:ext cx="172855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Flowchart: Connector 82"/>
          <p:cNvSpPr/>
          <p:nvPr/>
        </p:nvSpPr>
        <p:spPr>
          <a:xfrm>
            <a:off x="4076866" y="4114800"/>
            <a:ext cx="114300" cy="15240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lowchart: Connector 87"/>
          <p:cNvSpPr/>
          <p:nvPr/>
        </p:nvSpPr>
        <p:spPr>
          <a:xfrm>
            <a:off x="3109003" y="3867150"/>
            <a:ext cx="114300" cy="15240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6477000" y="1380446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কোষপ্রাচীর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6477000" y="1936462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প্লাজমা মেমব্রেন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477000" y="249512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রাইবোজোম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554702" y="3043873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ক্রোমোজোম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6420465" y="3476235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ভলিউটিন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477000" y="401955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প্লাজমিড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6477000" y="4673025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ফ্লাজেলা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1752601" y="24581"/>
            <a:ext cx="5562375" cy="838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 আদর্শ ব্যাকটিরিয়া কোষ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6" name="Straight Arrow Connector 135"/>
          <p:cNvCxnSpPr/>
          <p:nvPr/>
        </p:nvCxnSpPr>
        <p:spPr>
          <a:xfrm flipH="1">
            <a:off x="4366259" y="2743200"/>
            <a:ext cx="211074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 flipH="1">
            <a:off x="4343400" y="3733800"/>
            <a:ext cx="211074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 flipH="1">
            <a:off x="3992453" y="3276599"/>
            <a:ext cx="246985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>
            <a:endCxn id="83" idx="5"/>
          </p:cNvCxnSpPr>
          <p:nvPr/>
        </p:nvCxnSpPr>
        <p:spPr>
          <a:xfrm flipH="1">
            <a:off x="4174427" y="4229100"/>
            <a:ext cx="2279715" cy="1578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 flipH="1">
            <a:off x="5161531" y="4909009"/>
            <a:ext cx="139317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lowchart: Connector 45"/>
          <p:cNvSpPr/>
          <p:nvPr/>
        </p:nvSpPr>
        <p:spPr>
          <a:xfrm>
            <a:off x="4249747" y="3704848"/>
            <a:ext cx="45719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13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  <p:bldP spid="20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83" grpId="0" animBg="1"/>
      <p:bldP spid="88" grpId="0" animBg="1"/>
      <p:bldP spid="97" grpId="0"/>
      <p:bldP spid="98" grpId="0"/>
      <p:bldP spid="99" grpId="0"/>
      <p:bldP spid="100" grpId="0"/>
      <p:bldP spid="102" grpId="0"/>
      <p:bldP spid="103" grpId="0"/>
      <p:bldP spid="104" grpId="0"/>
      <p:bldP spid="46" grpId="0" animBg="1"/>
      <p:bldP spid="46" grpId="1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556</TotalTime>
  <Words>218</Words>
  <Application>Microsoft Office PowerPoint</Application>
  <PresentationFormat>On-screen Show (4:3)</PresentationFormat>
  <Paragraphs>78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Calibri</vt:lpstr>
      <vt:lpstr>Calibri Light</vt:lpstr>
      <vt:lpstr>NikoshBAN</vt:lpstr>
      <vt:lpstr>Vrinda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TTC</dc:creator>
  <cp:lastModifiedBy>RASEL</cp:lastModifiedBy>
  <cp:revision>169</cp:revision>
  <dcterms:created xsi:type="dcterms:W3CDTF">2006-08-16T00:00:00Z</dcterms:created>
  <dcterms:modified xsi:type="dcterms:W3CDTF">2020-08-01T13:55:33Z</dcterms:modified>
</cp:coreProperties>
</file>