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326" r:id="rId2"/>
    <p:sldId id="327" r:id="rId3"/>
    <p:sldId id="361" r:id="rId4"/>
    <p:sldId id="348" r:id="rId5"/>
    <p:sldId id="351" r:id="rId6"/>
    <p:sldId id="331" r:id="rId7"/>
    <p:sldId id="346" r:id="rId8"/>
    <p:sldId id="335" r:id="rId9"/>
    <p:sldId id="353" r:id="rId10"/>
    <p:sldId id="336" r:id="rId11"/>
    <p:sldId id="355" r:id="rId12"/>
    <p:sldId id="356" r:id="rId13"/>
    <p:sldId id="357" r:id="rId14"/>
    <p:sldId id="359" r:id="rId15"/>
    <p:sldId id="360" r:id="rId16"/>
    <p:sldId id="363" r:id="rId17"/>
    <p:sldId id="364" r:id="rId18"/>
    <p:sldId id="365" r:id="rId19"/>
    <p:sldId id="342" r:id="rId20"/>
    <p:sldId id="343" r:id="rId21"/>
    <p:sldId id="344" r:id="rId22"/>
    <p:sldId id="3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49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শরিয়ত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D5BEE-287F-47E6-B0EB-D03299D6B4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86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মূলায়ানের প্রশ্ন সূনির্দিষ্ট</a:t>
            </a:r>
            <a:r>
              <a:rPr lang="bn-BD" b="1" baseline="0" dirty="0" smtClean="0"/>
              <a:t> ভাবে শিক্ষার্থীদের থেকে করা যেতে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D5BEE-287F-47E6-B0EB-D03299D6B44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3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D5BEE-287F-47E6-B0EB-D03299D6B4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94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2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কুশল</a:t>
            </a:r>
            <a:r>
              <a:rPr lang="bn-BD" baseline="0" dirty="0" smtClean="0"/>
              <a:t> বিনিময়ের পর শিক্ষক শ্রেণি বিন্যাসের দিকে নজরদিতে পারে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76E8-1159-4EE2-9475-64580F8009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2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 এভাবে প্রশ্ন করাযেতে পারে । ছবি</a:t>
            </a:r>
            <a:r>
              <a:rPr lang="bn-IN" b="1" baseline="0" dirty="0" smtClean="0"/>
              <a:t> দু</a:t>
            </a:r>
            <a:r>
              <a:rPr lang="bn-BD" b="1" baseline="0" dirty="0" smtClean="0"/>
              <a:t>টিতে  সবাই একত্র হয়ে কী করছে ? এভাবে প্রশ্ন করে সাওমের বিষয়টা তাদের  মুখ থেকে বের করার চেষ্টা 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শরিয়ত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শরিয়ত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সাওমের বিষয় নিজে আরও কিছু ব্যাখ্যা করতে পারবে ।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D5BEE-287F-47E6-B0EB-D03299D6B4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7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D5BEE-287F-47E6-B0EB-D03299D6B4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D5BEE-287F-47E6-B0EB-D03299D6B4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0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7" Type="http://schemas.openxmlformats.org/officeDocument/2006/relationships/image" Target="../media/image3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9.xml"/><Relationship Id="rId4" Type="http://schemas.openxmlformats.org/officeDocument/2006/relationships/slide" Target="../slides/slide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 userDrawn="1"/>
        </p:nvSpPr>
        <p:spPr>
          <a:xfrm>
            <a:off x="5671566" y="6388100"/>
            <a:ext cx="1271101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ounded Rectangle 2">
            <a:hlinkClick r:id="" action="ppaction://noaction"/>
          </p:cNvPr>
          <p:cNvSpPr/>
          <p:nvPr userDrawn="1"/>
        </p:nvSpPr>
        <p:spPr>
          <a:xfrm>
            <a:off x="7026232" y="6384976"/>
            <a:ext cx="1271101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ounded Rectangle 3">
            <a:hlinkClick r:id="" action="ppaction://noaction"/>
          </p:cNvPr>
          <p:cNvSpPr/>
          <p:nvPr userDrawn="1"/>
        </p:nvSpPr>
        <p:spPr>
          <a:xfrm>
            <a:off x="8343710" y="6396696"/>
            <a:ext cx="1271101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ounded Rectangle 4">
            <a:hlinkClick r:id="" action="ppaction://noaction"/>
          </p:cNvPr>
          <p:cNvSpPr/>
          <p:nvPr userDrawn="1"/>
        </p:nvSpPr>
        <p:spPr>
          <a:xfrm>
            <a:off x="9681443" y="6388100"/>
            <a:ext cx="1254168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কাজ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ounded Rectangle 5">
            <a:hlinkClick r:id="" action="ppaction://noaction"/>
          </p:cNvPr>
          <p:cNvSpPr/>
          <p:nvPr userDrawn="1"/>
        </p:nvSpPr>
        <p:spPr>
          <a:xfrm>
            <a:off x="10996639" y="6400800"/>
            <a:ext cx="1097144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14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 userDrawn="1"/>
        </p:nvSpPr>
        <p:spPr>
          <a:xfrm>
            <a:off x="3011712" y="6384976"/>
            <a:ext cx="1271101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14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 userDrawn="1"/>
        </p:nvSpPr>
        <p:spPr>
          <a:xfrm>
            <a:off x="1690011" y="6388100"/>
            <a:ext cx="1271101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1400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 userDrawn="1"/>
        </p:nvSpPr>
        <p:spPr>
          <a:xfrm>
            <a:off x="4313158" y="6386204"/>
            <a:ext cx="1271101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bn-BD" sz="12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ঘোষনা</a:t>
            </a:r>
            <a:endParaRPr lang="en-US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 userDrawn="1"/>
        </p:nvSpPr>
        <p:spPr>
          <a:xfrm>
            <a:off x="67734" y="6384976"/>
            <a:ext cx="1571477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শুভেচ্ছা বিনিময়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933" y="6311900"/>
            <a:ext cx="1220893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838200"/>
            <a:ext cx="12192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" y="76200"/>
            <a:ext cx="955312" cy="716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-16933" y="6858000"/>
            <a:ext cx="1220893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tion Button: Home 15">
            <a:hlinkClick r:id="" action="ppaction://hlinkshowjump?jump=firstslide" highlightClick="1"/>
          </p:cNvPr>
          <p:cNvSpPr/>
          <p:nvPr userDrawn="1"/>
        </p:nvSpPr>
        <p:spPr>
          <a:xfrm>
            <a:off x="11296225" y="191968"/>
            <a:ext cx="816183" cy="493833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End 16">
            <a:hlinkClick r:id="" action="ppaction://hlinkshowjump?jump=lastslide" highlightClick="1"/>
          </p:cNvPr>
          <p:cNvSpPr/>
          <p:nvPr userDrawn="1"/>
        </p:nvSpPr>
        <p:spPr>
          <a:xfrm>
            <a:off x="10482758" y="186683"/>
            <a:ext cx="765873" cy="497942"/>
          </a:xfrm>
          <a:prstGeom prst="actionButtonEn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 userDrawn="1"/>
        </p:nvSpPr>
        <p:spPr>
          <a:xfrm>
            <a:off x="9567333" y="186683"/>
            <a:ext cx="867947" cy="4979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8652933" y="186683"/>
            <a:ext cx="867947" cy="497942"/>
          </a:xfrm>
          <a:prstGeom prst="actionButtonBackPreviou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eginning 19">
            <a:hlinkClick r:id="" action="ppaction://hlinkshowjump?jump=firstslide" highlightClick="1"/>
          </p:cNvPr>
          <p:cNvSpPr/>
          <p:nvPr userDrawn="1"/>
        </p:nvSpPr>
        <p:spPr>
          <a:xfrm>
            <a:off x="7729517" y="191966"/>
            <a:ext cx="872617" cy="493833"/>
          </a:xfrm>
          <a:prstGeom prst="actionButtonBeginning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816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44.jpe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2.png"/><Relationship Id="rId5" Type="http://schemas.openxmlformats.org/officeDocument/2006/relationships/image" Target="../media/image37.jpeg"/><Relationship Id="rId10" Type="http://schemas.openxmlformats.org/officeDocument/2006/relationships/image" Target="../media/image41.png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46.jpeg"/><Relationship Id="rId4" Type="http://schemas.openxmlformats.org/officeDocument/2006/relationships/image" Target="../media/image21.jpg"/><Relationship Id="rId9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B028B4-9DE3-4927-B4D0-FEF7C06035CA}" type="datetime1">
              <a:rPr lang="en-US" smtClean="0"/>
              <a:t>8/25/2020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11582400" cy="180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1" tIns="49630" rIns="99261" bIns="49630"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362200"/>
            <a:ext cx="11582400" cy="419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1" tIns="49630" rIns="99261" bIns="49630" rtlCol="0" anchor="ctr"/>
          <a:lstStyle/>
          <a:p>
            <a:pPr algn="just"/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পাঠটি উপস্থাপনের জন্য স্লাইডের নিচে প্রয়োজনীয় নির্দেশনা দেয়া আছে। পাঠটি উপস্থাপনের পূর্বে নির্দেশনাবলী দেখে নিবেন এবং পাঠটি পাঠ্যবইয়ের সাথে মিলিয়ে নিবেন। এক্ষেত্রে শিক্ষক নিজস্ব কৌশল প্রয়োগ করতে পারেন।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37683" y="3989453"/>
            <a:ext cx="8137077" cy="1861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সাওম  </a:t>
            </a:r>
            <a:r>
              <a:rPr lang="bn-IN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পালনের পরিবেশ উল্লেখ কর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297680" y="274320"/>
            <a:ext cx="3779520" cy="8382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গুরুত্ব ও শিক্ষা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499" y="1066800"/>
            <a:ext cx="6184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rgbClr val="0070C0"/>
              </a:buClr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পরস্পর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সহানুভূতি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সহমর্মিতা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499" y="4672220"/>
            <a:ext cx="1160606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সাওম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অনাহারী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ক্ষুধাতুর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অসহায়দের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জ্বালা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70C0"/>
              </a:buClr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সহানুভূতি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র্মিতার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0070C0"/>
              </a:buClr>
            </a:pP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মহানবী (সাঃ)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বলেছেন---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Computer City\Pictures\New folder\FB_IMG_14986237984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65" b="13750"/>
          <a:stretch/>
        </p:blipFill>
        <p:spPr bwMode="auto">
          <a:xfrm>
            <a:off x="9052560" y="2091915"/>
            <a:ext cx="2316480" cy="22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omputer City\Pictures\107279_famineUSE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0" y="2164774"/>
            <a:ext cx="3454400" cy="21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90" y="2188586"/>
            <a:ext cx="1947636" cy="2015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 descr="C:\Users\Computer City\Pictures\18557331_1714624275501770_8204890562721458263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25" y="2115100"/>
            <a:ext cx="2300155" cy="20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07297" y="5164662"/>
            <a:ext cx="7726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070C0"/>
              </a:buClr>
              <a:buFont typeface="Wingdings" pitchFamily="2" charset="2"/>
              <a:buChar char="q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‘এ মাস সহানুভূতির মাস।’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(ইবনে খুযাইমা)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297680" y="274320"/>
            <a:ext cx="3779520" cy="8382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গুরুত্ব ও শিক্ষা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499" y="1066800"/>
            <a:ext cx="6971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rgbClr val="0070C0"/>
              </a:buClr>
              <a:buFont typeface="Wingdings" pitchFamily="2" charset="2"/>
              <a:buChar char="q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অধিক দান সাদকা  করার মানষিকতা সৃষ্টি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499" y="4754880"/>
            <a:ext cx="1150554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রাসুল সাঃ এ মাসে তিনি নিজেই অধিক দান সাদকা করতেন এবং অন্যকে ও তিনি উদ্ধুদ্ধ করতেন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50487" r="-2578" b="-3731"/>
          <a:stretch/>
        </p:blipFill>
        <p:spPr>
          <a:xfrm>
            <a:off x="4297680" y="1713131"/>
            <a:ext cx="7665003" cy="304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81201"/>
            <a:ext cx="3759200" cy="233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3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297680" y="274320"/>
            <a:ext cx="3779520" cy="8382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সাওমের ধর্মীয়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579" y="977828"/>
            <a:ext cx="5011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সৎকাজের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সর্বাধীক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499" y="3124736"/>
            <a:ext cx="112007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রমজান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সৎকাজের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দশগুণ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সাতশগুণ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দেবেন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স্বয়ং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buClr>
                <a:srgbClr val="0070C0"/>
              </a:buClr>
            </a:pP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bn-BD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ctg\Desktop\Screensho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89" y="4743301"/>
            <a:ext cx="3430559" cy="10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9158" y="5806291"/>
            <a:ext cx="10530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‘সাওম আমার জন্য আর আমিই নিজেই এর প্রতিদান দেবো।’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(বোখারী)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://cms.somewhereinblog.net/images/thumbs/Masoom007_1312412993_1-ramadan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86" y="1240129"/>
            <a:ext cx="3367381" cy="186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752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297680" y="274320"/>
            <a:ext cx="3779520" cy="8382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সাওমের ধর্মীয়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499" y="1066800"/>
            <a:ext cx="6681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rgbClr val="0070C0"/>
              </a:buClr>
              <a:buFont typeface="Wingdings" pitchFamily="2" charset="2"/>
              <a:buChar char="q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অতীতের সকল গুণাহ মাপ করে দিবেন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259" y="2118360"/>
            <a:ext cx="10192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রোজাদার ব্যক্তির অতীতের সকল গুণাহ করে দিবেন রাসুল সঃ বলেন--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tg\Desktop\Screenshot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41" y="2919411"/>
            <a:ext cx="69532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499" y="4191000"/>
            <a:ext cx="1164270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যে ব্যক্তি আল্লাহর প্রতি বিশ্বাস ও সাওয়াবের আশায় রমজান মাসে রোজা রাখে আল্লাহ তায়ালা তার পূর্বের সমস্ত পাপ ক্ষমা করে দেন।’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(বোখারী)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13200" y="266700"/>
            <a:ext cx="37592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 </a:t>
            </a:r>
            <a:endParaRPr kumimoji="0" lang="en-US" sz="4400" b="1" i="0" u="none" strike="noStrike" kern="120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7660" y="5060474"/>
            <a:ext cx="8590280" cy="792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800" b="1" noProof="0" dirty="0" smtClean="0">
                <a:latin typeface="NikoshBAN" pitchFamily="2" charset="0"/>
                <a:cs typeface="NikoshBAN" pitchFamily="2" charset="0"/>
              </a:rPr>
              <a:t>সাওমের পাঁচটি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ধর্মীয় শিক্ষা</a:t>
            </a:r>
            <a:r>
              <a:rPr lang="bn-BD" sz="4800" b="1" noProof="0" dirty="0" smtClean="0">
                <a:latin typeface="NikoshBAN" pitchFamily="2" charset="0"/>
                <a:cs typeface="NikoshBAN" pitchFamily="2" charset="0"/>
              </a:rPr>
              <a:t> উল্লেখ কর</a:t>
            </a:r>
            <a:r>
              <a:rPr lang="bn-IN" sz="4800" b="1" noProof="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800" b="1" noProof="0" dirty="0" smtClean="0">
                <a:latin typeface="NikoshBAN" pitchFamily="2" charset="0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4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43" t="8481" r="6824" b="8481"/>
          <a:stretch/>
        </p:blipFill>
        <p:spPr bwMode="auto">
          <a:xfrm>
            <a:off x="4318000" y="1493914"/>
            <a:ext cx="3454400" cy="3263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792025"/>
            <a:ext cx="4064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সাওম পালন করলে মানুষ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200" y="1350998"/>
            <a:ext cx="4572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পরস্পর সহানুভুতিশীল হয়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30" y="899158"/>
            <a:ext cx="2857500" cy="158043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" r="1" b="7810"/>
          <a:stretch/>
        </p:blipFill>
        <p:spPr>
          <a:xfrm>
            <a:off x="8516472" y="685801"/>
            <a:ext cx="2761128" cy="17651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753" y="2158599"/>
            <a:ext cx="13606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ধনীরা </a:t>
            </a:r>
          </a:p>
        </p:txBody>
      </p:sp>
      <p:pic>
        <p:nvPicPr>
          <p:cNvPr id="10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30" y="2056107"/>
            <a:ext cx="2946399" cy="166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/>
          <a:stretch/>
        </p:blipFill>
        <p:spPr>
          <a:xfrm>
            <a:off x="1727201" y="2893075"/>
            <a:ext cx="1112207" cy="7278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1389" y="4127691"/>
            <a:ext cx="18766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অনাহারে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5165" y="4130484"/>
            <a:ext cx="132603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অর্ধাহারে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401" y="3634694"/>
            <a:ext cx="18766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গরীবদের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1787" y="4572000"/>
            <a:ext cx="644861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জীবনযাপনের কষ্ঠ অনুধাবন করতে পারে ।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680" y="2404238"/>
            <a:ext cx="2641600" cy="18152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92800" y="5334000"/>
            <a:ext cx="579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মানুষকে দান খয়রাতে উৎসাহিত করে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73" y="2489474"/>
            <a:ext cx="2133600" cy="1638216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19" y="5212881"/>
            <a:ext cx="1811163" cy="12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2"/>
          <a:stretch/>
        </p:blipFill>
        <p:spPr bwMode="auto">
          <a:xfrm>
            <a:off x="329030" y="4361315"/>
            <a:ext cx="1348404" cy="77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5857">
            <a:off x="1281767" y="5022644"/>
            <a:ext cx="1038365" cy="37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53" y="5226328"/>
            <a:ext cx="2050676" cy="118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 descr="miskin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5200" y="2513902"/>
            <a:ext cx="2384613" cy="155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মঙ্গলবার, 25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8920" y="282714"/>
            <a:ext cx="418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সাওমের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507" y="467380"/>
            <a:ext cx="4876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রোযা পালনের মাধ্যমে মানুষ--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35" y="1239327"/>
            <a:ext cx="1888565" cy="1750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7149"/>
          <a:stretch/>
        </p:blipFill>
        <p:spPr>
          <a:xfrm>
            <a:off x="5689600" y="1252773"/>
            <a:ext cx="2316008" cy="173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_Hate_Me_by_xXxBleedingAsylumxX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08" y="1239327"/>
            <a:ext cx="1951192" cy="175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80412" y="2389110"/>
            <a:ext cx="208877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পরনিন্দা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12549" b="15480"/>
          <a:stretch/>
        </p:blipFill>
        <p:spPr>
          <a:xfrm>
            <a:off x="3021651" y="1239326"/>
            <a:ext cx="2364325" cy="17509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56800" y="2360742"/>
            <a:ext cx="1727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ধূমপান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9331" y="3112383"/>
            <a:ext cx="57828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ইত্যাদি বদঅভ্যাস  ত্যাগ করতে পারে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30" y="3810001"/>
            <a:ext cx="3547671" cy="2438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9" r="12170" b="26685"/>
          <a:stretch/>
        </p:blipFill>
        <p:spPr bwMode="auto">
          <a:xfrm>
            <a:off x="8005608" y="4343401"/>
            <a:ext cx="3779992" cy="700239"/>
          </a:xfrm>
          <a:prstGeom prst="rect">
            <a:avLst/>
          </a:prstGeom>
          <a:solidFill>
            <a:srgbClr val="FF66F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1" name="TextBox 20"/>
          <p:cNvSpPr txBox="1"/>
          <p:nvPr/>
        </p:nvSpPr>
        <p:spPr>
          <a:xfrm>
            <a:off x="451767" y="4339141"/>
            <a:ext cx="355962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রাসুল (সাঃ) বলেন--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" y="1147142"/>
            <a:ext cx="2678376" cy="185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550261" y="2108877"/>
            <a:ext cx="265355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হিংসা,বিদ্বেষ</a:t>
            </a:r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মঙ্গলবার, 25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9520" y="282714"/>
            <a:ext cx="418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সাওমের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6" grpId="0" animBg="1"/>
      <p:bldP spid="17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894812"/>
            <a:ext cx="3110481" cy="215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3200" y="1381408"/>
            <a:ext cx="27160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কুপ্রবৃত্তির বিরুদ্ধে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91" y="921706"/>
            <a:ext cx="3094909" cy="21262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45601" y="878542"/>
            <a:ext cx="264159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আত্বরক্ষার হাতিয়ার  হলো সাওম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2400" y="4417953"/>
            <a:ext cx="2547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এতে অনেক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5706" y="5344180"/>
            <a:ext cx="32042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রোগ ব্যাধি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দূর হয়  </a:t>
            </a:r>
          </a:p>
        </p:txBody>
      </p:sp>
      <p:pic>
        <p:nvPicPr>
          <p:cNvPr id="2050" name="Picture 2" descr="C:\Users\Computer City\Pictures\190007_3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71" y="3276601"/>
            <a:ext cx="2110823" cy="19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3276601"/>
            <a:ext cx="2438400" cy="199138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64" y="3276601"/>
            <a:ext cx="2462307" cy="1928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665813" y="3200400"/>
            <a:ext cx="7221388" cy="2743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মঙ্গলবার, 25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8920" y="282714"/>
            <a:ext cx="418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সাওমের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641" y="5440403"/>
            <a:ext cx="10342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রোজাদারকে আল্লাহতায়ালা কেন বেশী ভাল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বাসেন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:\Users\Khairul\Desktop\bzmbd_1282310478_1-dhormo_iftarer-ananda-bisw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84880" y="1440757"/>
            <a:ext cx="5354320" cy="3569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247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1600" y="6400801"/>
            <a:ext cx="1727200" cy="365125"/>
          </a:xfrm>
        </p:spPr>
        <p:txBody>
          <a:bodyPr/>
          <a:lstStyle/>
          <a:p>
            <a:fld id="{DE4FF741-998C-403B-BCF5-C2FFB07A19C7}" type="datetime8">
              <a:rPr lang="bn-BD" smtClean="0"/>
              <a:pPr/>
              <a:t>25 আগস্ট., 20</a:t>
            </a:fld>
            <a:endParaRPr lang="en-US"/>
          </a:p>
        </p:txBody>
      </p:sp>
      <p:pic>
        <p:nvPicPr>
          <p:cNvPr id="11" name="Content Placeholder 4" descr="flower0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228600"/>
            <a:ext cx="12192000" cy="6705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17600" y="2743200"/>
            <a:ext cx="2455877" cy="1577404"/>
          </a:xfrm>
          <a:prstGeom prst="roundRect">
            <a:avLst>
              <a:gd name="adj" fmla="val 50000"/>
            </a:avLst>
          </a:prstGeom>
          <a:solidFill>
            <a:srgbClr val="8636D6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2400" y="2743200"/>
            <a:ext cx="2049477" cy="15774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00206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00800" y="2743200"/>
            <a:ext cx="2049477" cy="157740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57150">
            <a:solidFill>
              <a:schemeClr val="bg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39200" y="2743200"/>
            <a:ext cx="2049477" cy="15774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3" y="76200"/>
            <a:ext cx="12191237" cy="6705600"/>
            <a:chOff x="-11691" y="13855"/>
            <a:chExt cx="9072564" cy="6858000"/>
          </a:xfrm>
        </p:grpSpPr>
        <p:sp>
          <p:nvSpPr>
            <p:cNvPr id="17" name="Rectangle 16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38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xit" presetSubtype="9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xit" presetSubtype="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xit" presetSubtype="1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300"/>
                            </p:stCondLst>
                            <p:childTnLst>
                              <p:par>
                                <p:cTn id="69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300"/>
                            </p:stCondLst>
                            <p:childTnLst>
                              <p:par>
                                <p:cTn id="75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5090160" y="457200"/>
            <a:ext cx="2346960" cy="62484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186" y="1751588"/>
            <a:ext cx="850309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সাওম পালন না করলে কী হয় ।</a:t>
            </a:r>
          </a:p>
          <a:p>
            <a:pPr marL="914400" indent="-914400">
              <a:buClr>
                <a:srgbClr val="0070C0"/>
              </a:buClr>
              <a:buFont typeface="+mj-lt"/>
              <a:buAutoNum type="arabicPeriod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সাওম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শব্দের অর্থ কী?</a:t>
            </a:r>
          </a:p>
          <a:p>
            <a:pPr marL="914400" indent="-914400">
              <a:buClr>
                <a:srgbClr val="0070C0"/>
              </a:buClr>
              <a:buFont typeface="+mj-lt"/>
              <a:buAutoNum type="arabicPeriod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সাওম কোন শব্দ ?</a:t>
            </a:r>
          </a:p>
          <a:p>
            <a:pPr marL="742950" indent="-742950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 মাসে আমাদের ফরয রোযা রাখতে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হয়।</a:t>
            </a:r>
          </a:p>
          <a:p>
            <a:pPr marL="742950" indent="-742950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সাওম পালন দ্বারা আল্লাহ কী হয়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90500"/>
            <a:ext cx="11277600" cy="63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4800" y="263604"/>
            <a:ext cx="6197600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2" y="4876801"/>
            <a:ext cx="1105407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বন্দূকে সাওম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পালনে কীভাবে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উৎসাহিত করতে পার </a:t>
            </a:r>
          </a:p>
        </p:txBody>
      </p:sp>
    </p:spTree>
    <p:extLst>
      <p:ext uri="{BB962C8B-B14F-4D97-AF65-F5344CB8AC3E}">
        <p14:creationId xmlns:p14="http://schemas.microsoft.com/office/powerpoint/2010/main" val="8056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406402" y="2321828"/>
            <a:ext cx="11785599" cy="156437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as-IN" sz="13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13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9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pPr/>
              <a:t>মঙ্গলবার, 25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807201" y="1285373"/>
            <a:ext cx="4876799" cy="5049216"/>
            <a:chOff x="2268433" y="684013"/>
            <a:chExt cx="4890516" cy="60739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433" y="684013"/>
              <a:ext cx="4890516" cy="607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199" y="2985887"/>
              <a:ext cx="3950208" cy="246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8060008" y="5244332"/>
            <a:ext cx="24960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18" name="Picture 2" descr="C:\Users\Computer City\Pictures\uploading\Pictur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5"/>
          <a:stretch/>
        </p:blipFill>
        <p:spPr bwMode="auto">
          <a:xfrm>
            <a:off x="2265025" y="1195020"/>
            <a:ext cx="1910130" cy="19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:\Users\Khairul\Desktop\bzmbd_1282310478_1-dhormo_iftarer-ananda-bisw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80622" y="1303597"/>
            <a:ext cx="4948324" cy="3298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2" name="Rounded Rectangle 21"/>
          <p:cNvSpPr/>
          <p:nvPr/>
        </p:nvSpPr>
        <p:spPr>
          <a:xfrm>
            <a:off x="2336800" y="450530"/>
            <a:ext cx="7823200" cy="61627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গুলো দেখ এবং চিন্তা করে বল 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46" y="1303597"/>
            <a:ext cx="4983480" cy="3304265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মঙ্গলবার, 25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8933" y="5051280"/>
            <a:ext cx="357893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ইফতারে অংশগ্রহণ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2816" y="5081837"/>
            <a:ext cx="523116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সাধারণতঃ ইফতার কারা করে ?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8752" y="5059757"/>
            <a:ext cx="472193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যারা সাওম পালন করে ?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ttp://cms.somewhereinblog.net/images/thumbs/Masoom007_1312412993_1-ramadan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5" y="152400"/>
            <a:ext cx="11716775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2" name="TextBox 21"/>
          <p:cNvSpPr txBox="1"/>
          <p:nvPr/>
        </p:nvSpPr>
        <p:spPr>
          <a:xfrm>
            <a:off x="914400" y="2074308"/>
            <a:ext cx="10261600" cy="4555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-</a:t>
            </a:r>
          </a:p>
          <a:p>
            <a:pPr algn="ctr"/>
            <a:r>
              <a:rPr lang="bn-BD" sz="9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</a:t>
            </a:r>
          </a:p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দ্বিতীয় অধ্যায় (ইবাদত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(পাঠ -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-১০২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-১০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মঙ্গলবার, 25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685801"/>
            <a:ext cx="4572000" cy="120032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200" y="2057400"/>
            <a:ext cx="111760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সাওম এর পরিচিতি বলতে 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সাওম এর নৈতিক শিক্ষা  বর্ণনা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সাওম এর ধমীয় ও সামাজিক গুরুত্ব  বিশ্লেষণ 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401" y="572870"/>
            <a:ext cx="5974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সাওম শব্দের অর্থ বিরত থাকা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2" y="4114801"/>
            <a:ext cx="5119328" cy="2124997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1320800" y="4495800"/>
            <a:ext cx="3149600" cy="1905000"/>
          </a:xfrm>
          <a:prstGeom prst="mathMultiply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3" y="1487322"/>
            <a:ext cx="4561838" cy="2094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219201"/>
            <a:ext cx="4917437" cy="2261419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/>
        </p:nvSpPr>
        <p:spPr>
          <a:xfrm>
            <a:off x="812800" y="1066800"/>
            <a:ext cx="2540000" cy="457200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পরিভাষায়-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64000" y="228600"/>
            <a:ext cx="4775200" cy="4755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সাওমের পরিচিতি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304800" y="3581400"/>
            <a:ext cx="5181600" cy="457200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সুবহে সাদিক থেকে শুরু করে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7209509" y="6096001"/>
            <a:ext cx="4982492" cy="59720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বিরত থাকার নাম সাওম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>
            <a:off x="7340602" y="3581400"/>
            <a:ext cx="2717799" cy="457200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সূর্যাস্ত পর্যন্ত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4038600"/>
            <a:ext cx="3301999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75"/>
          <a:stretch/>
        </p:blipFill>
        <p:spPr>
          <a:xfrm>
            <a:off x="9753601" y="3844978"/>
            <a:ext cx="2281905" cy="209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Multiply 20"/>
          <p:cNvSpPr/>
          <p:nvPr/>
        </p:nvSpPr>
        <p:spPr>
          <a:xfrm>
            <a:off x="7006713" y="4114801"/>
            <a:ext cx="4103248" cy="2170189"/>
          </a:xfrm>
          <a:prstGeom prst="mathMultiply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/>
          <p:cNvSpPr/>
          <p:nvPr/>
        </p:nvSpPr>
        <p:spPr>
          <a:xfrm>
            <a:off x="1727200" y="6213423"/>
            <a:ext cx="2336800" cy="65441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পানাহারও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4294245" y="6181468"/>
            <a:ext cx="3325756" cy="597504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ইন্দ্রিয় তৃপ্ত থেকে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1600" y="6284607"/>
            <a:ext cx="17272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মঙ্গলবার, 25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3" y="4118020"/>
            <a:ext cx="11379200" cy="23622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992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7" grpId="1" animBg="1"/>
      <p:bldP spid="13" grpId="0"/>
      <p:bldP spid="15" grpId="0"/>
      <p:bldP spid="16" grpId="0"/>
      <p:bldP spid="16" grpId="1"/>
      <p:bldP spid="17" grpId="0"/>
      <p:bldP spid="21" grpId="0" animBg="1"/>
      <p:bldP spid="21" grpId="1" animBg="1"/>
      <p:bldP spid="22" grpId="0"/>
      <p:bldP spid="22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1480" y="184428"/>
            <a:ext cx="37795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সাওমের নৈতিক শিক্ষা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28360"/>
            <a:ext cx="673935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সাওম পালনকারীর আত্মিক  উৎকর্ষ সাধিত হয়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Computer City\Pictures\ইসলামি কালিওগ্রাফি\20170511_2259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68320" y="1567193"/>
            <a:ext cx="3306320" cy="238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tg\Pictures\ইসলামি কালিওগ্রাফি\36713688_424916904654462_694129944253641523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40" y="1567193"/>
            <a:ext cx="2491422" cy="249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61" y="1567193"/>
            <a:ext cx="3244809" cy="24914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960" y="4281160"/>
            <a:ext cx="1133856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সাওমের মাধ্যমে মানুষের মনে আল্লাহর ভীতি এবং ভালবাসা সৃষ্টি হয়, ক্ষুধা ও তৃষ্ণায় কাথর হয়ে ও মানুষ পানাহার,ইন্দ্রিয় তৃপ্তি লাভ করেনা 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" y="4281160"/>
            <a:ext cx="11379200" cy="23622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142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1480" y="184428"/>
            <a:ext cx="37795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সাওমের নৈতিক শিক্ষা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928360"/>
            <a:ext cx="57302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সকল মন্দ কাজ থেকে মুক্ত হতে শেখায়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5" y="1648997"/>
            <a:ext cx="3118295" cy="2278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t="9078" r="7806"/>
          <a:stretch/>
        </p:blipFill>
        <p:spPr>
          <a:xfrm>
            <a:off x="3810000" y="1648996"/>
            <a:ext cx="2901055" cy="2414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" y="4281160"/>
            <a:ext cx="11338560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সাওমের মাধ্যমে মানুষ লোভ -লালসা, হিংসা -বিদ্বেষ,ক্রোধ-ক্ষোভ ও কামভাবের বশবর্তী হয়ে মানুষ অনেক মন্দ কাজে লিপ্ত হয়। সাওম মানুষকে মুক্ত হতে শেখায় এবং তা  ঢালের মত কাজ করে ।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রাসুল (সঃ)  বলেন--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1587265"/>
            <a:ext cx="2213610" cy="24349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r="39524" b="15856"/>
          <a:stretch/>
        </p:blipFill>
        <p:spPr>
          <a:xfrm>
            <a:off x="6598920" y="1674429"/>
            <a:ext cx="2651760" cy="234780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808696"/>
            <a:ext cx="6553200" cy="1143000"/>
          </a:xfrm>
          <a:prstGeom prst="rect">
            <a:avLst/>
          </a:prstGeom>
          <a:solidFill>
            <a:srgbClr val="FF66F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3" name="Multiply 12"/>
          <p:cNvSpPr/>
          <p:nvPr/>
        </p:nvSpPr>
        <p:spPr>
          <a:xfrm>
            <a:off x="816448" y="1988571"/>
            <a:ext cx="2868807" cy="1599076"/>
          </a:xfrm>
          <a:prstGeom prst="mathMultiply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685255" y="1988571"/>
            <a:ext cx="2868807" cy="1599076"/>
          </a:xfrm>
          <a:prstGeom prst="mathMultiply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598920" y="1988571"/>
            <a:ext cx="2868807" cy="1599076"/>
          </a:xfrm>
          <a:prstGeom prst="mathMultiply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780</Words>
  <Application>Microsoft Office PowerPoint</Application>
  <PresentationFormat>Custom</PresentationFormat>
  <Paragraphs>140</Paragraphs>
  <Slides>22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393</cp:revision>
  <dcterms:created xsi:type="dcterms:W3CDTF">2013-12-14T06:41:16Z</dcterms:created>
  <dcterms:modified xsi:type="dcterms:W3CDTF">2020-08-25T05:09:09Z</dcterms:modified>
</cp:coreProperties>
</file>