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71" r:id="rId4"/>
    <p:sldId id="274" r:id="rId5"/>
    <p:sldId id="266" r:id="rId6"/>
    <p:sldId id="267" r:id="rId7"/>
    <p:sldId id="275" r:id="rId8"/>
    <p:sldId id="273" r:id="rId9"/>
    <p:sldId id="263" r:id="rId10"/>
    <p:sldId id="279" r:id="rId11"/>
    <p:sldId id="268" r:id="rId12"/>
    <p:sldId id="264" r:id="rId13"/>
    <p:sldId id="272" r:id="rId14"/>
    <p:sldId id="276" r:id="rId15"/>
    <p:sldId id="277" r:id="rId16"/>
    <p:sldId id="269" r:id="rId17"/>
    <p:sldId id="265" r:id="rId18"/>
    <p:sldId id="282" r:id="rId19"/>
    <p:sldId id="260" r:id="rId20"/>
    <p:sldId id="280" r:id="rId21"/>
    <p:sldId id="261" r:id="rId22"/>
  </p:sldIdLst>
  <p:sldSz cx="9601200" cy="594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4" autoAdjust="0"/>
  </p:normalViewPr>
  <p:slideViewPr>
    <p:cSldViewPr>
      <p:cViewPr varScale="1">
        <p:scale>
          <a:sx n="70" d="100"/>
          <a:sy n="70" d="100"/>
        </p:scale>
        <p:origin x="-1284" y="-96"/>
      </p:cViewPr>
      <p:guideLst>
        <p:guide orient="horz" pos="187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F6D5-D1C2-4D12-B0B7-5BA9F3DA75E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685800"/>
            <a:ext cx="5537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B8CA5-FD02-40E1-83A8-D0115929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4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পাঠদানের</a:t>
            </a:r>
            <a:r>
              <a:rPr lang="bn-IN" baseline="0" dirty="0" smtClean="0"/>
              <a:t> সময় </a:t>
            </a:r>
            <a:r>
              <a:rPr lang="bn-IN" dirty="0" smtClean="0"/>
              <a:t>এই স্লাইডটি</a:t>
            </a:r>
            <a:r>
              <a:rPr lang="bn-IN" baseline="0" dirty="0" smtClean="0"/>
              <a:t> হাইড করে রাখা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21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 অর্জিত হলো কি-না তা যাচাই করার উদ্দেশ্যে এই স্লাইডটিতে একক কাজের ব্যবস্থা করা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9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</a:t>
            </a:r>
            <a:r>
              <a:rPr lang="bn-IN" baseline="0" dirty="0" smtClean="0"/>
              <a:t> থেকে </a:t>
            </a:r>
            <a:r>
              <a:rPr lang="bn-IN" dirty="0" smtClean="0"/>
              <a:t>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 অর্জ</a:t>
            </a:r>
            <a:r>
              <a:rPr lang="bn-IN" baseline="0" dirty="0" smtClean="0"/>
              <a:t>নের </a:t>
            </a:r>
            <a:r>
              <a:rPr lang="bn-IN" baseline="0" smtClean="0"/>
              <a:t>লক্ষ্যে ধারাবাহিকভাবে পাঠ </a:t>
            </a:r>
            <a:r>
              <a:rPr lang="bn-IN" baseline="0" dirty="0" smtClean="0"/>
              <a:t>উপস্থাপনের চেষ্টা </a:t>
            </a:r>
            <a:r>
              <a:rPr lang="bn-BD" baseline="0" dirty="0" smtClean="0"/>
              <a:t>করা হয়েছে।</a:t>
            </a:r>
            <a:r>
              <a:rPr lang="bn-IN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1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 অর্জ</a:t>
            </a:r>
            <a:r>
              <a:rPr lang="bn-IN" baseline="0" dirty="0" smtClean="0"/>
              <a:t>নের লক্ষ্যে পাঠ উপস্থাপনের চেষ্টা </a:t>
            </a:r>
            <a:r>
              <a:rPr lang="bn-BD" baseline="0" dirty="0" smtClean="0"/>
              <a:t>করা হয়েছে।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0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স্লাইডে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</a:t>
            </a:r>
            <a:r>
              <a:rPr lang="bn-IN" baseline="0" dirty="0" smtClean="0"/>
              <a:t>, </a:t>
            </a:r>
            <a:r>
              <a:rPr lang="bn-BD" baseline="0" dirty="0" smtClean="0"/>
              <a:t>তৃতীয়</a:t>
            </a:r>
            <a:r>
              <a:rPr lang="bn-IN" baseline="0" dirty="0" smtClean="0"/>
              <a:t> ও চতুর্থ</a:t>
            </a:r>
            <a:r>
              <a:rPr lang="bn-BD" baseline="0" dirty="0" smtClean="0"/>
              <a:t> শিখনফল অর্জ</a:t>
            </a:r>
            <a:r>
              <a:rPr lang="bn-IN" baseline="0" dirty="0" smtClean="0"/>
              <a:t>নের লক্ষ্যে ধারাবাহিকভাবে পাঠ উপস্থাপনের চেষ্টা </a:t>
            </a:r>
            <a:r>
              <a:rPr lang="bn-BD" baseline="0" dirty="0" smtClean="0"/>
              <a:t> করা হয়েছে।</a:t>
            </a:r>
            <a:r>
              <a:rPr lang="bn-IN" dirty="0" smtClean="0"/>
              <a:t> </a:t>
            </a:r>
            <a:endParaRPr lang="en-US" dirty="0" smtClean="0"/>
          </a:p>
          <a:p>
            <a:r>
              <a:rPr lang="bn-IN" dirty="0" smtClean="0"/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 প্রতীক উল্লেখপূর্বক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নিউক্লিয়ন সংখ্যা সম্পর্কে আলোচনা করে তাদের কোথাও অস্বচ্ছতা আছে কী না তা প্রশ্ন করা যেতে পারে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</a:t>
            </a:r>
            <a:r>
              <a:rPr lang="bn-IN" baseline="0" dirty="0" smtClean="0"/>
              <a:t> কতটুকু</a:t>
            </a:r>
            <a:r>
              <a:rPr lang="bn-BD" baseline="0" dirty="0" smtClean="0"/>
              <a:t> অ</a:t>
            </a:r>
            <a:r>
              <a:rPr lang="bn-IN" baseline="0" dirty="0" smtClean="0"/>
              <a:t>র্জিত হয়েছে তা যাচাইয়ের জন্য জোড়ায়া কাজ হিসাবে</a:t>
            </a:r>
            <a:r>
              <a:rPr lang="bn-IN" dirty="0" smtClean="0"/>
              <a:t>এই স্লাইডটি</a:t>
            </a:r>
            <a:r>
              <a:rPr lang="bn-IN" baseline="0" dirty="0" smtClean="0"/>
              <a:t> রাখা হয়েছে। প্রয়োজনে  </a:t>
            </a:r>
            <a:r>
              <a:rPr lang="bn-IN" dirty="0" smtClean="0"/>
              <a:t>উত্তর</a:t>
            </a:r>
            <a:r>
              <a:rPr lang="bn-IN" baseline="0" dirty="0" smtClean="0"/>
              <a:t> প্রদানে শিক্ষার্থীদের সহায়তা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84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পাঠটি সম্পর্কে জানার জন্য মূল্যায়নের ব্যবস্থা করা যেতে পারে।</a:t>
            </a:r>
            <a:r>
              <a:rPr lang="bn-IN" baseline="0" dirty="0" smtClean="0"/>
              <a:t> শিক্ষক ভিন্ন আঙ্গিকে শিক্ষার্থীদের মূল্যায়ন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47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প্রয়োজনে স্লাইডে লিখিত</a:t>
            </a:r>
            <a:r>
              <a:rPr lang="bn-IN" baseline="0" dirty="0" smtClean="0"/>
              <a:t> শব্দগুলোর কোন অস্পষ্টতা থাকলে পুনরায় আলোকপাতকর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87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 পাঠের</a:t>
            </a:r>
            <a:r>
              <a:rPr lang="bn-BD" baseline="0" dirty="0" smtClean="0"/>
              <a:t> অর্জিত শিখন শিক্ষার্থীরা </a:t>
            </a:r>
            <a:r>
              <a:rPr lang="bn-IN" baseline="0" dirty="0" smtClean="0"/>
              <a:t>তাদের</a:t>
            </a:r>
            <a:r>
              <a:rPr lang="bn-BD" baseline="0" dirty="0" smtClean="0"/>
              <a:t> নিজ নিজ সৃজনশীল প্রতিভার বিকাশ ঘটাতে পারে সে উদ্দেশ্যে এধরনের কাজ দেয়া যেতে পারে। বিষয় শিক্ষক ইচ্ছে করলে অন্য যে কোনো য</a:t>
            </a:r>
            <a:r>
              <a:rPr lang="bn-IN" baseline="0" dirty="0" smtClean="0"/>
              <a:t>ৌ</a:t>
            </a:r>
            <a:r>
              <a:rPr lang="bn-BD" baseline="0" dirty="0" smtClean="0"/>
              <a:t>ক্ত</a:t>
            </a:r>
            <a:r>
              <a:rPr lang="bn-IN" baseline="0" dirty="0" smtClean="0"/>
              <a:t>ক</a:t>
            </a:r>
            <a:r>
              <a:rPr lang="bn-BD" baseline="0" dirty="0" smtClean="0"/>
              <a:t> উপায় অবলম্বন করতে পারেন।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70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শ্রেণি</a:t>
            </a:r>
            <a:r>
              <a:rPr lang="bn-BD" baseline="0" dirty="0" smtClean="0"/>
              <a:t> কার্যক্রম শেষ করার পূর্বে শিক্ষার্থীদের আজকের পাঠের সামগ্রিক চিত্র তাদের সামনে তুলে ধরার উদ্দেশ্যে এই স্লাইডটি সংযোজন করা হয়েছে।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মনোযোগ আকর্ষণ এবং পাঠ শিরোনাম শিক্ষার্থীদের কাছ থেকে বের করার জন্য স্লাইডে উল্লেখিত দৃশ্য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কোন প্রশ্নের উত্তর সরাসরি না বলে দেয়াই ভালো । তবে বিশেষ ক্ষেত্রে শিক্ষার্থীদের কাছ থেকে উত্তর বের করতে সাহায্য করা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9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স্লাইডের মৌলের</a:t>
            </a:r>
            <a:r>
              <a:rPr lang="bn-IN" baseline="0" dirty="0" smtClean="0"/>
              <a:t> নাম প্রদর্শনের মাধ্যমে জানতে চাওয়া যেতে পারে এবং এ জন্য প্রশ্ন করা যেতে পারে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এগুলো কিসের নাম?</a:t>
            </a:r>
            <a:endParaRPr lang="en-US" sz="1200" b="1" dirty="0" smtClean="0"/>
          </a:p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উত্তর পাওয়ার পর পাঠ শিরোনামের জন্য পরবর্তী স্লাইডে যাওয়া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9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2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প্রথম শিখনফল অর্জনের উদ্দেশ্যে এই স্লাইডটি প্রদর্শন করা হয়েছে। তবে বিষয় শিক্ষক অন্য কোন যুক্তিযুক্ত উপায়েও এ কাজটি করতে পারেন।</a:t>
            </a:r>
            <a:r>
              <a:rPr lang="bn-IN" baseline="0" dirty="0" smtClean="0"/>
              <a:t> </a:t>
            </a:r>
            <a:endParaRPr lang="en-US" dirty="0" smtClean="0"/>
          </a:p>
          <a:p>
            <a:r>
              <a:rPr lang="bn-IN" dirty="0" smtClean="0"/>
              <a:t>ছকটি</a:t>
            </a:r>
            <a:r>
              <a:rPr lang="bn-IN" baseline="0" dirty="0" smtClean="0"/>
              <a:t> প্রদর্শণের মাধ্যমে শিক্ষার্থীদের মৌলগুলোর প্রতীক লিখতে বা বলতে বলা যেতে পারে।  প্রয়োজনে তাদের সহযোগীতা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আজকের পাঠের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দ্বিতীয় শিখনফল অর্জনের লক্ষ্যে এই স্লাইড থেকে আলোচনা করার চেষ্টা করা হয়েছে।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বলতে বলা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00" dirty="0" smtClean="0"/>
              <a:t>শিক্ষার্থীদের</a:t>
            </a:r>
            <a:r>
              <a:rPr lang="bn-IN" sz="1600" baseline="0" dirty="0" smtClean="0"/>
              <a:t> প্রশ্ন করা যেতে পারে পরমাণুর কণিকাসমূহ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কোনটি কোন আধানযুক্ত ? এক্ষেত্রে</a:t>
            </a:r>
            <a:r>
              <a:rPr lang="bn-IN" sz="1600" baseline="0" dirty="0" smtClean="0">
                <a:latin typeface="NikoshBAN" pitchFamily="2" charset="0"/>
                <a:cs typeface="NikoshBAN" pitchFamily="2" charset="0"/>
              </a:rPr>
              <a:t> তাদের সহযোগীতা করা যেতে পারে। অথবা শিক্ষক অন্য কোন উপায়ে কাজটি করতে পারেন।  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তাদের উত্তর এই স্লাইডের দ্বারা উত্তরগুলি মিলিয়ে নেওয়ার কথা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9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846369"/>
            <a:ext cx="816102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368040"/>
            <a:ext cx="672084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38020"/>
            <a:ext cx="2160270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38020"/>
            <a:ext cx="6320790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1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3819314"/>
            <a:ext cx="816102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519152"/>
            <a:ext cx="816102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386841"/>
            <a:ext cx="424053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386841"/>
            <a:ext cx="424053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330431"/>
            <a:ext cx="4242197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1884891"/>
            <a:ext cx="4242197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330431"/>
            <a:ext cx="4243864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1884891"/>
            <a:ext cx="4243864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5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3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3" descr="C:\Program Files\Microsoft Office\MEDIA\OFFICE14\Lines\BD10307_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986"/>
            <a:ext cx="9601200" cy="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Program Files\Microsoft Office\MEDIA\OFFICE14\Lines\BD10307_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18930" y="2832275"/>
            <a:ext cx="5963655" cy="25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36643"/>
            <a:ext cx="3158729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36644"/>
            <a:ext cx="5367338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243754"/>
            <a:ext cx="3158729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1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160520"/>
            <a:ext cx="576072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531072"/>
            <a:ext cx="5760720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4651693"/>
            <a:ext cx="5760720" cy="697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7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38020"/>
            <a:ext cx="864108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386841"/>
            <a:ext cx="8641080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5508837"/>
            <a:ext cx="22402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1753E-A78A-4C8F-8853-6ED76D1BB64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5508837"/>
            <a:ext cx="30403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5508837"/>
            <a:ext cx="22402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338" y="1688997"/>
            <a:ext cx="3863662" cy="4104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114799" y="762000"/>
            <a:ext cx="1774845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9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5480" y="845981"/>
            <a:ext cx="5626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পরমাণুতে অবস্থিত বিভিন্ন কণিকাসমূহ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89" y="1673693"/>
            <a:ext cx="5334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14" y="2820845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14" y="3810000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2759857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352800" y="1679149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352800" y="3877746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/>
          </a:p>
        </p:txBody>
      </p:sp>
      <p:pic>
        <p:nvPicPr>
          <p:cNvPr id="10" name="Picture 9" descr="prot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825" y="5317638"/>
            <a:ext cx="365760" cy="365760"/>
          </a:xfrm>
          <a:prstGeom prst="rect">
            <a:avLst/>
          </a:prstGeom>
        </p:spPr>
      </p:pic>
      <p:pic>
        <p:nvPicPr>
          <p:cNvPr id="11" name="Picture 10" descr="nutr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471" y="5350556"/>
            <a:ext cx="365760" cy="365760"/>
          </a:xfrm>
          <a:prstGeom prst="rect">
            <a:avLst/>
          </a:prstGeom>
        </p:spPr>
      </p:pic>
      <p:pic>
        <p:nvPicPr>
          <p:cNvPr id="12" name="Picture 11" descr="electr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5334000"/>
            <a:ext cx="365760" cy="365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1419" y="5247308"/>
            <a:ext cx="107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প্রোট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5374" y="52679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ইলেকট্রন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9084" y="5219342"/>
            <a:ext cx="102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নিউট্রন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450579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পরমাণুতে অবস্থিত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কণিকাসমূহ কোনটি কোন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আধানযুক্ত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53636" y="1711688"/>
            <a:ext cx="3566164" cy="356616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124200" y="2336345"/>
            <a:ext cx="2152844" cy="215284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py of Helium_atom_QM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825825"/>
            <a:ext cx="1206349" cy="1206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 flipH="1">
            <a:off x="2233863" y="3200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2950534" y="3200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5084134" y="3276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5791200" y="3276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3962400" y="15240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4038600" y="5105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011926" y="3324726"/>
            <a:ext cx="507937" cy="457143"/>
            <a:chOff x="685800" y="5715057"/>
            <a:chExt cx="507937" cy="457143"/>
          </a:xfrm>
        </p:grpSpPr>
        <p:pic>
          <p:nvPicPr>
            <p:cNvPr id="13" name="Picture 12" descr="Prot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5715057"/>
              <a:ext cx="507937" cy="457143"/>
            </a:xfrm>
            <a:prstGeom prst="rect">
              <a:avLst/>
            </a:prstGeom>
          </p:spPr>
        </p:pic>
        <p:sp>
          <p:nvSpPr>
            <p:cNvPr id="14" name="Plus 13"/>
            <p:cNvSpPr/>
            <p:nvPr/>
          </p:nvSpPr>
          <p:spPr>
            <a:xfrm>
              <a:off x="762000" y="5791200"/>
              <a:ext cx="304800" cy="3048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Neutr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509" y="3181381"/>
            <a:ext cx="558730" cy="4952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519864" y="3729789"/>
            <a:ext cx="2833441" cy="1884186"/>
            <a:chOff x="4519864" y="3729789"/>
            <a:chExt cx="2833441" cy="1884186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4519864" y="3729789"/>
              <a:ext cx="1880936" cy="137561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00800" y="5029200"/>
              <a:ext cx="9525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প্রোটন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24401" y="2895600"/>
            <a:ext cx="3505198" cy="584775"/>
            <a:chOff x="4724401" y="2895600"/>
            <a:chExt cx="3456626" cy="584775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4724401" y="3181381"/>
              <a:ext cx="2299758" cy="247619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62800" y="2895600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7034" y="1625025"/>
            <a:ext cx="3031166" cy="1727775"/>
            <a:chOff x="5427034" y="1625025"/>
            <a:chExt cx="3031166" cy="1727775"/>
          </a:xfrm>
        </p:grpSpPr>
        <p:cxnSp>
          <p:nvCxnSpPr>
            <p:cNvPr id="23" name="Straight Arrow Connector 22"/>
            <p:cNvCxnSpPr/>
            <p:nvPr/>
          </p:nvCxnSpPr>
          <p:spPr>
            <a:xfrm rot="10800000" flipV="1">
              <a:off x="5427034" y="2133600"/>
              <a:ext cx="1430966" cy="1219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518245" y="1625025"/>
              <a:ext cx="19399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ইলেকট্রন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(e</a:t>
              </a:r>
              <a:r>
                <a:rPr lang="en-US" sz="3200" baseline="30000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43936" y="3705669"/>
            <a:ext cx="2819400" cy="1956375"/>
            <a:chOff x="990600" y="3886200"/>
            <a:chExt cx="2819400" cy="1956375"/>
          </a:xfrm>
        </p:grpSpPr>
        <p:sp>
          <p:nvSpPr>
            <p:cNvPr id="29" name="TextBox 28"/>
            <p:cNvSpPr txBox="1"/>
            <p:nvPr/>
          </p:nvSpPr>
          <p:spPr>
            <a:xfrm>
              <a:off x="990600" y="5257800"/>
              <a:ext cx="14830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209800" y="3886200"/>
              <a:ext cx="1600200" cy="1447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1425261" y="802105"/>
            <a:ext cx="6598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6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6 -0.03056 C 0.00712 0.05972 -0.04063 0.14398 -0.10382 0.15555 C -0.16962 0.16921 -0.22969 0.10509 -0.23941 0.01412 C -0.24913 -0.07686 -0.20451 -0.16042 -0.13889 -0.17292 C -0.07396 -0.18519 -0.01354 -0.12014 -0.0026 -0.03056 Z " pathEditMode="fixed" rAng="4915574" ptsTypes="fffff">
                                      <p:cBhvr>
                                        <p:cTn id="1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2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78 0.00371 C -0.00348 -0.08194 0.04878 -0.15185 0.11319 -0.15092 C 0.1776 -0.15185 0.22968 -0.08194 0.22934 0.00371 C 0.22986 0.08959 0.1776 0.15926 0.11302 0.15857 C 0.04895 0.15926 -0.00348 0.08959 -0.00278 0.00371 Z " pathEditMode="fixed" rAng="16200000" ptsTypes="fffff">
                                      <p:cBhvr>
                                        <p:cTn id="1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9 0.00277 C -0.00209 0.14351 -0.0882 0.25833 -0.19375 0.25833 C -0.29948 0.25833 -0.38542 0.14351 -0.38542 0.00277 C -0.38542 -0.1382 -0.29948 -0.25278 -0.19375 -0.25278 C -0.0882 -0.25278 -0.00209 -0.1382 -0.00209 0.00277 Z " pathEditMode="fixed" rAng="5400000" ptsTypes="fffff">
                                      <p:cBhvr>
                                        <p:cTn id="1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17 0.01112 C 0.00417 -0.12824 0.08959 -0.24213 0.1941 -0.24213 C 0.29896 -0.24213 0.38403 -0.12824 0.38403 0.01112 C 0.38403 0.15093 0.29896 0.26436 0.1941 0.26436 C 0.08959 0.26436 0.00417 0.15093 0.00417 0.01112 Z " pathEditMode="fixed" rAng="16200000" ptsTypes="fffff">
                                      <p:cBhvr>
                                        <p:cTn id="1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53 -0.00641 C 0.11954 -0.00641 0.2037 0.12714 0.2037 0.29167 C 0.2037 0.45566 0.11954 0.58948 0.01653 0.58948 C -0.08697 0.58948 -0.17064 0.45566 -0.17064 0.29167 C -0.17064 0.12714 -0.08697 -0.00641 0.01653 -0.00641 Z " pathEditMode="fixed" rAng="0" ptsTypes="fffff">
                                      <p:cBhvr>
                                        <p:cTn id="1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8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33333E-6 C -0.10764 3.33333E-6 -0.19584 -0.1169 -0.19584 -0.26111 C -0.19584 -0.40463 -0.10764 -0.52223 3.33333E-6 -0.52223 C 0.10816 -0.52223 0.19583 -0.40463 0.19583 -0.26111 C 0.19583 -0.1169 0.10816 3.33333E-6 3.33333E-6 3.33333E-6 Z " pathEditMode="fixed" rAng="10800000" ptsTypes="fffff">
                                      <p:cBhvr>
                                        <p:cTn id="1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9432"/>
            <a:ext cx="1467609" cy="13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2945072"/>
            <a:ext cx="5575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মৌলের পরমাণু থেকে আরেকটি মৌলের পরমাণুর মধ্যে কী কী পার্থক্য দেখা যায়?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96340" y="4494257"/>
            <a:ext cx="1885660" cy="584775"/>
            <a:chOff x="6400800" y="695980"/>
            <a:chExt cx="1891770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ধর্মে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490230" y="3806847"/>
            <a:ext cx="1891770" cy="584775"/>
            <a:chOff x="6400800" y="695980"/>
            <a:chExt cx="1891770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ভরে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490230" y="2971800"/>
            <a:ext cx="1891770" cy="584775"/>
            <a:chOff x="6400800" y="695980"/>
            <a:chExt cx="1891770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আকারে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810000" y="914400"/>
            <a:ext cx="2090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Rajib\atom_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838200"/>
            <a:ext cx="3163204" cy="2971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4234408"/>
            <a:ext cx="8630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নিউক্লিয়াসের বাইরে চারদিকে বিভিন্ন শক্তিস্তরে ইলেকট্রনসমূহ নিজস্ব শক্তি অনুযায়ী বিভিন্ন কক্ষপথে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অবস্থান নিয়ে ঘুরতে থাকে।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41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58" y="1648326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41148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সকল মৌলেরই নিজস্ব প্রটোন সংখ্যা ও নিউক্লিয়ন 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আছে।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প্রটোন সংখ্যা বা পারমাণবিক সংখ্যাকে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Z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দ্বারা ও ভর সংখ্যাকে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দ্বারা  চিহ্নিত করা হয়।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312695" y="727701"/>
            <a:ext cx="2704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পরমাণুর পরিচিতি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105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85897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 অ্যালুমিনিয়ামের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Al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) প্রটোন সংখ্যা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নিউক্লিয়ন সংখ্যা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নিউট্রন সংখ্যা হবে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27(A) – 13(Z) = 14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38200" y="2835442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সংক্ষিপ্তভাবে এভাবে প্রকাশ করা যায়-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329305" y="3553326"/>
            <a:ext cx="3908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নিউক্লিয়ন 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/ভর সংখ্যা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/>
          </a:p>
        </p:txBody>
      </p:sp>
      <p:sp>
        <p:nvSpPr>
          <p:cNvPr id="5" name="Bent-Up Arrow 4"/>
          <p:cNvSpPr/>
          <p:nvPr/>
        </p:nvSpPr>
        <p:spPr>
          <a:xfrm flipV="1">
            <a:off x="5289884" y="3752619"/>
            <a:ext cx="1600200" cy="343054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>
            <a:off x="5350042" y="4931405"/>
            <a:ext cx="1600200" cy="26161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629400" y="4221360"/>
            <a:ext cx="801823" cy="646984"/>
            <a:chOff x="7275095" y="4267200"/>
            <a:chExt cx="801823" cy="646984"/>
          </a:xfrm>
        </p:grpSpPr>
        <p:sp>
          <p:nvSpPr>
            <p:cNvPr id="7" name="Rectangle 6"/>
            <p:cNvSpPr/>
            <p:nvPr/>
          </p:nvSpPr>
          <p:spPr>
            <a:xfrm>
              <a:off x="7275095" y="4267200"/>
              <a:ext cx="801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27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Al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29305" y="4954235"/>
            <a:ext cx="3650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প্রটোন/পারমাণবিক সংখ্যা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7479067" y="4402849"/>
            <a:ext cx="609600" cy="13957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32802" y="4268179"/>
            <a:ext cx="1516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মৌলের প্রতীক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4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1"/>
            <a:ext cx="344103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2266" y="1142999"/>
            <a:ext cx="1409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spc="-15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0690" y="2509299"/>
            <a:ext cx="7192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নিম্নলিখিত সংকেত থেকে পারমাণবিক সংখ্যা, প্রোটন, ইলেকট্রন ও নিউট্রন সংখ্যা নির্ণয় কর।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81200" y="4221360"/>
            <a:ext cx="787395" cy="646984"/>
            <a:chOff x="7275095" y="4267200"/>
            <a:chExt cx="787395" cy="646984"/>
          </a:xfrm>
        </p:grpSpPr>
        <p:sp>
          <p:nvSpPr>
            <p:cNvPr id="6" name="Rectangle 5"/>
            <p:cNvSpPr/>
            <p:nvPr/>
          </p:nvSpPr>
          <p:spPr>
            <a:xfrm>
              <a:off x="7275095" y="4267200"/>
              <a:ext cx="7873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28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Si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1667" y="4267200"/>
            <a:ext cx="667170" cy="646984"/>
            <a:chOff x="7275095" y="4267200"/>
            <a:chExt cx="667170" cy="646984"/>
          </a:xfrm>
        </p:grpSpPr>
        <p:sp>
          <p:nvSpPr>
            <p:cNvPr id="9" name="Rectangle 8"/>
            <p:cNvSpPr/>
            <p:nvPr/>
          </p:nvSpPr>
          <p:spPr>
            <a:xfrm>
              <a:off x="7275095" y="4267200"/>
              <a:ext cx="6671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31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P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6203" y="4267200"/>
            <a:ext cx="713657" cy="646984"/>
            <a:chOff x="7275095" y="4267200"/>
            <a:chExt cx="713657" cy="646984"/>
          </a:xfrm>
        </p:grpSpPr>
        <p:sp>
          <p:nvSpPr>
            <p:cNvPr id="12" name="Rectangle 11"/>
            <p:cNvSpPr/>
            <p:nvPr/>
          </p:nvSpPr>
          <p:spPr>
            <a:xfrm>
              <a:off x="7275095" y="4267200"/>
              <a:ext cx="7136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O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17346" y="4245423"/>
            <a:ext cx="712054" cy="646984"/>
            <a:chOff x="7275095" y="4267200"/>
            <a:chExt cx="712054" cy="646984"/>
          </a:xfrm>
        </p:grpSpPr>
        <p:sp>
          <p:nvSpPr>
            <p:cNvPr id="15" name="Rectangle 14"/>
            <p:cNvSpPr/>
            <p:nvPr/>
          </p:nvSpPr>
          <p:spPr>
            <a:xfrm>
              <a:off x="7275095" y="4267200"/>
              <a:ext cx="7120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39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K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27777" y="4306016"/>
            <a:ext cx="801823" cy="646984"/>
            <a:chOff x="7275095" y="4267200"/>
            <a:chExt cx="801823" cy="646984"/>
          </a:xfrm>
        </p:grpSpPr>
        <p:sp>
          <p:nvSpPr>
            <p:cNvPr id="18" name="Rectangle 17"/>
            <p:cNvSpPr/>
            <p:nvPr/>
          </p:nvSpPr>
          <p:spPr>
            <a:xfrm>
              <a:off x="7275095" y="4267200"/>
              <a:ext cx="801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56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Al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7142" y="832855"/>
            <a:ext cx="1307458" cy="128833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08658" y="802105"/>
            <a:ext cx="36576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58435" y="2285999"/>
            <a:ext cx="3604263" cy="3404937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9000" y="2910657"/>
            <a:ext cx="2152844" cy="215284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py of Helium_atom_QM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400137"/>
            <a:ext cx="1206349" cy="1206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934200" y="2819400"/>
            <a:ext cx="952505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প্রোটন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4876800" y="2179109"/>
            <a:ext cx="1713517" cy="155469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49987" y="1828800"/>
            <a:ext cx="14830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3224463" y="3785937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5358063" y="3862137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4439202" y="5500436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90211" y="3352800"/>
            <a:ext cx="1267326" cy="1267326"/>
            <a:chOff x="3810000" y="1371600"/>
            <a:chExt cx="762000" cy="762000"/>
          </a:xfrm>
        </p:grpSpPr>
        <p:pic>
          <p:nvPicPr>
            <p:cNvPr id="20" name="Picture 19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3506" y="1755355"/>
              <a:ext cx="362814" cy="326532"/>
            </a:xfrm>
            <a:prstGeom prst="rect">
              <a:avLst/>
            </a:prstGeom>
          </p:spPr>
        </p:pic>
        <p:pic>
          <p:nvPicPr>
            <p:cNvPr id="21" name="Picture 20" descr="Ne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278023">
              <a:off x="4101467" y="1665046"/>
              <a:ext cx="420864" cy="353742"/>
            </a:xfrm>
            <a:prstGeom prst="rect">
              <a:avLst/>
            </a:prstGeom>
          </p:spPr>
        </p:pic>
        <p:pic>
          <p:nvPicPr>
            <p:cNvPr id="22" name="Picture 21" descr="Ne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4562" y="1455997"/>
              <a:ext cx="399094" cy="353742"/>
            </a:xfrm>
            <a:prstGeom prst="rect">
              <a:avLst/>
            </a:prstGeom>
          </p:spPr>
        </p:pic>
        <p:pic>
          <p:nvPicPr>
            <p:cNvPr id="23" name="Picture 22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278023">
              <a:off x="4136297" y="1422567"/>
              <a:ext cx="362812" cy="326532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3810000" y="1371600"/>
              <a:ext cx="762000" cy="762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67500"/>
                    <a:satMod val="11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rot="10800000" flipV="1">
            <a:off x="4953000" y="3047999"/>
            <a:ext cx="2057400" cy="63717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0" y="2819400"/>
            <a:ext cx="112723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5638800" y="3962400"/>
            <a:ext cx="1447800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62200" y="2743200"/>
            <a:ext cx="1752600" cy="990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96373" y="2486526"/>
            <a:ext cx="101822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3733800"/>
            <a:ext cx="13035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26" grpId="0" animBg="1"/>
      <p:bldP spid="26" grpId="1" animBg="1"/>
      <p:bldP spid="29" grpId="0" animBg="1"/>
      <p:bldP spid="29" grpId="1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905000"/>
            <a:ext cx="3449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নিউক্লিয়ন সংখ্যা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733800" y="2787134"/>
            <a:ext cx="2811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স্থায়ী কণিকা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657600" y="3886200"/>
            <a:ext cx="3815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পারমাণবিক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সংখ্যা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809999" y="4594086"/>
            <a:ext cx="5080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আপেক্ষিক পারমাণবিক ভর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034031" y="990600"/>
            <a:ext cx="2339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85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Images\Science\Boh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18725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mond 4"/>
          <p:cNvSpPr/>
          <p:nvPr/>
        </p:nvSpPr>
        <p:spPr>
          <a:xfrm>
            <a:off x="2895600" y="990600"/>
            <a:ext cx="4724400" cy="1280160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blurRad="63500" dist="50800" dir="10800000">
              <a:schemeClr val="accent2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1242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কেন্দ্রীভূত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850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5473" y="914400"/>
            <a:ext cx="1813317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872980" y="2270891"/>
            <a:ext cx="56802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আল-আমিন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গছানী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2590800"/>
            <a:ext cx="2819400" cy="28007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রসায়ন।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তৃতীয়।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8953" y="1069075"/>
            <a:ext cx="2855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নিজেকে যাচাই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8287" y="4363134"/>
            <a:ext cx="4320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পরমাণুর স্থায়ী কণিকা কয়টি?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328768"/>
            <a:ext cx="5851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নিউক্লিয়ন সংখ্যা ও ভর সংখ্যা  কী এক?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254933"/>
            <a:ext cx="320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নিউক্লিয়ন সংখ্যা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812973"/>
            <a:ext cx="36576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115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115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11500" b="1" dirty="0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115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50800"/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7" y="2667000"/>
            <a:ext cx="24955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E:\Images\Science\Atomic_structure-SP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83566"/>
            <a:ext cx="1902539" cy="1917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Images\Science\Atomic_structure-SP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91" y="983565"/>
            <a:ext cx="1902539" cy="1917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:\Images\Gif\tumblr_lvps5qnEwV1r05n56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30" y="1384661"/>
            <a:ext cx="3273671" cy="1968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17119"/>
            <a:ext cx="3200400" cy="217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2653579" y="702235"/>
            <a:ext cx="39273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এসো ছবি গুলো লক্ষ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2025" y="3918008"/>
            <a:ext cx="1428711" cy="126430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38223" y="4187600"/>
            <a:ext cx="1276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পরমাণু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37" y="1524000"/>
            <a:ext cx="241579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6324600" y="54483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05600" y="39624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1400" y="41910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10400" y="52578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096000" y="3429000"/>
            <a:ext cx="1752600" cy="2362200"/>
            <a:chOff x="4191000" y="2133600"/>
            <a:chExt cx="1752600" cy="2362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343400" y="4343400"/>
              <a:ext cx="14478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owchart: Magnetic Disk 13"/>
            <p:cNvSpPr/>
            <p:nvPr/>
          </p:nvSpPr>
          <p:spPr>
            <a:xfrm>
              <a:off x="4191000" y="2133600"/>
              <a:ext cx="1752600" cy="2362200"/>
            </a:xfrm>
            <a:prstGeom prst="flowChartMagneticDisk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191000" y="3378868"/>
              <a:ext cx="1752600" cy="1905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67200" y="34671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91000" y="3619500"/>
              <a:ext cx="17526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43400" y="37719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91000" y="3924300"/>
              <a:ext cx="17526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43400" y="40767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67200" y="42291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191000" y="3048000"/>
              <a:ext cx="1752600" cy="3048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724400" y="3114675"/>
              <a:ext cx="838200" cy="17145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1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repeatCount="5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73E-6 2.5641E-7 L -1.5873E-6 0.1987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954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নাইট্রোজেন		ফসফরাস		কার্বন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অক্সিজেন		হিলিয়াম		ক্যালসিয়াম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আর্গন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	ম্যাগনেসিয়াম	সালফার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64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768" y="3581400"/>
            <a:ext cx="8165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মৌল,মৌলের প্রতীক,পরমাণুর কণিকাসমূহ ও পরমাণুর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mages\Science\hydrogen-atom-mode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75C7"/>
              </a:clrFrom>
              <a:clrTo>
                <a:srgbClr val="067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9071" y="685800"/>
            <a:ext cx="190949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981200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মৌলের ইংরেজী নাম থেকে তার প্রতীক চিহ্নিত করতে পারবে;</a:t>
            </a:r>
          </a:p>
          <a:p>
            <a:endParaRPr lang="bn-IN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মৌলিক ওস্থায়ী কণিকাগুলোর বৈশিষ্ট্য বর্ণনা করতে পারবে;</a:t>
            </a:r>
          </a:p>
          <a:p>
            <a:endParaRPr lang="bn-IN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পারমাণবিক সংখ্যা,ভরসংখ্যা, আপেক্ষিক পারমাণবিক ভর ব্যাখ্যা করতে পারবে;</a:t>
            </a:r>
          </a:p>
          <a:p>
            <a:pPr>
              <a:buBlip>
                <a:blip r:embed="rId3"/>
              </a:buBlip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পরমাণুর ইলেকট্রন, প্রোটন ও নিউট্রন হিসাব করতে পারবে।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283" y="1334869"/>
            <a:ext cx="415851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1605" y="650789"/>
            <a:ext cx="5330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মৌলের প্রতীক যেভাবে লেখা হয়......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125593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সাধারনত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মৌলের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ইংরেজী নামের প্রথম অক্ষর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মৌলের প্রতীক হিসাবে ব্যবহার করা হয়।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Nitrogen= N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1" y="2434947"/>
            <a:ext cx="8686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একাধিক মৌলের প্রথম বর্ণ একই হলে ইংরেজী নামের প্রথম বর্ণ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Capital Letter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 সাথে ২য় বা ৩য় অথবা অন্য কোন বর্ণ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Small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Letter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 লিখে মৌলের প্রতীক হিসাবে ব্যবহার করা হয়।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Calcium=Ca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648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কোন মৌলের পরমাণুর প্রতীক মৌলের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ল্যাটিন নাম থেকে লেখা হয়।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পটাসিয়াম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Kalium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= K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87688"/>
              </p:ext>
            </p:extLst>
          </p:nvPr>
        </p:nvGraphicFramePr>
        <p:xfrm>
          <a:off x="1066800" y="2438400"/>
          <a:ext cx="556260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295400"/>
                <a:gridCol w="1295400"/>
                <a:gridCol w="1447800"/>
              </a:tblGrid>
              <a:tr h="1422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দ্বিতীয়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তৃতীয়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ইংরেজীনাম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ইংরেজীনাম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অ্যালুমিনিয়াম</a:t>
                      </a:r>
                      <a:r>
                        <a:rPr lang="bn-IN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ম্যাগনেসিয়াম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আর্গন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ক্যাডমিয়াম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ক্যালসিয়াম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ম্যাঙ্গানিজ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75210"/>
              </p:ext>
            </p:extLst>
          </p:nvPr>
        </p:nvGraphicFramePr>
        <p:xfrm>
          <a:off x="6858000" y="2479040"/>
          <a:ext cx="251460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914400"/>
              </a:tblGrid>
              <a:tr h="1422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মৌলের</a:t>
                      </a:r>
                      <a:r>
                        <a:rPr lang="bn-IN" b="1" baseline="0" dirty="0" smtClean="0">
                          <a:latin typeface="NikoshBAN" pitchFamily="2" charset="0"/>
                          <a:cs typeface="NikoshBAN" pitchFamily="2" charset="0"/>
                        </a:rPr>
                        <a:t> ল্যাটিন নাম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পটাসিয়াম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সোনা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76600" y="1219199"/>
            <a:ext cx="3025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ছকটি পূরণ কর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93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790074"/>
            <a:ext cx="3733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পরমাণুর কণিকাসমূহ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31441"/>
            <a:ext cx="30194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98209" y="4870203"/>
            <a:ext cx="4777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874</Words>
  <Application>Microsoft Office PowerPoint</Application>
  <PresentationFormat>Custom</PresentationFormat>
  <Paragraphs>152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GACHANI HIGH SCHOOL</cp:lastModifiedBy>
  <cp:revision>86</cp:revision>
  <dcterms:created xsi:type="dcterms:W3CDTF">2015-04-06T16:07:17Z</dcterms:created>
  <dcterms:modified xsi:type="dcterms:W3CDTF">2020-08-26T12:02:34Z</dcterms:modified>
</cp:coreProperties>
</file>